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85" r:id="rId7"/>
    <p:sldId id="262" r:id="rId8"/>
    <p:sldId id="264" r:id="rId9"/>
    <p:sldId id="286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7E5CD-EFA4-4FB0-B661-690996C12740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7DEA2-4679-40CB-960B-AB11FC490C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7DEA2-4679-40CB-960B-AB11FC490CD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rgbClr val="454545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B22258-CBC7-4383-9678-525648C8E0F9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D2B53-6A78-4D1D-B2AA-1301CCA4F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B22258-CBC7-4383-9678-525648C8E0F9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D2B53-6A78-4D1D-B2AA-1301CCA4F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B22258-CBC7-4383-9678-525648C8E0F9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D2B53-6A78-4D1D-B2AA-1301CCA4F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B22258-CBC7-4383-9678-525648C8E0F9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D2B53-6A78-4D1D-B2AA-1301CCA4F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B22258-CBC7-4383-9678-525648C8E0F9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D2B53-6A78-4D1D-B2AA-1301CCA4F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4414" y="1600200"/>
            <a:ext cx="328138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B22258-CBC7-4383-9678-525648C8E0F9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D2B53-6A78-4D1D-B2AA-1301CCA4F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7290" y="1535113"/>
            <a:ext cx="31400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57290" y="2174875"/>
            <a:ext cx="31400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B22258-CBC7-4383-9678-525648C8E0F9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D2B53-6A78-4D1D-B2AA-1301CCA4F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B22258-CBC7-4383-9678-525648C8E0F9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D2B53-6A78-4D1D-B2AA-1301CCA4F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B22258-CBC7-4383-9678-525648C8E0F9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D2B53-6A78-4D1D-B2AA-1301CCA4F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000240"/>
            <a:ext cx="236537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38" y="3214686"/>
            <a:ext cx="2393975" cy="29114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B22258-CBC7-4383-9678-525648C8E0F9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D2B53-6A78-4D1D-B2AA-1301CCA4F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B22258-CBC7-4383-9678-525648C8E0F9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D2B53-6A78-4D1D-B2AA-1301CCA4F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4638"/>
            <a:ext cx="79009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285875" y="1600200"/>
            <a:ext cx="74009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85000"/>
                  </a:schemeClr>
                </a:solidFill>
                <a:cs typeface="Arial" charset="0"/>
              </a:defRPr>
            </a:lvl1pPr>
          </a:lstStyle>
          <a:p>
            <a:fld id="{1BB22258-CBC7-4383-9678-525648C8E0F9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85000"/>
                  </a:schemeClr>
                </a:solidFill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  <a:cs typeface="Arial" charset="0"/>
              </a:defRPr>
            </a:lvl1pPr>
          </a:lstStyle>
          <a:p>
            <a:fld id="{553D2B53-6A78-4D1D-B2AA-1301CCA4FE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60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6000" b="1">
          <a:solidFill>
            <a:srgbClr val="C00000"/>
          </a:solidFill>
          <a:latin typeface="ArtScript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836613"/>
            <a:ext cx="8229600" cy="18716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Урок русского языка в 8 классе</a:t>
            </a:r>
            <a:endParaRPr lang="ru-RU" sz="4000" dirty="0"/>
          </a:p>
        </p:txBody>
      </p:sp>
      <p:pic>
        <p:nvPicPr>
          <p:cNvPr id="1026" name="Picture 2" descr="E:\фотографии\поселок\слияние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214686"/>
            <a:ext cx="3286148" cy="3143272"/>
          </a:xfrm>
          <a:prstGeom prst="rect">
            <a:avLst/>
          </a:prstGeom>
          <a:noFill/>
        </p:spPr>
      </p:pic>
      <p:pic>
        <p:nvPicPr>
          <p:cNvPr id="1027" name="Picture 3" descr="E:\фотографии\поселок\Фото00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285992"/>
            <a:ext cx="3179762" cy="2071702"/>
          </a:xfrm>
          <a:prstGeom prst="rect">
            <a:avLst/>
          </a:prstGeom>
          <a:noFill/>
        </p:spPr>
      </p:pic>
      <p:pic>
        <p:nvPicPr>
          <p:cNvPr id="1028" name="Picture 4" descr="E:\фотографии\поселок\DSC001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500570"/>
            <a:ext cx="3214710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286000" y="428605"/>
            <a:ext cx="4572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Вставьте подходящие по смыслу обращения в предложения</a:t>
            </a:r>
            <a:r>
              <a:rPr lang="ru-RU" b="1" dirty="0" smtClean="0"/>
              <a:t>.</a:t>
            </a:r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488" y="1071546"/>
            <a:ext cx="4572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Слова для справок: </a:t>
            </a:r>
            <a:r>
              <a:rPr lang="ru-RU" sz="2000" i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листья, низкий дом с золотыми ставнями. золотая моя Москва, моя старушка.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i="1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2500306"/>
            <a:ext cx="61436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</a:t>
            </a:r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же ты, </a:t>
            </a:r>
            <a:r>
              <a:rPr lang="ru-RU" sz="2400" b="1" i="1" dirty="0" smtClean="0">
                <a:latin typeface="Calibri"/>
                <a:ea typeface="Times New Roman" pitchFamily="18" charset="0"/>
                <a:cs typeface="Times New Roman" pitchFamily="18" charset="0"/>
              </a:rPr>
              <a:t>………</a:t>
            </a:r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., приумолкла у окна?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Ещё пышней и бесшабашней шумите, осыпайтесь, </a:t>
            </a:r>
            <a:r>
              <a:rPr lang="ru-RU" sz="2400" b="1" i="1" dirty="0" smtClean="0">
                <a:latin typeface="Calibri"/>
                <a:ea typeface="Times New Roman" pitchFamily="18" charset="0"/>
                <a:cs typeface="Times New Roman" pitchFamily="18" charset="0"/>
              </a:rPr>
              <a:t>………</a:t>
            </a:r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В городах и далеких станицах о тебе не умолкнет молва, дорогая моя столица, </a:t>
            </a:r>
            <a:r>
              <a:rPr lang="ru-RU" sz="2400" b="1" i="1" dirty="0" smtClean="0">
                <a:latin typeface="Calibri"/>
                <a:ea typeface="Times New Roman" pitchFamily="18" charset="0"/>
                <a:cs typeface="Times New Roman" pitchFamily="18" charset="0"/>
              </a:rPr>
              <a:t>………</a:t>
            </a:r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..!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 </a:t>
            </a:r>
            <a:r>
              <a:rPr lang="ru-RU" sz="2400" b="1" i="1" dirty="0" smtClean="0">
                <a:latin typeface="Calibri"/>
                <a:ea typeface="Times New Roman" pitchFamily="18" charset="0"/>
                <a:cs typeface="Times New Roman" pitchFamily="18" charset="0"/>
              </a:rPr>
              <a:t>…………</a:t>
            </a:r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.., не забыть мне тебя никогда.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 каком предложении вы встретили ещё одно обращение?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6092825"/>
            <a:ext cx="6400800" cy="457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i="1" dirty="0" smtClean="0">
                <a:solidFill>
                  <a:schemeClr val="tx1"/>
                </a:solidFill>
              </a:rPr>
              <a:t>Рефлексия</a:t>
            </a:r>
          </a:p>
        </p:txBody>
      </p:sp>
      <p:pic>
        <p:nvPicPr>
          <p:cNvPr id="10243" name="Picture 4" descr="http://www.bg-gallery.ru/images/1807/0Shishkin_LesnDali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2250"/>
            <a:ext cx="8763000" cy="587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5-tub-ru.yandex.net/i?id=502573154-47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85728"/>
            <a:ext cx="878687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39750" y="4500570"/>
            <a:ext cx="8229600" cy="212248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</a:rPr>
              <a:t>Домашнее задание</a:t>
            </a:r>
            <a:r>
              <a:rPr lang="ru-RU" sz="2400" u="sng" dirty="0" smtClean="0">
                <a:solidFill>
                  <a:schemeClr val="tx1"/>
                </a:solidFill>
              </a:rPr>
              <a:t>: на выбор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1) Сделать презентацию по теме «Обращение», показать все особенности обращения, привести примеры из художественных произведений, указать источник.</a:t>
            </a:r>
            <a:br>
              <a:rPr lang="ru-RU" sz="2400" dirty="0" smtClean="0"/>
            </a:br>
            <a:r>
              <a:rPr lang="ru-RU" sz="2400" dirty="0" smtClean="0"/>
              <a:t>2) Упражнение 226.</a:t>
            </a:r>
            <a:br>
              <a:rPr lang="ru-RU" sz="2400" dirty="0" smtClean="0"/>
            </a:br>
            <a:endParaRPr lang="ru-RU" sz="2800" i="1" dirty="0" smtClean="0"/>
          </a:p>
        </p:txBody>
      </p:sp>
      <p:pic>
        <p:nvPicPr>
          <p:cNvPr id="12291" name="Picture 2" descr="http://img1.liveinternet.ru/images/attach/b/3/16/843/16843815_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04800"/>
            <a:ext cx="6696092" cy="405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>Объясните постановку знаков препинания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endParaRPr lang="ru-RU" dirty="0" smtClean="0"/>
          </a:p>
          <a:p>
            <a:r>
              <a:rPr lang="ru-RU" b="1" i="1" dirty="0" smtClean="0"/>
              <a:t>Оренбургский край, ты вдохновляешь нас на великие дела: на создание картин и стихов, на научные открытия и спортивные достижения, на мужество и стойкость в защиту своей страны.</a:t>
            </a:r>
            <a:endParaRPr lang="ru-RU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083FE9-FAF3-49FA-8337-713F5527BB36}" type="slidenum">
              <a:rPr lang="ru-RU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2357431"/>
            <a:ext cx="4543428" cy="264320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Пометьте те особенности, которые показались вам новыми сведениями , зафиксируйте их в своих таблицах .</a:t>
            </a:r>
          </a:p>
          <a:p>
            <a:pPr eaLnBrk="1" hangingPunct="1">
              <a:buFontTx/>
              <a:buNone/>
            </a:pP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642919"/>
            <a:ext cx="70009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 Исследование языкового материала</a:t>
            </a:r>
          </a:p>
          <a:p>
            <a:pPr algn="ctr"/>
            <a:r>
              <a:rPr lang="ru-RU" sz="3600" b="1" dirty="0" smtClean="0"/>
              <a:t>на страницах 150 – 151</a:t>
            </a:r>
            <a:endParaRPr lang="ru-RU" sz="3600" dirty="0"/>
          </a:p>
        </p:txBody>
      </p:sp>
      <p:pic>
        <p:nvPicPr>
          <p:cNvPr id="8" name="Содержимое 3" descr="http://im4-tub-ru.yandex.net/i?id=136398317-43-72&amp;n=21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500306"/>
            <a:ext cx="307183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6-tub-ru.yandex.net/i?id=112620754-06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5000636"/>
            <a:ext cx="3286148" cy="157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4143372" y="285728"/>
            <a:ext cx="4543428" cy="6429420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/>
              <a:t>Исторический комментарий </a:t>
            </a:r>
            <a:endParaRPr lang="ru-RU" dirty="0" smtClean="0"/>
          </a:p>
          <a:p>
            <a:r>
              <a:rPr lang="ru-RU" sz="2000" b="1" dirty="0" smtClean="0"/>
              <a:t>Интонация имеет такое название «звательная». Всё дело в том, что в древнерусском языке было не шесть падежей, а семь. Как раз седьмой падеж назывался – звательный, т.е. он употреблялся при обращениях. До сих пор этот падеж сохранился в украинском языке, а из русского исчез. </a:t>
            </a:r>
          </a:p>
          <a:p>
            <a:r>
              <a:rPr lang="ru-RU" sz="2000" b="1" dirty="0" smtClean="0"/>
              <a:t> - В каком падеже стоит обращение в записанном вами предложении? (И.п.) </a:t>
            </a:r>
          </a:p>
          <a:p>
            <a:pPr algn="ctr" eaLnBrk="1" hangingPunct="1">
              <a:buFontTx/>
              <a:buNone/>
            </a:pPr>
            <a:endParaRPr lang="ru-RU" dirty="0" smtClean="0"/>
          </a:p>
        </p:txBody>
      </p:sp>
      <p:pic>
        <p:nvPicPr>
          <p:cNvPr id="4" name="Рисунок 3" descr="http://im0-tub-ru.yandex.net/i?id=215386546-57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071810"/>
            <a:ext cx="350046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2000232" y="285750"/>
            <a:ext cx="6572296" cy="10826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/>
              <a:t>Актуализация знаний</a:t>
            </a:r>
            <a:endParaRPr lang="ru-RU" sz="4400" dirty="0" smtClean="0">
              <a:latin typeface="Arial" charset="0"/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214313" y="1500188"/>
            <a:ext cx="5214937" cy="48117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1400" dirty="0" smtClean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285860"/>
            <a:ext cx="63579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Упражнение № 221</a:t>
            </a:r>
            <a:r>
              <a:rPr lang="ru-RU" dirty="0" smtClean="0"/>
              <a:t>. Выполните задание: записать отрывки из песен, расставить знаки препинания, вставить пропущенные буквы, раскрыть скобки, обозначить обращение, объяснить устно какую роль выполняет обращение (звательную, изобразительную, оценочную)</a:t>
            </a:r>
            <a:endParaRPr lang="ru-RU" dirty="0"/>
          </a:p>
        </p:txBody>
      </p:sp>
      <p:pic>
        <p:nvPicPr>
          <p:cNvPr id="6" name="Содержимое 3" descr="http://im2-tub-ru.yandex.net/i?id=74780043-50-72&amp;n=2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14818"/>
            <a:ext cx="23574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http://im2-tub-ru.yandex.net/i?id=681489384-50-72&amp;n=2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000372"/>
            <a:ext cx="242889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3-tub-ru.yandex.net/i?id=225865682-62-72&amp;n=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4214818"/>
            <a:ext cx="264320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Физминутка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14349" y="1357298"/>
            <a:ext cx="5857916" cy="464347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Всем нам при общении</a:t>
            </a:r>
          </a:p>
          <a:p>
            <a:pPr>
              <a:buNone/>
            </a:pPr>
            <a:r>
              <a:rPr lang="ru-RU" dirty="0" smtClean="0"/>
              <a:t> Поможет обращение.</a:t>
            </a:r>
          </a:p>
          <a:p>
            <a:pPr>
              <a:buNone/>
            </a:pPr>
            <a:r>
              <a:rPr lang="ru-RU" dirty="0" smtClean="0"/>
              <a:t> К людям, звёздам или птицам</a:t>
            </a:r>
          </a:p>
          <a:p>
            <a:pPr>
              <a:buNone/>
            </a:pPr>
            <a:r>
              <a:rPr lang="ru-RU" dirty="0" smtClean="0"/>
              <a:t> Можно смело обратиться.</a:t>
            </a:r>
          </a:p>
          <a:p>
            <a:pPr>
              <a:buNone/>
            </a:pPr>
            <a:r>
              <a:rPr lang="ru-RU" dirty="0" smtClean="0"/>
              <a:t> Только, друг, не забывай:</a:t>
            </a:r>
          </a:p>
          <a:p>
            <a:pPr>
              <a:buNone/>
            </a:pPr>
            <a:r>
              <a:rPr lang="ru-RU" dirty="0" smtClean="0"/>
              <a:t> Запятые расставляй.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http://im5-tub-ru.yandex.net/i?id=8626478-66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3214686"/>
            <a:ext cx="285752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1928794" y="428604"/>
            <a:ext cx="6858048" cy="85725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Самостоятельная работа.</a:t>
            </a:r>
            <a:endParaRPr lang="ru-RU" dirty="0" smtClean="0">
              <a:latin typeface="Arial" charset="0"/>
            </a:endParaRPr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>
          <a:xfrm>
            <a:off x="428624" y="1484784"/>
            <a:ext cx="5223495" cy="482453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ru-RU" sz="1600" dirty="0" smtClean="0"/>
              <a:t> </a:t>
            </a:r>
            <a:r>
              <a:rPr lang="ru-RU" dirty="0" smtClean="0"/>
              <a:t>На столах у вас лежит раздаточный материал со стихами </a:t>
            </a:r>
            <a:r>
              <a:rPr lang="ru-RU" dirty="0" err="1" smtClean="0"/>
              <a:t>адамовских</a:t>
            </a:r>
            <a:r>
              <a:rPr lang="ru-RU" dirty="0" smtClean="0"/>
              <a:t> поэтов. </a:t>
            </a:r>
            <a:r>
              <a:rPr lang="ru-RU" u="sng" dirty="0" smtClean="0"/>
              <a:t>Ваша задача</a:t>
            </a:r>
            <a:r>
              <a:rPr lang="ru-RU" dirty="0" smtClean="0"/>
              <a:t>: </a:t>
            </a:r>
            <a:r>
              <a:rPr lang="ru-RU" i="1" dirty="0" smtClean="0"/>
              <a:t>найти в них обращения, определить роль, распространенное оно или нераспространенное</a:t>
            </a:r>
            <a:r>
              <a:rPr lang="ru-RU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3"/>
          <p:cNvSpPr txBox="1">
            <a:spLocks/>
          </p:cNvSpPr>
          <p:nvPr/>
        </p:nvSpPr>
        <p:spPr bwMode="auto">
          <a:xfrm>
            <a:off x="6372200" y="4221088"/>
            <a:ext cx="2000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endParaRPr lang="ru-RU" sz="1400" dirty="0">
              <a:latin typeface="+mn-lt"/>
              <a:cs typeface="Arial" charset="0"/>
            </a:endParaRPr>
          </a:p>
        </p:txBody>
      </p:sp>
      <p:sp>
        <p:nvSpPr>
          <p:cNvPr id="11" name="Rectangle 3"/>
          <p:cNvSpPr txBox="1">
            <a:spLocks/>
          </p:cNvSpPr>
          <p:nvPr/>
        </p:nvSpPr>
        <p:spPr bwMode="auto">
          <a:xfrm>
            <a:off x="4929188" y="6143625"/>
            <a:ext cx="20002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endParaRPr lang="ru-RU" sz="1400" dirty="0">
              <a:latin typeface="+mn-lt"/>
              <a:cs typeface="Arial" charset="0"/>
            </a:endParaRPr>
          </a:p>
        </p:txBody>
      </p:sp>
      <p:pic>
        <p:nvPicPr>
          <p:cNvPr id="7" name="Рисунок 6" descr="http://im6-tub-ru.yandex.net/i?id=90517302-29-72&amp;n=2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571612"/>
            <a:ext cx="266701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2-tub-ru.yandex.net/i?id=344973946-26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286124"/>
            <a:ext cx="250033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3" descr="http://im3-tub-ru.yandex.net/i?id=465508731-68-72&amp;n=2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5214926"/>
            <a:ext cx="271464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635161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/>
              <a:t>Анализ синтаксических конструкций.</a:t>
            </a:r>
            <a:br>
              <a:rPr lang="ru-RU" sz="3600" dirty="0" smtClean="0"/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</a:t>
            </a:r>
            <a:r>
              <a:rPr lang="ru-RU" sz="3100" i="1" u="sng" dirty="0" smtClean="0">
                <a:solidFill>
                  <a:schemeClr val="tx1"/>
                </a:solidFill>
              </a:rPr>
              <a:t>Поэт М.Л. Михайлов и друзья- поляки</a:t>
            </a:r>
            <a:r>
              <a:rPr lang="ru-RU" sz="1800" i="1" dirty="0" smtClean="0">
                <a:solidFill>
                  <a:schemeClr val="tx1"/>
                </a:solidFill>
              </a:rPr>
              <a:t>.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     Яркие легендарные личности не забываются. К таким людям относится Михаил </a:t>
            </a:r>
            <a:r>
              <a:rPr lang="ru-RU" sz="1800" i="1" dirty="0" err="1" smtClean="0">
                <a:solidFill>
                  <a:schemeClr val="tx1"/>
                </a:solidFill>
              </a:rPr>
              <a:t>Ларионович</a:t>
            </a:r>
            <a:r>
              <a:rPr lang="ru-RU" sz="1800" i="1" dirty="0" smtClean="0">
                <a:solidFill>
                  <a:schemeClr val="tx1"/>
                </a:solidFill>
              </a:rPr>
              <a:t> Михайлов, родившийся в Оренбурге в далеком 1829 году и умерший в Забайкальской ссылке в 1865 году. 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     Всего-то довелось поэту прожить тридцать пять лет</a:t>
            </a:r>
            <a:r>
              <a:rPr lang="ru-RU" sz="1800" i="1" u="sng" dirty="0" smtClean="0">
                <a:solidFill>
                  <a:schemeClr val="tx1"/>
                </a:solidFill>
              </a:rPr>
              <a:t>. Первыми учителями Михаила были ссыльные поляки, научившие его немецкому, английскому, французскому языкам. </a:t>
            </a:r>
            <a:r>
              <a:rPr lang="ru-RU" sz="1800" i="1" dirty="0" smtClean="0">
                <a:solidFill>
                  <a:schemeClr val="tx1"/>
                </a:solidFill>
              </a:rPr>
              <a:t>Поляки сыграли в судьбе Михаила Михайлова важную роль и в его последние скорбные дни…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i="1" u="sng" dirty="0" smtClean="0">
                <a:solidFill>
                  <a:schemeClr val="tx1"/>
                </a:solidFill>
              </a:rPr>
              <a:t>     Поэт, приговоренный к ссылке за вольнолюбивое творчество,  был поселен пожизненно в глухом селе </a:t>
            </a:r>
            <a:r>
              <a:rPr lang="ru-RU" sz="1800" i="1" u="sng" dirty="0" err="1" smtClean="0">
                <a:solidFill>
                  <a:schemeClr val="tx1"/>
                </a:solidFill>
              </a:rPr>
              <a:t>Кадае</a:t>
            </a:r>
            <a:r>
              <a:rPr lang="ru-RU" sz="1800" i="1" u="sng" dirty="0" smtClean="0">
                <a:solidFill>
                  <a:schemeClr val="tx1"/>
                </a:solidFill>
              </a:rPr>
              <a:t>.</a:t>
            </a:r>
            <a:r>
              <a:rPr lang="ru-RU" sz="1800" i="1" dirty="0" smtClean="0">
                <a:solidFill>
                  <a:schemeClr val="tx1"/>
                </a:solidFill>
              </a:rPr>
              <a:t> В одиночестве живя в маленькой избе с голыми стенами, поэт пишет стихи. Но и туда дошла весть о польском мятеже. Вскоре в </a:t>
            </a:r>
            <a:r>
              <a:rPr lang="ru-RU" sz="1800" i="1" dirty="0" err="1" smtClean="0">
                <a:solidFill>
                  <a:schemeClr val="tx1"/>
                </a:solidFill>
              </a:rPr>
              <a:t>Кадаю</a:t>
            </a:r>
            <a:r>
              <a:rPr lang="ru-RU" sz="1800" i="1" dirty="0" smtClean="0">
                <a:solidFill>
                  <a:schemeClr val="tx1"/>
                </a:solidFill>
              </a:rPr>
              <a:t> по этапу прибывают участники разгромленного восстания. Началось дружеское общение.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    Перед смертью Михайлов сказал собравшимся у него полякам: «Я очень благодарен вам, братья, за все доброе». Это были, к сожалению, его последние слова.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   Похоронен он поляками не на кладбище, а на обрывистом берегу местной речки, возле могил польских ссыльных. На смерть поэта откликнулись лишь кратко несколько частных газет. Только Герцен в «Колоколе» поместил некролог на первой странице, озаглавив его одним словом «УБИЛИ».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5508625" y="6256338"/>
            <a:ext cx="2592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227" name="Text Box 12"/>
          <p:cNvSpPr txBox="1">
            <a:spLocks noChangeArrowheads="1"/>
          </p:cNvSpPr>
          <p:nvPr/>
        </p:nvSpPr>
        <p:spPr bwMode="auto">
          <a:xfrm>
            <a:off x="5508625" y="6329363"/>
            <a:ext cx="1460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Михаил </a:t>
            </a:r>
            <a:r>
              <a:rPr lang="ru-RU" i="1" dirty="0" err="1" smtClean="0"/>
              <a:t>Ларионович</a:t>
            </a:r>
            <a:r>
              <a:rPr lang="ru-RU" i="1" dirty="0" smtClean="0"/>
              <a:t> Михайлов (1829 -1865)</a:t>
            </a:r>
            <a:endParaRPr lang="ru-RU" dirty="0"/>
          </a:p>
        </p:txBody>
      </p:sp>
      <p:pic>
        <p:nvPicPr>
          <p:cNvPr id="4" name="Содержимое 3" descr="http://im7-tub-ru.yandex.net/i?id=330423060-44-72&amp;n=2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71678"/>
            <a:ext cx="350046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0-tub-ru.yandex.net/i?id=35443506-39-72&amp;n=21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1" y="4286256"/>
            <a:ext cx="285752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4-tub-ru.yandex.net/i?id=534952650-65-72&amp;n=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1643050"/>
            <a:ext cx="271464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30005980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эт">
      <a:majorFont>
        <a:latin typeface="ArtScript"/>
        <a:ea typeface=""/>
        <a:cs typeface=""/>
      </a:majorFont>
      <a:minorFont>
        <a:latin typeface="Cansellaris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file_20100218230941</Template>
  <TotalTime>119</TotalTime>
  <Words>350</Words>
  <Application>Microsoft Office PowerPoint</Application>
  <PresentationFormat>Экран (4:3)</PresentationFormat>
  <Paragraphs>38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TS030005980</vt:lpstr>
      <vt:lpstr>Урок русского языка в 8 классе</vt:lpstr>
      <vt:lpstr>Объясните постановку знаков препинания</vt:lpstr>
      <vt:lpstr> </vt:lpstr>
      <vt:lpstr>Слайд 4</vt:lpstr>
      <vt:lpstr>Актуализация знаний</vt:lpstr>
      <vt:lpstr>Физминутка.</vt:lpstr>
      <vt:lpstr>Самостоятельная работа.</vt:lpstr>
      <vt:lpstr>Анализ синтаксических конструкций.         Поэт М.Л. Михайлов и друзья- поляки.      Яркие легендарные личности не забываются. К таким людям относится Михаил Ларионович Михайлов, родившийся в Оренбурге в далеком 1829 году и умерший в Забайкальской ссылке в 1865 году.       Всего-то довелось поэту прожить тридцать пять лет. Первыми учителями Михаила были ссыльные поляки, научившие его немецкому, английскому, французскому языкам. Поляки сыграли в судьбе Михаила Михайлова важную роль и в его последние скорбные дни…      Поэт, приговоренный к ссылке за вольнолюбивое творчество,  был поселен пожизненно в глухом селе Кадае. В одиночестве живя в маленькой избе с голыми стенами, поэт пишет стихи. Но и туда дошла весть о польском мятеже. Вскоре в Кадаю по этапу прибывают участники разгромленного восстания. Началось дружеское общение.     Перед смертью Михайлов сказал собравшимся у него полякам: «Я очень благодарен вам, братья, за все доброе». Это были, к сожалению, его последние слова.    Похоронен он поляками не на кладбище, а на обрывистом берегу местной речки, возле могил польских ссыльных. На смерть поэта откликнулись лишь кратко несколько частных газет. Только Герцен в «Колоколе» поместил некролог на первой странице, озаглавив его одним словом «УБИЛИ». </vt:lpstr>
      <vt:lpstr>Михаил Ларионович Михайлов (1829 -1865)</vt:lpstr>
      <vt:lpstr>Слайд 10</vt:lpstr>
      <vt:lpstr>Слайд 11</vt:lpstr>
      <vt:lpstr>Домашнее задание: на выбор 1) Сделать презентацию по теме «Обращение», показать все особенности обращения, привести примеры из художественных произведений, указать источник. 2) Упражнение 226.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Сочинение по картине  И.И. Шишкина  «Корабельная роща»</dc:title>
  <dc:creator>виктор</dc:creator>
  <cp:lastModifiedBy>школа</cp:lastModifiedBy>
  <cp:revision>11</cp:revision>
  <dcterms:created xsi:type="dcterms:W3CDTF">2013-02-03T11:24:59Z</dcterms:created>
  <dcterms:modified xsi:type="dcterms:W3CDTF">2014-02-18T10:50:13Z</dcterms:modified>
</cp:coreProperties>
</file>