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2" r:id="rId16"/>
    <p:sldId id="273" r:id="rId17"/>
    <p:sldId id="275" r:id="rId18"/>
    <p:sldId id="276" r:id="rId19"/>
    <p:sldId id="277" r:id="rId20"/>
    <p:sldId id="278"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09.12.2015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09.12.2015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09.12.2015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09.12.2015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09.12.2015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09.12.2015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09.12.2015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09.12.2015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09.12.2015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09.12.2015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09.12.2015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09.12.2015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Половое воспитание старших подростков</a:t>
            </a:r>
            <a:endParaRPr lang="ru-RU" dirty="0"/>
          </a:p>
        </p:txBody>
      </p:sp>
      <p:sp>
        <p:nvSpPr>
          <p:cNvPr id="3" name="Подзаголовок 2"/>
          <p:cNvSpPr>
            <a:spLocks noGrp="1"/>
          </p:cNvSpPr>
          <p:nvPr>
            <p:ph type="subTitle" idx="1"/>
          </p:nvPr>
        </p:nvSpPr>
        <p:spPr/>
        <p:txBody>
          <a:bodyPr/>
          <a:lstStyle/>
          <a:p>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5940444"/>
          </a:xfrm>
        </p:spPr>
        <p:txBody>
          <a:bodyPr>
            <a:noAutofit/>
          </a:bodyPr>
          <a:lstStyle/>
          <a:p>
            <a:r>
              <a:rPr lang="ru-RU" sz="3200" dirty="0" smtClean="0"/>
              <a:t>Не </a:t>
            </a:r>
            <a:br>
              <a:rPr lang="ru-RU" sz="3200" dirty="0" smtClean="0"/>
            </a:br>
            <a:r>
              <a:rPr lang="ru-RU" sz="3200" dirty="0" smtClean="0"/>
              <a:t>противопоставляйте чувства и обязанности. Говоря «Ты бы лучше об </a:t>
            </a:r>
            <a:br>
              <a:rPr lang="ru-RU" sz="3200" dirty="0" smtClean="0"/>
            </a:br>
            <a:r>
              <a:rPr lang="ru-RU" sz="3200" dirty="0" smtClean="0"/>
              <a:t>учебе думал(а)», вы представляете </a:t>
            </a:r>
            <a:br>
              <a:rPr lang="ru-RU" sz="3200" dirty="0" smtClean="0"/>
            </a:br>
            <a:r>
              <a:rPr lang="ru-RU" sz="3200" dirty="0" smtClean="0"/>
              <a:t>жизнь разделенной на сферы: «важного» – дел, результатов, </a:t>
            </a:r>
            <a:br>
              <a:rPr lang="ru-RU" sz="3200" dirty="0" smtClean="0"/>
            </a:br>
            <a:r>
              <a:rPr lang="ru-RU" sz="3200" dirty="0" smtClean="0"/>
              <a:t>достижений – </a:t>
            </a:r>
            <a:br>
              <a:rPr lang="ru-RU" sz="3200" dirty="0" smtClean="0"/>
            </a:br>
            <a:r>
              <a:rPr lang="ru-RU" sz="3200" dirty="0" smtClean="0"/>
              <a:t>и «неважного» – отношений. Это не так. Мы не назовем счастливым человека, у которого все хорошо с результатами ЕГЭ </a:t>
            </a:r>
            <a:br>
              <a:rPr lang="ru-RU" sz="3200" dirty="0" smtClean="0"/>
            </a:br>
            <a:r>
              <a:rPr lang="ru-RU" sz="3200" dirty="0" smtClean="0"/>
              <a:t>(зарплатой, карьерой), но все плохо в личной жизни. </a:t>
            </a:r>
            <a:r>
              <a:rPr lang="ru-RU" sz="2000" dirty="0" smtClean="0"/>
              <a:t/>
            </a:r>
            <a:br>
              <a:rPr lang="ru-RU" sz="2000" dirty="0" smtClean="0"/>
            </a:br>
            <a:endParaRPr lang="ru-RU"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234650"/>
          </a:xfrm>
        </p:spPr>
        <p:txBody>
          <a:bodyPr>
            <a:normAutofit fontScale="90000"/>
          </a:bodyPr>
          <a:lstStyle/>
          <a:p>
            <a:pPr algn="l"/>
            <a:r>
              <a:rPr lang="ru-RU" sz="3100" dirty="0" smtClean="0"/>
              <a:t>3 Воздержитесь от любых советов, будь то предложение купить новый наряд («и тогда он упадет») или подсказка, как себя вести, «чтобы он(а) понял(а), что теряет». Такие советы защищают от глубоких переживаний, предлагают заменить их активными действиями (быстро что-то предпринять, </a:t>
            </a:r>
            <a:r>
              <a:rPr lang="ru-RU" sz="3100" dirty="0" smtClean="0"/>
              <a:t>чтобы </a:t>
            </a:r>
            <a:r>
              <a:rPr lang="ru-RU" sz="3100" dirty="0" smtClean="0"/>
              <a:t>стало спокойнее). Но ведь любить </a:t>
            </a:r>
            <a:r>
              <a:rPr lang="ru-RU" sz="3100" dirty="0" smtClean="0"/>
              <a:t>по-настоящему </a:t>
            </a:r>
            <a:r>
              <a:rPr lang="ru-RU" sz="3100" dirty="0" smtClean="0"/>
              <a:t>– значит не бояться боли, иметь мужество быть уязвимым. Несчастная любовь – это опыт, который развивает душу </a:t>
            </a:r>
            <a:br>
              <a:rPr lang="ru-RU" sz="3100" dirty="0" smtClean="0"/>
            </a:br>
            <a:r>
              <a:rPr lang="ru-RU" sz="3100" dirty="0" smtClean="0"/>
              <a:t>и учит принимать несовершенство мира, готовит к будущим зрелым, счастливым отношениям.</a:t>
            </a:r>
            <a:r>
              <a:rPr lang="ru-RU" dirty="0" smtClean="0"/>
              <a:t/>
            </a:r>
            <a:br>
              <a:rPr lang="ru-RU" dirty="0" smtClean="0"/>
            </a:b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226196"/>
          </a:xfrm>
        </p:spPr>
        <p:txBody>
          <a:bodyPr>
            <a:normAutofit/>
          </a:bodyPr>
          <a:lstStyle/>
          <a:p>
            <a:r>
              <a:rPr lang="ru-RU" sz="4000" dirty="0" smtClean="0"/>
              <a:t>Правильный совет</a:t>
            </a:r>
            <a:br>
              <a:rPr lang="ru-RU" sz="4000" dirty="0" smtClean="0"/>
            </a:br>
            <a:r>
              <a:rPr lang="ru-RU" sz="4000" dirty="0" smtClean="0"/>
              <a:t> Поэтому если ребенок спрашивает вас: </a:t>
            </a:r>
            <a:br>
              <a:rPr lang="ru-RU" sz="4000" dirty="0" smtClean="0"/>
            </a:br>
            <a:r>
              <a:rPr lang="ru-RU" sz="4000" dirty="0" smtClean="0"/>
              <a:t>«Что же мне теперь делать?» </a:t>
            </a:r>
            <a:r>
              <a:rPr lang="ru-RU" sz="4000" dirty="0" smtClean="0"/>
              <a:t>–</a:t>
            </a:r>
            <a:br>
              <a:rPr lang="ru-RU" sz="4000" dirty="0" smtClean="0"/>
            </a:br>
            <a:r>
              <a:rPr lang="ru-RU" sz="4000" dirty="0" smtClean="0"/>
              <a:t> самым </a:t>
            </a:r>
            <a:r>
              <a:rPr lang="ru-RU" sz="4000" dirty="0" smtClean="0"/>
              <a:t>правильным ответом будет: </a:t>
            </a:r>
            <a:br>
              <a:rPr lang="ru-RU" sz="4000" dirty="0" smtClean="0"/>
            </a:br>
            <a:r>
              <a:rPr lang="ru-RU" sz="4000" u="sng" dirty="0" smtClean="0"/>
              <a:t>«Чувствовать. Страдать. </a:t>
            </a:r>
            <a:r>
              <a:rPr lang="ru-RU" sz="4000" u="sng" dirty="0" smtClean="0"/>
              <a:t/>
            </a:r>
            <a:br>
              <a:rPr lang="ru-RU" sz="4000" u="sng" dirty="0" smtClean="0"/>
            </a:br>
            <a:r>
              <a:rPr lang="ru-RU" sz="4000" u="sng" dirty="0" err="1" smtClean="0"/>
              <a:t>Запоми-нать</a:t>
            </a:r>
            <a:r>
              <a:rPr lang="ru-RU" sz="4000" u="sng" dirty="0" smtClean="0"/>
              <a:t>. Жить дальше».</a:t>
            </a:r>
            <a:r>
              <a:rPr lang="ru-RU" sz="4000" dirty="0" smtClean="0"/>
              <a:t> </a:t>
            </a:r>
            <a:endParaRPr lang="ru-RU" sz="4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797568"/>
          </a:xfrm>
        </p:spPr>
        <p:txBody>
          <a:bodyPr/>
          <a:lstStyle/>
          <a:p>
            <a:r>
              <a:rPr lang="ru-RU" u="sng" dirty="0" smtClean="0"/>
              <a:t>забудьте про советы и просто будьте рядом: эту боль </a:t>
            </a:r>
            <a:r>
              <a:rPr lang="ru-RU" dirty="0" smtClean="0"/>
              <a:t/>
            </a:r>
            <a:br>
              <a:rPr lang="ru-RU" dirty="0" smtClean="0"/>
            </a:br>
            <a:r>
              <a:rPr lang="ru-RU" u="sng" dirty="0" smtClean="0"/>
              <a:t>лечит время, и совершенно точно – </a:t>
            </a:r>
            <a:r>
              <a:rPr lang="ru-RU" dirty="0" smtClean="0"/>
              <a:t/>
            </a:r>
            <a:br>
              <a:rPr lang="ru-RU" dirty="0" smtClean="0"/>
            </a:br>
            <a:r>
              <a:rPr lang="ru-RU" u="sng" dirty="0" smtClean="0"/>
              <a:t>не родители.</a:t>
            </a:r>
            <a:r>
              <a:rPr lang="ru-RU" dirty="0" smtClean="0"/>
              <a:t/>
            </a:r>
            <a:br>
              <a:rPr lang="ru-RU" dirty="0" smtClean="0"/>
            </a:br>
            <a:r>
              <a:rPr lang="ru-RU" dirty="0" smtClean="0"/>
              <a:t> </a:t>
            </a:r>
            <a:br>
              <a:rPr lang="ru-RU" dirty="0" smtClean="0"/>
            </a:b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l"/>
            <a:r>
              <a:rPr lang="ru-RU" sz="3100" dirty="0" smtClean="0"/>
              <a:t/>
            </a:r>
            <a:br>
              <a:rPr lang="ru-RU" sz="3100" dirty="0" smtClean="0"/>
            </a:br>
            <a:r>
              <a:rPr lang="ru-RU" sz="3100" dirty="0" smtClean="0"/>
              <a:t/>
            </a:r>
            <a:br>
              <a:rPr lang="ru-RU" sz="3100" dirty="0" smtClean="0"/>
            </a:br>
            <a:r>
              <a:rPr lang="ru-RU" sz="3100" dirty="0" smtClean="0"/>
              <a:t/>
            </a:r>
            <a:br>
              <a:rPr lang="ru-RU" sz="3100" dirty="0" smtClean="0"/>
            </a:br>
            <a:r>
              <a:rPr lang="ru-RU" sz="3100" dirty="0" smtClean="0"/>
              <a:t/>
            </a:r>
            <a:br>
              <a:rPr lang="ru-RU" sz="3100" dirty="0" smtClean="0"/>
            </a:br>
            <a:r>
              <a:rPr lang="ru-RU" sz="3100" dirty="0" smtClean="0"/>
              <a:t/>
            </a:r>
            <a:br>
              <a:rPr lang="ru-RU" sz="3100" dirty="0" smtClean="0"/>
            </a:br>
            <a:r>
              <a:rPr lang="ru-RU" sz="3100" dirty="0" smtClean="0"/>
              <a:t/>
            </a:r>
            <a:br>
              <a:rPr lang="ru-RU" sz="3100" dirty="0" smtClean="0"/>
            </a:br>
            <a:r>
              <a:rPr lang="ru-RU" sz="3100" dirty="0" smtClean="0"/>
              <a:t/>
            </a:r>
            <a:br>
              <a:rPr lang="ru-RU" sz="3100" dirty="0" smtClean="0"/>
            </a:br>
            <a:r>
              <a:rPr lang="ru-RU" sz="3100" dirty="0" smtClean="0"/>
              <a:t/>
            </a:r>
            <a:br>
              <a:rPr lang="ru-RU" sz="3100" dirty="0" smtClean="0"/>
            </a:br>
            <a:r>
              <a:rPr lang="ru-RU" sz="3100" dirty="0" smtClean="0"/>
              <a:t/>
            </a:r>
            <a:br>
              <a:rPr lang="ru-RU" sz="3100" dirty="0" smtClean="0"/>
            </a:br>
            <a:r>
              <a:rPr lang="ru-RU" sz="3100" dirty="0" smtClean="0"/>
              <a:t/>
            </a:r>
            <a:br>
              <a:rPr lang="ru-RU" sz="3100" dirty="0" smtClean="0"/>
            </a:br>
            <a:r>
              <a:rPr lang="ru-RU" sz="3100" dirty="0" smtClean="0"/>
              <a:t/>
            </a:r>
            <a:br>
              <a:rPr lang="ru-RU" sz="3100" dirty="0" smtClean="0"/>
            </a:br>
            <a:r>
              <a:rPr lang="ru-RU" sz="3100" dirty="0" smtClean="0"/>
              <a:t/>
            </a:r>
            <a:br>
              <a:rPr lang="ru-RU" sz="3100" dirty="0" smtClean="0"/>
            </a:br>
            <a:r>
              <a:rPr lang="ru-RU" sz="3100" dirty="0" smtClean="0">
                <a:solidFill>
                  <a:srgbClr val="FF0000"/>
                </a:solidFill>
              </a:rPr>
              <a:t>ОНА ВСТРЕЧАЕТСЯС МАЛЬЧИКОМ СТАРШЕ ЕЕ</a:t>
            </a:r>
            <a:r>
              <a:rPr lang="ru-RU" sz="3100" dirty="0" smtClean="0"/>
              <a:t/>
            </a:r>
            <a:br>
              <a:rPr lang="ru-RU" sz="3100" dirty="0" smtClean="0"/>
            </a:br>
            <a:r>
              <a:rPr lang="ru-RU" dirty="0" smtClean="0"/>
              <a:t> Нельзя</a:t>
            </a:r>
            <a:br>
              <a:rPr lang="ru-RU" dirty="0" smtClean="0"/>
            </a:br>
            <a:r>
              <a:rPr lang="ru-RU" dirty="0" smtClean="0"/>
              <a:t>Первый и естественный порыв родителей девочки – запретить все контакты между </a:t>
            </a:r>
            <a:r>
              <a:rPr lang="ru-RU" dirty="0" smtClean="0"/>
              <a:t>. </a:t>
            </a:r>
            <a:r>
              <a:rPr lang="ru-RU" dirty="0" smtClean="0"/>
              <a:t>Но жесткие меры дают </a:t>
            </a:r>
            <a:r>
              <a:rPr lang="ru-RU" dirty="0" smtClean="0"/>
              <a:t>обратный </a:t>
            </a:r>
            <a:r>
              <a:rPr lang="ru-RU" dirty="0" smtClean="0"/>
              <a:t>эффект: они провоцируют </a:t>
            </a:r>
            <a:r>
              <a:rPr lang="ru-RU" dirty="0" smtClean="0"/>
              <a:t>влюбленных </a:t>
            </a:r>
            <a:r>
              <a:rPr lang="ru-RU" dirty="0" smtClean="0"/>
              <a:t>на ускоренное </a:t>
            </a:r>
            <a:r>
              <a:rPr lang="ru-RU" dirty="0" smtClean="0"/>
              <a:t>развитие </a:t>
            </a:r>
            <a:r>
              <a:rPr lang="ru-RU" dirty="0" smtClean="0"/>
              <a:t>отношений и стремление </a:t>
            </a:r>
            <a:r>
              <a:rPr lang="ru-RU" dirty="0" smtClean="0"/>
              <a:t>проявить </a:t>
            </a:r>
            <a:r>
              <a:rPr lang="ru-RU" dirty="0" smtClean="0"/>
              <a:t>чувства до конца. </a:t>
            </a:r>
            <a:br>
              <a:rPr lang="ru-RU" dirty="0" smtClean="0"/>
            </a:b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083320"/>
          </a:xfrm>
        </p:spPr>
        <p:txBody>
          <a:bodyPr>
            <a:normAutofit fontScale="90000"/>
          </a:bodyPr>
          <a:lstStyle/>
          <a:p>
            <a:r>
              <a:rPr lang="ru-RU" dirty="0" smtClean="0"/>
              <a:t/>
            </a:r>
            <a:br>
              <a:rPr lang="ru-RU" dirty="0" smtClean="0"/>
            </a:br>
            <a:r>
              <a:rPr lang="ru-RU" dirty="0" smtClean="0"/>
              <a:t>Правильный совет</a:t>
            </a:r>
            <a:br>
              <a:rPr lang="ru-RU" dirty="0" smtClean="0"/>
            </a:br>
            <a:r>
              <a:rPr lang="ru-RU" dirty="0" smtClean="0"/>
              <a:t>1 Если дочь собирается </a:t>
            </a:r>
            <a:br>
              <a:rPr lang="ru-RU" dirty="0" smtClean="0"/>
            </a:br>
            <a:r>
              <a:rPr lang="ru-RU" dirty="0" smtClean="0"/>
              <a:t>вечером на свидание, настаивайте </a:t>
            </a:r>
            <a:br>
              <a:rPr lang="ru-RU" dirty="0" smtClean="0"/>
            </a:br>
            <a:r>
              <a:rPr lang="ru-RU" dirty="0" smtClean="0"/>
              <a:t>на том, чтобы она вернулась до по-</a:t>
            </a:r>
            <a:br>
              <a:rPr lang="ru-RU" dirty="0" smtClean="0"/>
            </a:br>
            <a:r>
              <a:rPr lang="ru-RU" dirty="0" err="1" smtClean="0"/>
              <a:t>луночи</a:t>
            </a:r>
            <a:r>
              <a:rPr lang="ru-RU" dirty="0" smtClean="0"/>
              <a:t>.</a:t>
            </a:r>
            <a:br>
              <a:rPr lang="ru-RU" dirty="0" smtClean="0"/>
            </a:br>
            <a:r>
              <a:rPr lang="ru-RU" dirty="0" smtClean="0"/>
              <a:t> 2При возможности отправь-</a:t>
            </a:r>
            <a:br>
              <a:rPr lang="ru-RU" dirty="0" smtClean="0"/>
            </a:br>
            <a:r>
              <a:rPr lang="ru-RU" dirty="0" smtClean="0"/>
              <a:t>те вместе с ней старшую подругу, </a:t>
            </a:r>
            <a:br>
              <a:rPr lang="ru-RU" dirty="0" smtClean="0"/>
            </a:br>
            <a:r>
              <a:rPr lang="ru-RU" dirty="0" smtClean="0"/>
              <a:t>старшего брата… </a:t>
            </a:r>
            <a:br>
              <a:rPr lang="ru-RU" dirty="0" smtClean="0"/>
            </a:br>
            <a:r>
              <a:rPr lang="ru-RU" dirty="0" smtClean="0"/>
              <a:t>3 Не подвергайте </a:t>
            </a:r>
            <a:br>
              <a:rPr lang="ru-RU" dirty="0" smtClean="0"/>
            </a:br>
            <a:r>
              <a:rPr lang="ru-RU" dirty="0" smtClean="0"/>
              <a:t>девочку искушению, оставляя ее на </a:t>
            </a:r>
            <a:br>
              <a:rPr lang="ru-RU" dirty="0" smtClean="0"/>
            </a:br>
            <a:r>
              <a:rPr lang="ru-RU" dirty="0" smtClean="0"/>
              <a:t>выходные дома одну.</a:t>
            </a:r>
            <a:br>
              <a:rPr lang="ru-RU" dirty="0" smtClean="0"/>
            </a:br>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t>
            </a:r>
            <a:br>
              <a:rPr lang="ru-RU" dirty="0" smtClean="0"/>
            </a:br>
            <a:r>
              <a:rPr lang="ru-RU" dirty="0" smtClean="0"/>
              <a:t>МНЕ НЕ НРАВИТСЯ ЕГО </a:t>
            </a:r>
            <a:br>
              <a:rPr lang="ru-RU" dirty="0" smtClean="0"/>
            </a:br>
            <a:r>
              <a:rPr lang="ru-RU" dirty="0" smtClean="0"/>
              <a:t>ДЕВУШКА </a:t>
            </a:r>
            <a:br>
              <a:rPr lang="ru-RU" dirty="0" smtClean="0"/>
            </a:br>
            <a:r>
              <a:rPr lang="ru-RU" dirty="0" smtClean="0"/>
              <a:t>Нельзя</a:t>
            </a:r>
            <a:br>
              <a:rPr lang="ru-RU" dirty="0" smtClean="0"/>
            </a:br>
            <a:r>
              <a:rPr lang="ru-RU" dirty="0" smtClean="0"/>
              <a:t>1Родители критикуют избранников своих </a:t>
            </a:r>
            <a:br>
              <a:rPr lang="ru-RU" dirty="0" smtClean="0"/>
            </a:br>
            <a:r>
              <a:rPr lang="ru-RU" dirty="0" smtClean="0"/>
              <a:t>детей-подростков,</a:t>
            </a:r>
            <a:br>
              <a:rPr lang="ru-RU" dirty="0" smtClean="0"/>
            </a:br>
            <a:r>
              <a:rPr lang="ru-RU" dirty="0" smtClean="0"/>
              <a:t> 2 запрещают им </a:t>
            </a:r>
            <a:br>
              <a:rPr lang="ru-RU" dirty="0" smtClean="0"/>
            </a:br>
            <a:r>
              <a:rPr lang="ru-RU" dirty="0" smtClean="0"/>
              <a:t>встречаться по разным причинам. </a:t>
            </a: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868874"/>
          </a:xfrm>
        </p:spPr>
        <p:txBody>
          <a:bodyPr>
            <a:normAutofit/>
          </a:bodyPr>
          <a:lstStyle/>
          <a:p>
            <a:r>
              <a:rPr lang="ru-RU" sz="5400" dirty="0" smtClean="0"/>
              <a:t>Правильный совет</a:t>
            </a:r>
            <a:br>
              <a:rPr lang="ru-RU" sz="5400" dirty="0" smtClean="0"/>
            </a:br>
            <a:r>
              <a:rPr lang="ru-RU" sz="5400" dirty="0" smtClean="0"/>
              <a:t>Осознание ситуации </a:t>
            </a:r>
            <a:r>
              <a:rPr lang="ru-RU" sz="5400" dirty="0" smtClean="0"/>
              <a:t/>
            </a:r>
            <a:br>
              <a:rPr lang="ru-RU" sz="5400" dirty="0" smtClean="0"/>
            </a:br>
            <a:r>
              <a:rPr lang="ru-RU" sz="5400" dirty="0" smtClean="0"/>
              <a:t>позволит </a:t>
            </a:r>
            <a:r>
              <a:rPr lang="ru-RU" sz="5400" dirty="0" smtClean="0"/>
              <a:t>увидеть ее более объективно. </a:t>
            </a:r>
            <a:r>
              <a:rPr lang="ru-RU" dirty="0" smtClean="0"/>
              <a:t/>
            </a:r>
            <a:br>
              <a:rPr lang="ru-RU" dirty="0" smtClean="0"/>
            </a:br>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4800" dirty="0" smtClean="0"/>
              <a:t/>
            </a:r>
            <a:br>
              <a:rPr lang="ru-RU" sz="4800" dirty="0" smtClean="0"/>
            </a:br>
            <a:r>
              <a:rPr lang="ru-RU" sz="4800" dirty="0" smtClean="0"/>
              <a:t/>
            </a:r>
            <a:br>
              <a:rPr lang="ru-RU" sz="4800" dirty="0" smtClean="0"/>
            </a:br>
            <a:r>
              <a:rPr lang="ru-RU" sz="4800" dirty="0" smtClean="0"/>
              <a:t/>
            </a:r>
            <a:br>
              <a:rPr lang="ru-RU" sz="4800" dirty="0" smtClean="0"/>
            </a:br>
            <a:r>
              <a:rPr lang="ru-RU" sz="4800" dirty="0" smtClean="0"/>
              <a:t>2 Не торопитесь, </a:t>
            </a:r>
            <a:br>
              <a:rPr lang="ru-RU" sz="4800" dirty="0" smtClean="0"/>
            </a:br>
            <a:r>
              <a:rPr lang="ru-RU" sz="4800" dirty="0" smtClean="0"/>
              <a:t>дайте себе время лучше узнать из-</a:t>
            </a:r>
            <a:br>
              <a:rPr lang="ru-RU" sz="4800" dirty="0" smtClean="0"/>
            </a:br>
            <a:r>
              <a:rPr lang="ru-RU" sz="4800" dirty="0" err="1" smtClean="0"/>
              <a:t>бранника</a:t>
            </a:r>
            <a:r>
              <a:rPr lang="ru-RU" sz="4800" dirty="0" smtClean="0"/>
              <a:t> своего ребенка</a:t>
            </a:r>
            <a:endParaRPr lang="ru-RU" sz="4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r>
              <a:rPr lang="ru-RU" dirty="0" smtClean="0"/>
              <a:t/>
            </a:r>
            <a:br>
              <a:rPr lang="ru-RU" dirty="0" smtClean="0"/>
            </a:br>
            <a:r>
              <a:rPr lang="ru-RU" dirty="0" smtClean="0"/>
              <a:t/>
            </a:r>
            <a:br>
              <a:rPr lang="ru-RU" dirty="0" smtClean="0"/>
            </a:br>
            <a:r>
              <a:rPr lang="ru-RU" dirty="0" smtClean="0"/>
              <a:t>3 Скажите </a:t>
            </a:r>
            <a:br>
              <a:rPr lang="ru-RU" dirty="0" smtClean="0"/>
            </a:br>
            <a:r>
              <a:rPr lang="ru-RU" dirty="0" smtClean="0"/>
              <a:t>о своих сомнениях деликатно, </a:t>
            </a:r>
            <a:r>
              <a:rPr lang="ru-RU" dirty="0" err="1" smtClean="0"/>
              <a:t>обра</a:t>
            </a:r>
            <a:r>
              <a:rPr lang="ru-RU" dirty="0" smtClean="0"/>
              <a:t>-</a:t>
            </a:r>
            <a:br>
              <a:rPr lang="ru-RU" dirty="0" smtClean="0"/>
            </a:br>
            <a:r>
              <a:rPr lang="ru-RU" dirty="0" err="1" smtClean="0"/>
              <a:t>тите</a:t>
            </a:r>
            <a:r>
              <a:rPr lang="ru-RU" dirty="0" smtClean="0"/>
              <a:t> внимание ребенка на </a:t>
            </a:r>
            <a:r>
              <a:rPr lang="ru-RU" dirty="0" err="1" smtClean="0"/>
              <a:t>поведе</a:t>
            </a:r>
            <a:r>
              <a:rPr lang="ru-RU" dirty="0" smtClean="0"/>
              <a:t>-</a:t>
            </a:r>
            <a:br>
              <a:rPr lang="ru-RU" dirty="0" smtClean="0"/>
            </a:br>
            <a:r>
              <a:rPr lang="ru-RU" dirty="0" err="1" smtClean="0"/>
              <a:t>ние</a:t>
            </a:r>
            <a:r>
              <a:rPr lang="ru-RU" dirty="0" smtClean="0"/>
              <a:t> или поступок его друга: «Тебя </a:t>
            </a:r>
            <a:br>
              <a:rPr lang="ru-RU" dirty="0" smtClean="0"/>
            </a:br>
            <a:r>
              <a:rPr lang="ru-RU" dirty="0" smtClean="0"/>
              <a:t>не смущает, что…</a:t>
            </a:r>
            <a:br>
              <a:rPr lang="ru-RU" dirty="0" smtClean="0"/>
            </a:br>
            <a:endParaRPr lang="ru-RU" dirty="0"/>
          </a:p>
        </p:txBody>
      </p:sp>
      <p:sp>
        <p:nvSpPr>
          <p:cNvPr id="3" name="Прямоугольник 2"/>
          <p:cNvSpPr/>
          <p:nvPr/>
        </p:nvSpPr>
        <p:spPr>
          <a:xfrm>
            <a:off x="0" y="3286124"/>
            <a:ext cx="8501090" cy="2800767"/>
          </a:xfrm>
          <a:prstGeom prst="rect">
            <a:avLst/>
          </a:prstGeom>
        </p:spPr>
        <p:txBody>
          <a:bodyPr wrap="square">
            <a:spAutoFit/>
          </a:bodyPr>
          <a:lstStyle/>
          <a:p>
            <a:r>
              <a:rPr lang="ru-RU" sz="4400" dirty="0" smtClean="0"/>
              <a:t>Ваше желание аргументировать свою точку зрения </a:t>
            </a:r>
            <a:r>
              <a:rPr lang="ru-RU" sz="4400" dirty="0" smtClean="0"/>
              <a:t>поможет </a:t>
            </a:r>
            <a:r>
              <a:rPr lang="ru-RU" sz="4400" dirty="0" smtClean="0"/>
              <a:t>подростку стать </a:t>
            </a:r>
            <a:r>
              <a:rPr lang="ru-RU" sz="4400" dirty="0" smtClean="0"/>
              <a:t>внимательнее </a:t>
            </a:r>
            <a:r>
              <a:rPr lang="ru-RU" sz="4400" dirty="0" smtClean="0"/>
              <a:t>к человеку, которым он увлекся</a:t>
            </a:r>
            <a:endParaRPr lang="ru-RU" sz="4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Autofit/>
          </a:bodyPr>
          <a:lstStyle/>
          <a:p>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современное </a:t>
            </a:r>
            <a:r>
              <a:rPr lang="ru-RU" dirty="0" smtClean="0"/>
              <a:t>состояние здоровья детей  подросткового  возраста,  которые как никто подвержены отрицательному влиянию  среды и  общества, вызывает тревогу  как  со  стороны  родителей,  педагогов, так и со стороны медицинских работников</a:t>
            </a:r>
            <a:endParaRPr lang="ru-R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4 Важно предостеречь сына или дочь </a:t>
            </a:r>
            <a:br>
              <a:rPr lang="ru-RU" dirty="0" smtClean="0"/>
            </a:br>
            <a:r>
              <a:rPr lang="ru-RU" dirty="0" smtClean="0"/>
              <a:t>в случае явной опасности </a:t>
            </a:r>
            <a:br>
              <a:rPr lang="ru-RU" dirty="0" smtClean="0"/>
            </a:br>
            <a:r>
              <a:rPr lang="ru-RU" dirty="0" smtClean="0"/>
              <a:t>(</a:t>
            </a:r>
            <a:r>
              <a:rPr lang="ru-RU" smtClean="0"/>
              <a:t>если </a:t>
            </a:r>
            <a:r>
              <a:rPr lang="ru-RU" smtClean="0"/>
              <a:t>приятель </a:t>
            </a:r>
            <a:r>
              <a:rPr lang="ru-RU" dirty="0" smtClean="0"/>
              <a:t>употребляет наркотики или </a:t>
            </a:r>
            <a:br>
              <a:rPr lang="ru-RU" dirty="0" smtClean="0"/>
            </a:br>
            <a:r>
              <a:rPr lang="ru-RU" dirty="0" smtClean="0"/>
              <a:t>подросток попал в зависимость от </a:t>
            </a:r>
            <a:br>
              <a:rPr lang="ru-RU" dirty="0" smtClean="0"/>
            </a:br>
            <a:r>
              <a:rPr lang="ru-RU" dirty="0" smtClean="0"/>
              <a:t>агрессивно настроенной компании). </a:t>
            </a:r>
            <a:br>
              <a:rPr lang="ru-RU" dirty="0" smtClean="0"/>
            </a:b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92500" lnSpcReduction="20000"/>
          </a:bodyPr>
          <a:lstStyle/>
          <a:p>
            <a:r>
              <a:rPr lang="ru-RU" dirty="0" smtClean="0"/>
              <a:t>Подростковый  возраст  –  это  возраст весьма  опасный.  С  одной  стороны  –  </a:t>
            </a:r>
            <a:r>
              <a:rPr lang="ru-RU" dirty="0" smtClean="0"/>
              <a:t>большие возможности</a:t>
            </a:r>
            <a:r>
              <a:rPr lang="ru-RU" dirty="0" smtClean="0"/>
              <a:t>:  позитив,  активность, жажда  деятельности, –  и  организм  полон энергии  и  готов  преодолевать  любые  препятствия,  проявлять  настойчивость  в  </a:t>
            </a:r>
            <a:r>
              <a:rPr lang="ru-RU" dirty="0" smtClean="0"/>
              <a:t>достижении </a:t>
            </a:r>
            <a:r>
              <a:rPr lang="ru-RU" dirty="0" smtClean="0"/>
              <a:t>цели. Но с другой стороны – этот возраст  характеризуется  безрассудством: порой подростки совершают необдуманные поступки в силу своей горячности и не заботятся о последствиях</a:t>
            </a: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92500" lnSpcReduction="20000"/>
          </a:bodyPr>
          <a:lstStyle/>
          <a:p>
            <a:r>
              <a:rPr lang="ru-RU" dirty="0" smtClean="0"/>
              <a:t>По данным  статистики, среди  девочек-подростков,  живущих  половой  жизнью,  не предохраняются  от  беременности  14,9%;  не были знакомы с методами и средствами контрацепции – 16%; рождение внебрачных </a:t>
            </a:r>
            <a:r>
              <a:rPr lang="ru-RU" dirty="0" err="1" smtClean="0"/>
              <a:t>де-тей</a:t>
            </a:r>
            <a:r>
              <a:rPr lang="ru-RU" dirty="0" smtClean="0"/>
              <a:t>  обусловлено  несостоявшимся  </a:t>
            </a:r>
            <a:r>
              <a:rPr lang="ru-RU" dirty="0" err="1" smtClean="0"/>
              <a:t>прерыва-нием</a:t>
            </a:r>
            <a:r>
              <a:rPr lang="ru-RU" dirty="0" smtClean="0"/>
              <a:t> беременности, в основном из-за </a:t>
            </a:r>
            <a:r>
              <a:rPr lang="ru-RU" dirty="0" err="1" smtClean="0"/>
              <a:t>позд-них</a:t>
            </a:r>
            <a:r>
              <a:rPr lang="ru-RU" dirty="0" smtClean="0"/>
              <a:t> её сроков – 26,2%; прерывание беременности  самостоятельно,  путем  применения лекарственных  и  механических  средств –13,1%; длительное скрытие беременности от окружающих  –  38,4%</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dirty="0" smtClean="0"/>
              <a:t>Петрова Лариса Витальевна, аспирант, институт психологии, Уральский государственный педагогический университет; клинический психолог; руководитель  «Психологического  центра»; </a:t>
            </a:r>
            <a:r>
              <a:rPr lang="ru-RU" dirty="0" err="1" smtClean="0"/>
              <a:t>e-mail</a:t>
            </a:r>
            <a:r>
              <a:rPr lang="ru-RU" dirty="0" smtClean="0"/>
              <a:t>:  </a:t>
            </a:r>
          </a:p>
          <a:p>
            <a:r>
              <a:rPr lang="ru-RU" dirty="0" err="1" smtClean="0"/>
              <a:t>Petrova_loravita@mail.ru</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dirty="0" smtClean="0">
                <a:solidFill>
                  <a:srgbClr val="C00000"/>
                </a:solidFill>
                <a:ea typeface="Calibri"/>
                <a:cs typeface="Times New Roman"/>
              </a:rPr>
              <a:t>Советы родителям, чьи дети переживают первую любовь</a:t>
            </a:r>
            <a:endParaRPr lang="ru-RU" dirty="0"/>
          </a:p>
        </p:txBody>
      </p:sp>
      <p:sp>
        <p:nvSpPr>
          <p:cNvPr id="3" name="Содержимое 2"/>
          <p:cNvSpPr>
            <a:spLocks noGrp="1"/>
          </p:cNvSpPr>
          <p:nvPr>
            <p:ph idx="1"/>
          </p:nvPr>
        </p:nvSpPr>
        <p:spPr/>
        <p:txBody>
          <a:bodyPr/>
          <a:lstStyle/>
          <a:p>
            <a:pPr algn="ctr">
              <a:buNone/>
            </a:pPr>
            <a:r>
              <a:rPr lang="ru-RU" b="1" i="1" dirty="0" smtClean="0">
                <a:ea typeface="Calibri"/>
                <a:cs typeface="Times New Roman"/>
              </a:rPr>
              <a:t>1Смятение первой влюбленности, и родители в панике: что делать?</a:t>
            </a:r>
          </a:p>
          <a:p>
            <a:pPr algn="ctr">
              <a:lnSpc>
                <a:spcPts val="1200"/>
              </a:lnSpc>
              <a:spcAft>
                <a:spcPts val="0"/>
              </a:spcAft>
              <a:buNone/>
            </a:pPr>
            <a:endParaRPr lang="ru-RU" u="sng" dirty="0" smtClean="0">
              <a:ea typeface="Calibri"/>
              <a:cs typeface="Times New Roman"/>
            </a:endParaRPr>
          </a:p>
          <a:p>
            <a:pPr algn="ctr">
              <a:lnSpc>
                <a:spcPts val="1200"/>
              </a:lnSpc>
              <a:spcAft>
                <a:spcPts val="0"/>
              </a:spcAft>
              <a:buNone/>
            </a:pPr>
            <a:r>
              <a:rPr lang="ru-RU" u="sng" dirty="0" smtClean="0">
                <a:ea typeface="Calibri"/>
                <a:cs typeface="Times New Roman"/>
              </a:rPr>
              <a:t>Позвольте вашему ребенку </a:t>
            </a:r>
          </a:p>
          <a:p>
            <a:pPr algn="ctr">
              <a:lnSpc>
                <a:spcPts val="1200"/>
              </a:lnSpc>
              <a:spcAft>
                <a:spcPts val="0"/>
              </a:spcAft>
              <a:buNone/>
            </a:pPr>
            <a:endParaRPr lang="ru-RU" dirty="0" smtClean="0">
              <a:ea typeface="Calibri"/>
              <a:cs typeface="Times New Roman"/>
            </a:endParaRPr>
          </a:p>
          <a:p>
            <a:pPr algn="ctr">
              <a:lnSpc>
                <a:spcPts val="1200"/>
              </a:lnSpc>
              <a:spcAft>
                <a:spcPts val="0"/>
              </a:spcAft>
              <a:buNone/>
            </a:pPr>
            <a:r>
              <a:rPr lang="ru-RU" u="sng" dirty="0" smtClean="0">
                <a:ea typeface="Calibri"/>
                <a:cs typeface="Times New Roman"/>
              </a:rPr>
              <a:t>переживать и ошибаться. Отношениям</a:t>
            </a:r>
          </a:p>
          <a:p>
            <a:pPr algn="ctr">
              <a:lnSpc>
                <a:spcPts val="1200"/>
              </a:lnSpc>
              <a:spcAft>
                <a:spcPts val="0"/>
              </a:spcAft>
              <a:buNone/>
            </a:pPr>
            <a:endParaRPr lang="ru-RU" u="sng" dirty="0" smtClean="0">
              <a:ea typeface="Calibri"/>
              <a:cs typeface="Times New Roman"/>
            </a:endParaRPr>
          </a:p>
          <a:p>
            <a:pPr algn="ctr">
              <a:lnSpc>
                <a:spcPts val="1200"/>
              </a:lnSpc>
              <a:spcAft>
                <a:spcPts val="0"/>
              </a:spcAft>
              <a:buNone/>
            </a:pPr>
            <a:r>
              <a:rPr lang="ru-RU" u="sng" dirty="0" smtClean="0">
                <a:ea typeface="Calibri"/>
                <a:cs typeface="Times New Roman"/>
              </a:rPr>
              <a:t> можно научиться, только если они </a:t>
            </a:r>
          </a:p>
          <a:p>
            <a:pPr algn="ctr">
              <a:lnSpc>
                <a:spcPts val="1200"/>
              </a:lnSpc>
              <a:spcAft>
                <a:spcPts val="0"/>
              </a:spcAft>
              <a:buNone/>
            </a:pPr>
            <a:endParaRPr lang="ru-RU" u="sng" dirty="0" smtClean="0">
              <a:ea typeface="Calibri"/>
              <a:cs typeface="Times New Roman"/>
            </a:endParaRPr>
          </a:p>
          <a:p>
            <a:pPr algn="ctr">
              <a:lnSpc>
                <a:spcPts val="1200"/>
              </a:lnSpc>
              <a:spcAft>
                <a:spcPts val="0"/>
              </a:spcAft>
              <a:buNone/>
            </a:pPr>
            <a:r>
              <a:rPr lang="ru-RU" u="sng" dirty="0" smtClean="0">
                <a:ea typeface="Calibri"/>
                <a:cs typeface="Times New Roman"/>
              </a:rPr>
              <a:t>существуют</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6297634"/>
          </a:xfrm>
        </p:spPr>
        <p:txBody>
          <a:bodyPr>
            <a:noAutofit/>
          </a:bodyPr>
          <a:lstStyle/>
          <a:p>
            <a:pPr algn="l"/>
            <a:r>
              <a:rPr lang="ru-RU" sz="2400" u="sng" dirty="0" smtClean="0"/>
              <a:t/>
            </a:r>
            <a:br>
              <a:rPr lang="ru-RU" sz="2400" u="sng" dirty="0" smtClean="0"/>
            </a:br>
            <a:r>
              <a:rPr lang="ru-RU" sz="2400" dirty="0" smtClean="0"/>
              <a:t>Опыт влюбленности совершенно необходим взрослеющему человеку, ведь ему предстоит сформировать свой образ мужчины (женщины), а это невозможно сделать вне контакта со сверстником другого пола. Именно сейчас, когда он так </a:t>
            </a:r>
            <a:br>
              <a:rPr lang="ru-RU" sz="2400" dirty="0" smtClean="0"/>
            </a:br>
            <a:r>
              <a:rPr lang="ru-RU" sz="2400" dirty="0" smtClean="0"/>
              <a:t>неловок, ему важно убедиться, что он может быть и </a:t>
            </a:r>
            <a:br>
              <a:rPr lang="ru-RU" sz="2400" dirty="0" smtClean="0"/>
            </a:br>
            <a:r>
              <a:rPr lang="ru-RU" sz="2400" dirty="0" smtClean="0"/>
              <a:t>нравиться. Любовное чувство прислушиваться к другому, так сильно отличающемуся от него и в то же время очень ценному для него человеку. Оно расскажет ему и о </a:t>
            </a:r>
            <a:br>
              <a:rPr lang="ru-RU" sz="2400" dirty="0" smtClean="0"/>
            </a:br>
            <a:r>
              <a:rPr lang="ru-RU" sz="2400" dirty="0" smtClean="0"/>
              <a:t>нем самом – и это тоже очень важно, ведь подросток так мало знает о себе новом, нарождающемся. Тот факт, что он любим, будет окрылять и поддерживать его, он будет ощущать себя ценным, хорошим, достойным </a:t>
            </a:r>
            <a:r>
              <a:rPr lang="ru-RU" sz="2400" dirty="0" err="1" smtClean="0"/>
              <a:t>чьего-тотеплого</a:t>
            </a:r>
            <a:r>
              <a:rPr lang="ru-RU" sz="2400" dirty="0" smtClean="0"/>
              <a:t> чувства.</a:t>
            </a:r>
            <a:endParaRPr lang="ru-RU"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nSpc>
                <a:spcPts val="1200"/>
              </a:lnSpc>
              <a:spcAft>
                <a:spcPts val="0"/>
              </a:spcAft>
            </a:pPr>
            <a:r>
              <a:rPr lang="ru-RU" smtClean="0">
                <a:ea typeface="Calibri"/>
                <a:cs typeface="Times New Roman"/>
              </a:rPr>
              <a:t>2 Период первой влюблённости </a:t>
            </a:r>
            <a:endParaRPr lang="ru-RU">
              <a:ea typeface="Calibri"/>
              <a:cs typeface="Times New Roman"/>
            </a:endParaRPr>
          </a:p>
        </p:txBody>
      </p:sp>
      <p:sp>
        <p:nvSpPr>
          <p:cNvPr id="3" name="Содержимое 2"/>
          <p:cNvSpPr>
            <a:spLocks noGrp="1"/>
          </p:cNvSpPr>
          <p:nvPr>
            <p:ph idx="1"/>
          </p:nvPr>
        </p:nvSpPr>
        <p:spPr/>
        <p:txBody>
          <a:bodyPr/>
          <a:lstStyle/>
          <a:p>
            <a:pPr algn="ctr"/>
            <a:r>
              <a:rPr lang="ru-RU" sz="4000" dirty="0" smtClean="0"/>
              <a:t>В 13–14 лет это самое время, потому что можно позволить себе ошибиться и даже пережить несчастную любовь, но с меньшими осложнениями, чем в тридцать и в первый раз</a:t>
            </a:r>
            <a:r>
              <a:rPr lang="ru-RU" dirty="0" smtClean="0"/>
              <a:t>.</a:t>
            </a: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600" dirty="0" smtClean="0"/>
              <a:t>3 У НЕГО НЕПРИЯТНОСТИ В ЛИЧНОЙ ЖИЗНИ: Разрыв с близким человеком</a:t>
            </a:r>
            <a:r>
              <a:rPr lang="ru-RU" dirty="0" smtClean="0"/>
              <a:t/>
            </a:r>
            <a:br>
              <a:rPr lang="ru-RU" dirty="0" smtClean="0"/>
            </a:br>
            <a:endParaRPr lang="ru-RU" dirty="0"/>
          </a:p>
        </p:txBody>
      </p:sp>
      <p:sp>
        <p:nvSpPr>
          <p:cNvPr id="3" name="Содержимое 2"/>
          <p:cNvSpPr>
            <a:spLocks noGrp="1"/>
          </p:cNvSpPr>
          <p:nvPr>
            <p:ph idx="1"/>
          </p:nvPr>
        </p:nvSpPr>
        <p:spPr/>
        <p:txBody>
          <a:bodyPr/>
          <a:lstStyle/>
          <a:p>
            <a:r>
              <a:rPr lang="ru-RU" dirty="0" smtClean="0"/>
              <a:t>Нельзя давать </a:t>
            </a:r>
            <a:r>
              <a:rPr lang="ru-RU" dirty="0" smtClean="0"/>
              <a:t>совет</a:t>
            </a:r>
            <a:endParaRPr lang="ru-RU" dirty="0" smtClean="0"/>
          </a:p>
          <a:p>
            <a:pPr algn="ctr">
              <a:buNone/>
            </a:pPr>
            <a:r>
              <a:rPr lang="ru-RU" dirty="0" smtClean="0"/>
              <a:t>Фразы </a:t>
            </a:r>
            <a:r>
              <a:rPr lang="ru-RU" dirty="0" smtClean="0"/>
              <a:t>вроде «Да у тебя еще сто таких </a:t>
            </a:r>
          </a:p>
          <a:p>
            <a:pPr>
              <a:buNone/>
            </a:pPr>
            <a:r>
              <a:rPr lang="ru-RU" dirty="0" smtClean="0"/>
              <a:t>будет!» –  недопустимы: они снижают ценность сделанного ребенком выбора и умаляют его боль.</a:t>
            </a:r>
          </a:p>
          <a:p>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TotalTime>
  <Words>380</Words>
  <Application>Microsoft Office PowerPoint</Application>
  <PresentationFormat>Экран (4:3)</PresentationFormat>
  <Paragraphs>35</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Тема Office</vt:lpstr>
      <vt:lpstr>Половое воспитание старших подростков</vt:lpstr>
      <vt:lpstr>       современное состояние здоровья детей  подросткового  возраста,  которые как никто подвержены отрицательному влиянию  среды и  общества, вызывает тревогу  как  со  стороны  родителей,  педагогов, так и со стороны медицинских работников</vt:lpstr>
      <vt:lpstr>Слайд 3</vt:lpstr>
      <vt:lpstr>Слайд 4</vt:lpstr>
      <vt:lpstr>Слайд 5</vt:lpstr>
      <vt:lpstr>Советы родителям, чьи дети переживают первую любовь</vt:lpstr>
      <vt:lpstr> Опыт влюбленности совершенно необходим взрослеющему человеку, ведь ему предстоит сформировать свой образ мужчины (женщины), а это невозможно сделать вне контакта со сверстником другого пола. Именно сейчас, когда он так  неловок, ему важно убедиться, что он может быть и  нравиться. Любовное чувство прислушиваться к другому, так сильно отличающемуся от него и в то же время очень ценному для него человеку. Оно расскажет ему и о  нем самом – и это тоже очень важно, ведь подросток так мало знает о себе новом, нарождающемся. Тот факт, что он любим, будет окрылять и поддерживать его, он будет ощущать себя ценным, хорошим, достойным чьего-тотеплого чувства.</vt:lpstr>
      <vt:lpstr>2 Период первой влюблённости </vt:lpstr>
      <vt:lpstr>3 У НЕГО НЕПРИЯТНОСТИ В ЛИЧНОЙ ЖИЗНИ: Разрыв с близким человеком </vt:lpstr>
      <vt:lpstr>Не  противопоставляйте чувства и обязанности. Говоря «Ты бы лучше об  учебе думал(а)», вы представляете  жизнь разделенной на сферы: «важного» – дел, результатов,  достижений –  и «неважного» – отношений. Это не так. Мы не назовем счастливым человека, у которого все хорошо с результатами ЕГЭ  (зарплатой, карьерой), но все плохо в личной жизни.  </vt:lpstr>
      <vt:lpstr>3 Воздержитесь от любых советов, будь то предложение купить новый наряд («и тогда он упадет») или подсказка, как себя вести, «чтобы он(а) понял(а), что теряет». Такие советы защищают от глубоких переживаний, предлагают заменить их активными действиями (быстро что-то предпринять, чтобы стало спокойнее). Но ведь любить по-настоящему – значит не бояться боли, иметь мужество быть уязвимым. Несчастная любовь – это опыт, который развивает душу  и учит принимать несовершенство мира, готовит к будущим зрелым, счастливым отношениям. </vt:lpstr>
      <vt:lpstr>Правильный совет  Поэтому если ребенок спрашивает вас:  «Что же мне теперь делать?» –  самым правильным ответом будет:  «Чувствовать. Страдать.  Запоми-нать. Жить дальше». </vt:lpstr>
      <vt:lpstr>забудьте про советы и просто будьте рядом: эту боль  лечит время, и совершенно точно –  не родители.   </vt:lpstr>
      <vt:lpstr>            ОНА ВСТРЕЧАЕТСЯС МАЛЬЧИКОМ СТАРШЕ ЕЕ  Нельзя Первый и естественный порыв родителей девочки – запретить все контакты между . Но жесткие меры дают обратный эффект: они провоцируют влюбленных на ускоренное развитие отношений и стремление проявить чувства до конца.  </vt:lpstr>
      <vt:lpstr> Правильный совет 1 Если дочь собирается  вечером на свидание, настаивайте  на том, чтобы она вернулась до по- луночи.  2При возможности отправь- те вместе с ней старшую подругу,  старшего брата…  3 Не подвергайте  девочку искушению, оставляя ее на  выходные дома одну. </vt:lpstr>
      <vt:lpstr>        МНЕ НЕ НРАВИТСЯ ЕГО  ДЕВУШКА  Нельзя 1Родители критикуют избранников своих  детей-подростков,  2 запрещают им  встречаться по разным причинам. </vt:lpstr>
      <vt:lpstr>Правильный совет Осознание ситуации  позволит увидеть ее более объективно.  </vt:lpstr>
      <vt:lpstr>   2 Не торопитесь,  дайте себе время лучше узнать из- бранника своего ребенка</vt:lpstr>
      <vt:lpstr>   3 Скажите  о своих сомнениях деликатно, обра- тите внимание ребенка на поведе- ние или поступок его друга: «Тебя  не смущает, что… </vt:lpstr>
      <vt:lpstr>      4 Важно предостеречь сына или дочь  в случае явной опасности  (если приятель употребляет наркотики или  подросток попал в зависимость от  агрессивно настроенной компании).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Половое воспитание старших подростков</dc:title>
  <dc:creator>Администратор</dc:creator>
  <cp:lastModifiedBy>DNA7 X86</cp:lastModifiedBy>
  <cp:revision>9</cp:revision>
  <dcterms:created xsi:type="dcterms:W3CDTF">2015-12-08T14:13:01Z</dcterms:created>
  <dcterms:modified xsi:type="dcterms:W3CDTF">2015-12-08T15:29:01Z</dcterms:modified>
</cp:coreProperties>
</file>