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85" r:id="rId3"/>
    <p:sldId id="284" r:id="rId4"/>
    <p:sldId id="287" r:id="rId5"/>
    <p:sldId id="290" r:id="rId6"/>
    <p:sldId id="289" r:id="rId7"/>
    <p:sldId id="292" r:id="rId8"/>
    <p:sldId id="276" r:id="rId9"/>
    <p:sldId id="260" r:id="rId10"/>
    <p:sldId id="257" r:id="rId11"/>
    <p:sldId id="258" r:id="rId12"/>
    <p:sldId id="259" r:id="rId13"/>
    <p:sldId id="278" r:id="rId14"/>
    <p:sldId id="261" r:id="rId15"/>
    <p:sldId id="264" r:id="rId16"/>
    <p:sldId id="262" r:id="rId17"/>
    <p:sldId id="263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2718" autoAdjust="0"/>
  </p:normalViewPr>
  <p:slideViewPr>
    <p:cSldViewPr>
      <p:cViewPr varScale="1">
        <p:scale>
          <a:sx n="65" d="100"/>
          <a:sy n="65" d="100"/>
        </p:scale>
        <p:origin x="-4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87618-92BA-4838-8919-D871C1A07968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8D682-DE61-4A1A-8D04-D6DA1A73F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826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A7C00-9CA1-4C58-B27D-6FBD8F20E332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D682-DE61-4A1A-8D04-D6DA1A73F41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85D90-C75C-418B-88CB-5060BDE20BD5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A57A1-B12B-4D00-88F5-5CA91A0EE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B878A-6BA6-449C-B830-C4AA15B535AF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5F9B-CBD8-4181-B68F-9F04C6268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41B4-92C4-4428-BD7E-66F2D2F2438B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40DB-BA2A-49F6-9392-D1CE0E13B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4D723-2721-42DD-9B1D-34441D238D07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82DF5-1847-4CB8-A1A1-2C8436785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695C-1662-4352-A91C-B3C22A91BBC8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6ADA-C1F2-4819-A7D6-26C183DB8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46FB-5EDB-4002-A62B-5601FE42969A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1FA70-9A23-4580-B11A-E2124A64B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52F67-BC85-4B8C-9AA8-6245528461C3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4C45-47E2-4F01-92B9-28A9A29B1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69A28-C16D-462A-9FBF-03F1307094D1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001C6-768E-4513-98EB-194E3915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2A81-E0F5-420D-B260-7CE6C32BFDED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2BFD-DDCF-4AC5-AB28-D1579DAEA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DE90-3035-450F-9F2E-742540BC6C4B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A1CB5-D4E9-45FD-A49C-8F626F979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49663-0F2B-462D-9EC6-D03BAB7BDD60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B705-AC01-4127-A546-05BB83300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A94123-4D09-4847-A460-D83940770341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484425-DDA9-492E-8014-528BD0A56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88" r:id="rId3"/>
    <p:sldLayoutId id="2147483785" r:id="rId4"/>
    <p:sldLayoutId id="2147483789" r:id="rId5"/>
    <p:sldLayoutId id="2147483784" r:id="rId6"/>
    <p:sldLayoutId id="2147483783" r:id="rId7"/>
    <p:sldLayoutId id="2147483790" r:id="rId8"/>
    <p:sldLayoutId id="2147483791" r:id="rId9"/>
    <p:sldLayoutId id="2147483782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70%20&#1083;&#1077;&#1090;%20&#1086;&#1073;&#1086;&#1088;&#1086;&#1085;&#1099;%20&#1058;&#1091;&#1083;&#1099;\&#1055;&#1077;&#1089;&#1085;&#1080;%20&#1055;&#1086;&#1073;&#1077;&#1076;&#1099;\01%20&#1057;&#1074;&#1103;&#1097;&#1077;&#1085;&#1085;&#1072;&#1103;%20&#1074;&#1086;&#1081;&#1085;&#1072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7;&#1072;&#1084;.%20&#1076;&#1080;&#1088;&#1077;&#1082;&#1090;&#1086;&#1088;&#1072;\&#1056;&#1072;&#1073;&#1086;&#1095;&#1080;&#1081;%20&#1089;&#1090;&#1086;&#1083;\&#1055;&#1088;&#1077;&#1079;&#1077;&#1085;&#1090;&#1072;&#1094;&#1080;&#1103;%20&#1050;&#1072;&#1083;&#1077;&#1085;&#1076;&#1072;&#1088;&#1100;%20&#1086;&#1073;&#1086;&#1088;&#1085;&#1099;%20&#1075;%20&#1090;&#1091;&#1083;&#1099;%20&#1052;&#1077;&#1097;&#1077;&#1088;&#1103;&#1082;&#1086;&#1074;&#1072;%20&#1048;.&#1045;\&#1082;&#1072;&#1083;&#1077;&#1085;&#1076;&#1072;&#1088;&#1100;%20&#1086;&#1073;&#1086;&#1088;&#1086;&#1085;&#1099;%20&#1058;&#1091;&#1083;&#1099;%20%20268.wav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825" y="5373216"/>
            <a:ext cx="4194175" cy="936104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dirty="0" smtClean="0"/>
              <a:t>Защитникам Отечества</a:t>
            </a:r>
          </a:p>
          <a:p>
            <a:pPr algn="l" eaLnBrk="1" hangingPunct="1"/>
            <a:r>
              <a:rPr lang="ru-RU" sz="2400" dirty="0" smtClean="0"/>
              <a:t> посвящается..</a:t>
            </a:r>
            <a:r>
              <a:rPr lang="ru-RU" dirty="0" smtClean="0"/>
              <a:t>.</a:t>
            </a:r>
          </a:p>
        </p:txBody>
      </p:sp>
      <p:pic>
        <p:nvPicPr>
          <p:cNvPr id="7172" name="Рисунок 3" descr="тула 1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976" y="1143000"/>
            <a:ext cx="4573713" cy="466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3998248" cy="4799456"/>
          </a:xfrm>
        </p:spPr>
        <p:txBody>
          <a:bodyPr/>
          <a:lstStyle/>
          <a:p>
            <a:pPr algn="ctr"/>
            <a:r>
              <a:rPr lang="ru-RU" dirty="0" smtClean="0"/>
              <a:t>Оборона ТУЛьского края</a:t>
            </a:r>
            <a:br>
              <a:rPr lang="ru-RU" dirty="0" smtClean="0"/>
            </a:br>
            <a:r>
              <a:rPr lang="ru-RU" dirty="0" smtClean="0"/>
              <a:t>ОТ</a:t>
            </a:r>
            <a:br>
              <a:rPr lang="ru-RU" dirty="0" smtClean="0"/>
            </a:br>
            <a:r>
              <a:rPr lang="ru-RU" dirty="0" smtClean="0"/>
              <a:t>Фашистских</a:t>
            </a:r>
            <a:br>
              <a:rPr lang="ru-RU" dirty="0" smtClean="0"/>
            </a:br>
            <a:r>
              <a:rPr lang="ru-RU" dirty="0" smtClean="0"/>
              <a:t>Захватчиков</a:t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1941 год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01 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dirty="0" smtClean="0">
                <a:solidFill>
                  <a:srgbClr val="FF0000"/>
                </a:solidFill>
              </a:rPr>
              <a:t>29 октября </a:t>
            </a:r>
            <a:r>
              <a:rPr lang="ru-RU" dirty="0" smtClean="0">
                <a:solidFill>
                  <a:srgbClr val="FFC000"/>
                </a:solidFill>
              </a:rPr>
              <a:t>– официальная дата начала обороны Тулы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9219" name="Содержимое 6" descr="Тула 12.jpe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528" y="1844824"/>
            <a:ext cx="3816424" cy="3960440"/>
          </a:xfrm>
        </p:spPr>
      </p:pic>
      <p:sp>
        <p:nvSpPr>
          <p:cNvPr id="9220" name="Содержимое 5"/>
          <p:cNvSpPr>
            <a:spLocks noGrp="1"/>
          </p:cNvSpPr>
          <p:nvPr>
            <p:ph sz="half" idx="2"/>
          </p:nvPr>
        </p:nvSpPr>
        <p:spPr>
          <a:xfrm>
            <a:off x="4267200" y="2204864"/>
            <a:ext cx="4337248" cy="3921299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</a:t>
            </a:r>
            <a:r>
              <a:rPr lang="ru-RU" sz="2800" dirty="0" smtClean="0"/>
              <a:t>В этот день танковые дивизии </a:t>
            </a:r>
            <a:r>
              <a:rPr lang="ru-RU" sz="2800" dirty="0" err="1" smtClean="0"/>
              <a:t>Гейнца</a:t>
            </a:r>
            <a:r>
              <a:rPr lang="ru-RU" sz="2800" dirty="0" smtClean="0"/>
              <a:t> Вильгельма Гудериана вплотную подступили к городу и попытались взять его с ходу.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92D050"/>
                </a:solidFill>
              </a:rPr>
              <a:t>Гейнц</a:t>
            </a:r>
            <a:r>
              <a:rPr lang="ru-RU" dirty="0" smtClean="0">
                <a:solidFill>
                  <a:srgbClr val="92D050"/>
                </a:solidFill>
              </a:rPr>
              <a:t> Вильгельм Гудериан (1888-1954)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0243" name="Содержимое 4" descr="Тула 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98500" y="1600200"/>
            <a:ext cx="3175000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124744"/>
            <a:ext cx="5040560" cy="5544616"/>
          </a:xfrm>
        </p:spPr>
        <p:txBody>
          <a:bodyPr>
            <a:normAutofit fontScale="85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   </a:t>
            </a:r>
            <a:r>
              <a:rPr lang="ru-RU" sz="3300" dirty="0" smtClean="0"/>
              <a:t>Генерал- полковник германской армии, военный теоретик. Считался одним из родоначальников моторизованных способов ведения войны.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300" dirty="0" smtClean="0"/>
              <a:t>     С июня 1940 года –командующий 2-й танковой группой.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300" dirty="0" smtClean="0"/>
              <a:t>     В декабре 1941 г.за поражение под Москвой Гудериан был снят с должности и отчислен в резерв.</a:t>
            </a: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«Над Тулой нависла угроза нападения…»</a:t>
            </a:r>
            <a:endParaRPr lang="ru-RU" dirty="0"/>
          </a:p>
        </p:txBody>
      </p:sp>
      <p:pic>
        <p:nvPicPr>
          <p:cNvPr id="11267" name="Содержимое 4" descr="тула 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600200"/>
            <a:ext cx="7500938" cy="4829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2"/>
          <p:cNvSpPr>
            <a:spLocks noGrp="1"/>
          </p:cNvSpPr>
          <p:nvPr>
            <p:ph type="body" sz="half" idx="2"/>
          </p:nvPr>
        </p:nvSpPr>
        <p:spPr>
          <a:xfrm>
            <a:off x="5039544" y="620688"/>
            <a:ext cx="4104456" cy="5832648"/>
          </a:xfrm>
        </p:spPr>
        <p:txBody>
          <a:bodyPr/>
          <a:lstStyle/>
          <a:p>
            <a:pPr eaLnBrk="1" hangingPunct="1"/>
            <a:r>
              <a:rPr lang="ru-RU" sz="3200" dirty="0"/>
              <a:t>Под Одоевом, чтобы остановить врага, женщины и подростки, в тяжелейших условиях, с утра до вечера бросали лопатами </a:t>
            </a:r>
            <a:r>
              <a:rPr lang="ru-RU" sz="3200" dirty="0" smtClean="0"/>
              <a:t>землю, рыли  окопы и противотанковые рвы…</a:t>
            </a:r>
            <a:endParaRPr lang="ru-RU" sz="3200" dirty="0"/>
          </a:p>
          <a:p>
            <a:pPr eaLnBrk="1" hangingPunct="1"/>
            <a:endParaRPr lang="ru-RU" sz="3200" dirty="0"/>
          </a:p>
          <a:p>
            <a:pPr eaLnBrk="1" hangingPunct="1"/>
            <a:endParaRPr lang="ru-RU" sz="2800" dirty="0" smtClean="0"/>
          </a:p>
        </p:txBody>
      </p:sp>
      <p:pic>
        <p:nvPicPr>
          <p:cNvPr id="5" name="Рисунок 4" descr="141686b9f06304eef78aae29f5d_prev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542" r="12542"/>
          <a:stretch>
            <a:fillRect/>
          </a:stretch>
        </p:blipFill>
        <p:spPr>
          <a:xfrm>
            <a:off x="251520" y="692696"/>
            <a:ext cx="454684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964586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6707088" cy="69554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400" dirty="0" smtClean="0">
                <a:solidFill>
                  <a:srgbClr val="FFC000"/>
                </a:solidFill>
              </a:rPr>
              <a:t>30 октября  </a:t>
            </a:r>
            <a:r>
              <a:rPr lang="ru-RU" sz="3600" dirty="0" smtClean="0">
                <a:solidFill>
                  <a:srgbClr val="FFC000"/>
                </a:solidFill>
              </a:rPr>
              <a:t> Немцы предприняли 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4 попытки захватить Тулу</a:t>
            </a:r>
            <a:r>
              <a:rPr lang="ru-RU" sz="4000" dirty="0" smtClean="0">
                <a:solidFill>
                  <a:srgbClr val="FFC000"/>
                </a:solidFill>
              </a:rPr>
              <a:t>.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4339" name="Содержимое 3" descr="тула 8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643063"/>
            <a:ext cx="3857625" cy="4572000"/>
          </a:xfrm>
        </p:spPr>
      </p:pic>
      <p:sp>
        <p:nvSpPr>
          <p:cNvPr id="14340" name="Содержимое 5"/>
          <p:cNvSpPr>
            <a:spLocks noGrp="1"/>
          </p:cNvSpPr>
          <p:nvPr>
            <p:ph sz="half" idx="2"/>
          </p:nvPr>
        </p:nvSpPr>
        <p:spPr>
          <a:xfrm>
            <a:off x="3995936" y="1196752"/>
            <a:ext cx="5148064" cy="566124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dirty="0" smtClean="0"/>
              <a:t>      </a:t>
            </a:r>
            <a:r>
              <a:rPr lang="ru-RU" sz="2400" dirty="0" smtClean="0"/>
              <a:t>С утра 30 октября гитлеровцы настойчиво пытались прорвать оборону защитников города. Атаки следовали одна за другой весь день. Немцы стремились проникнуть в город через </a:t>
            </a:r>
            <a:r>
              <a:rPr lang="ru-RU" sz="2400" dirty="0" err="1" smtClean="0"/>
              <a:t>Всесвятское</a:t>
            </a:r>
            <a:r>
              <a:rPr lang="ru-RU" sz="2400" dirty="0" smtClean="0"/>
              <a:t> кладбище, но и эта попытка сорвалась. За этот день защитники Тулы уничтожили 31 немецкий танк, 26 из которых подбили зенитчики 732-го зенитно-артиллерийского полка. Было истреблено около батальона вражеской пехоты.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C000"/>
                </a:solidFill>
              </a:rPr>
              <a:t>31 октября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548680"/>
            <a:ext cx="5148064" cy="6192688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   Фашистские войска возобновили попытки прорвать оборону города, но теперь по Орловскому шоссе. Неоднократные атаки силами до двух батальонов пехоты и 40–50 танков одновременно, а всего до ста танков и полка пехоты, были отбиты. Впервые под Тулой в тот день по врагу были нанесены удары «катюш» 34-го гвардейского миномётного дивизиона.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5364" name="Содержимое 6" descr="Тула 3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7363" y="1857375"/>
            <a:ext cx="3798887" cy="3857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C000"/>
                </a:solidFill>
              </a:rPr>
              <a:t>7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-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9 ноября</a:t>
            </a:r>
          </a:p>
        </p:txBody>
      </p:sp>
      <p:pic>
        <p:nvPicPr>
          <p:cNvPr id="16387" name="Содержимое 7" descr="тула 5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1520" y="1844824"/>
            <a:ext cx="4034730" cy="3941614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95936" y="548680"/>
            <a:ext cx="5148064" cy="6120680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   Нашим войскам удалось несколько потеснить противника, нанести ему значительные потери в технике и живой силе, но в общем цели контрудара выполнены не были. Наиболее вдохновляющим для туляков результатом тех боёв было освобождение от врага пригородного тогда </a:t>
            </a:r>
            <a:r>
              <a:rPr lang="ru-RU" dirty="0" err="1" smtClean="0"/>
              <a:t>Рогожинского</a:t>
            </a:r>
            <a:r>
              <a:rPr lang="ru-RU" dirty="0" smtClean="0"/>
              <a:t> посёлка и нескольких сёл и деревень близ города.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C000"/>
                </a:solidFill>
              </a:rPr>
              <a:t>18 - 20 ноября </a:t>
            </a:r>
          </a:p>
        </p:txBody>
      </p:sp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628800"/>
            <a:ext cx="4896544" cy="44973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Немцы всё же прорвали нашу оборону и двинулись в сторону </a:t>
            </a:r>
            <a:r>
              <a:rPr lang="ru-RU" sz="2800" dirty="0" err="1" smtClean="0"/>
              <a:t>Сталиногорска</a:t>
            </a:r>
            <a:r>
              <a:rPr lang="ru-RU" sz="2800" dirty="0" smtClean="0"/>
              <a:t> (ныне Новомосковска) и Венёва. В тех местах прошли ожесточенные бои.</a:t>
            </a:r>
          </a:p>
        </p:txBody>
      </p:sp>
      <p:pic>
        <p:nvPicPr>
          <p:cNvPr id="17412" name="Содержимое 6" descr="Тула 2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43063"/>
            <a:ext cx="3829050" cy="3929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C000"/>
                </a:solidFill>
              </a:rPr>
              <a:t>21 ноября</a:t>
            </a:r>
          </a:p>
        </p:txBody>
      </p:sp>
      <p:pic>
        <p:nvPicPr>
          <p:cNvPr id="18435" name="Содержимое 7" descr="Тула 23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560" y="1571625"/>
            <a:ext cx="3603253" cy="4424363"/>
          </a:xfrm>
        </p:spPr>
      </p:pic>
      <p:sp>
        <p:nvSpPr>
          <p:cNvPr id="18436" name="Содержимое 6"/>
          <p:cNvSpPr>
            <a:spLocks noGrp="1"/>
          </p:cNvSpPr>
          <p:nvPr>
            <p:ph sz="half" idx="2"/>
          </p:nvPr>
        </p:nvSpPr>
        <p:spPr>
          <a:xfrm>
            <a:off x="4267200" y="2204864"/>
            <a:ext cx="4337248" cy="3921299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Фашисты заняли города Узловая и </a:t>
            </a:r>
            <a:r>
              <a:rPr lang="ru-RU" sz="2800" dirty="0" err="1" smtClean="0"/>
              <a:t>Сталиногорск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C000"/>
                </a:solidFill>
              </a:rPr>
              <a:t>23 - 25  ноября </a:t>
            </a:r>
          </a:p>
        </p:txBody>
      </p:sp>
      <p:pic>
        <p:nvPicPr>
          <p:cNvPr id="19459" name="Содержимое 4" descr="Тула 20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57375"/>
            <a:ext cx="3971925" cy="3857625"/>
          </a:xfrm>
        </p:spPr>
      </p:pic>
      <p:sp>
        <p:nvSpPr>
          <p:cNvPr id="19460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988840"/>
            <a:ext cx="4697288" cy="413732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Развернулись тяжёлые бои за город Венёв. 25 ноября, обойдя Венёв, 17-я танковая дивизия гитлеровцев подходила к району Каширы.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redina_4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729" b="15729"/>
          <a:stretch>
            <a:fillRect/>
          </a:stretch>
        </p:blipFill>
        <p:spPr>
          <a:xfrm rot="21015117">
            <a:off x="429001" y="510138"/>
            <a:ext cx="4114800" cy="4114800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seredina_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42452">
            <a:off x="4551827" y="2416517"/>
            <a:ext cx="4004429" cy="3888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027062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C000"/>
                </a:solidFill>
              </a:rPr>
              <a:t>26 ноября </a:t>
            </a:r>
          </a:p>
        </p:txBody>
      </p:sp>
      <p:pic>
        <p:nvPicPr>
          <p:cNvPr id="20483" name="Содержимое 4" descr="Тула 27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536" y="1643063"/>
            <a:ext cx="3962152" cy="407193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404664"/>
            <a:ext cx="5148063" cy="6264696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   1-й гвардейский кавалерийский корпус генерал-майора П. А. Белова, 112-я танковая армия и ряд других частей фронта в районе Каширы отразили атаки противника и отбросили его на юг в сторону Мордвеса. В районе Каширы и Мордвеса до 30 ноября шли напряжённые бои, но враг нигде не смог добиться успеха. Гудериан отдал приказ войскам своей армии перейти к обороне. Советские войска в районе Тулы также успешно отразили все удары врага, нанесли ему большие потери и не пропустили его к столице.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C000"/>
                </a:solidFill>
              </a:rPr>
              <a:t>30 ноября </a:t>
            </a:r>
          </a:p>
        </p:txBody>
      </p:sp>
      <p:pic>
        <p:nvPicPr>
          <p:cNvPr id="21507" name="Содержимое 4" descr="Тула 46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9552" y="1714500"/>
            <a:ext cx="3675261" cy="4000500"/>
          </a:xfrm>
        </p:spPr>
      </p:pic>
      <p:sp>
        <p:nvSpPr>
          <p:cNvPr id="21508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941689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Готовилось </a:t>
            </a:r>
            <a:r>
              <a:rPr lang="ru-RU" dirty="0" err="1" smtClean="0"/>
              <a:t>контр-наступление</a:t>
            </a:r>
            <a:r>
              <a:rPr lang="ru-RU" dirty="0" smtClean="0"/>
              <a:t> наших войск.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  В Ставке Г. К. Жуков докладывал свои соображения о планируемых ударах армий фронта и их направлении. </a:t>
            </a:r>
          </a:p>
        </p:txBody>
      </p:sp>
      <p:pic>
        <p:nvPicPr>
          <p:cNvPr id="5" name="календарь обороны Тулы  26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C000"/>
                </a:solidFill>
              </a:rPr>
              <a:t>3 декабря </a:t>
            </a:r>
          </a:p>
        </p:txBody>
      </p:sp>
      <p:pic>
        <p:nvPicPr>
          <p:cNvPr id="22531" name="Содержимое 4" descr="тула4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57375"/>
            <a:ext cx="4043363" cy="38576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196752"/>
            <a:ext cx="4697288" cy="5400600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   Войска 50-й армии и кавалерийский корпус генерала Белова приступили к разгрому танковой армии Гудериана в районе Тулы. 3-я, 17-я танковые и 29-я моторизованная дивизии армии Гудериана, оставив на поле боя до 70 танков, начали поспешно откатываться на Венёв.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C000"/>
                </a:solidFill>
              </a:rPr>
              <a:t>6 декабря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98347"/>
            <a:ext cx="5184576" cy="6768752"/>
          </a:xfrm>
        </p:spPr>
        <p:txBody>
          <a:bodyPr>
            <a:normAutofit fontScale="850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    Вступила в сражение и 10-я армия в районе Михайлова. Армия Гудериана, глубоко охваченная с флангов, начала поспешно отходить в направлении на Узловую, Богородицк и, далее, на Сухиничи, бросая тяжёлое оружие, автомашины, тягачи и даже танки. В ходе десятидневных боёв войска левого крыла Западного фронта нанесли серьёзное поражение 2-й танковой армии Гудериана и продвинулись вперёд на 130 километров…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900" dirty="0"/>
          </a:p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         Ещё несколько недель советские войска продолжали теснить врага.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dirty="0" smtClean="0">
                <a:solidFill>
                  <a:srgbClr val="FFC000"/>
                </a:solidFill>
              </a:rPr>
              <a:t>24 декабря 1941 </a:t>
            </a:r>
            <a:r>
              <a:rPr lang="ru-RU" dirty="0" smtClean="0"/>
              <a:t>года фашисты навсегда покинули пределы нашего родного края…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23556" name="Содержимое 6" descr="тула 9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528" y="1600200"/>
            <a:ext cx="353092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Освобождение !!!</a:t>
            </a:r>
            <a:r>
              <a:rPr lang="ru-RU" dirty="0" smtClean="0"/>
              <a:t> </a:t>
            </a:r>
          </a:p>
        </p:txBody>
      </p:sp>
      <p:pic>
        <p:nvPicPr>
          <p:cNvPr id="24579" name="Содержимое 4" descr="Тула 1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643063"/>
            <a:ext cx="3900488" cy="3929062"/>
          </a:xfrm>
        </p:spPr>
      </p:pic>
      <p:sp>
        <p:nvSpPr>
          <p:cNvPr id="24580" name="Содержимое 3"/>
          <p:cNvSpPr>
            <a:spLocks noGrp="1"/>
          </p:cNvSpPr>
          <p:nvPr>
            <p:ph sz="half" idx="2"/>
          </p:nvPr>
        </p:nvSpPr>
        <p:spPr>
          <a:xfrm>
            <a:off x="4225041" y="1412776"/>
            <a:ext cx="4896544" cy="4929411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dirty="0" smtClean="0"/>
              <a:t>     </a:t>
            </a:r>
            <a:r>
              <a:rPr lang="ru-RU" sz="2400" dirty="0" smtClean="0"/>
              <a:t>После освобождения от оккупантов почти на всей территории области началось восстановление разрушенного хозяйства. Восстанавливались железнодорожные станции, взорванные мосты, линии связи. Была восстановлена и угледобыча в Подмосковном бассейне.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/>
              <a:t> </a:t>
            </a:r>
            <a:r>
              <a:rPr lang="ru-RU" sz="2400" dirty="0" smtClean="0"/>
              <a:t>   Шло восстановление заводов, сельского хозяйства. </a:t>
            </a:r>
          </a:p>
          <a:p>
            <a:pPr eaLnBrk="1" hangingPunct="1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832648"/>
          </a:xfrm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500" dirty="0" smtClean="0"/>
              <a:t>    </a:t>
            </a:r>
            <a:r>
              <a:rPr lang="ru-RU" sz="3500" dirty="0" smtClean="0">
                <a:solidFill>
                  <a:srgbClr val="FFC000"/>
                </a:solidFill>
              </a:rPr>
              <a:t>Тульская оборонительная операция 1941 года сыграла важную роль в стабилизации линии фронта на южных подступах к Москве. Первостепенное значение в успехе операции имела героическая оборона Тулы, которая выдержала удары противника, находясь почти в полном окружении,  сковала его 2 танковые армии.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35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Минута молчания</a:t>
            </a:r>
          </a:p>
        </p:txBody>
      </p:sp>
      <p:sp>
        <p:nvSpPr>
          <p:cNvPr id="26627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800" dirty="0" smtClean="0"/>
              <a:t>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800" dirty="0"/>
              <a:t> </a:t>
            </a:r>
            <a:r>
              <a:rPr lang="ru-RU" sz="4800" dirty="0" smtClean="0"/>
              <a:t> Памяти павших будьте достойны!</a:t>
            </a:r>
          </a:p>
        </p:txBody>
      </p:sp>
      <p:pic>
        <p:nvPicPr>
          <p:cNvPr id="26628" name="Содержимое 9" descr="Тула 17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571625"/>
            <a:ext cx="3757613" cy="4643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Содержимое 4" descr="тула 1.jpe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1521" y="500063"/>
            <a:ext cx="4176464" cy="5500687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4008" y="0"/>
            <a:ext cx="4285680" cy="6669360"/>
          </a:xfrm>
        </p:spPr>
        <p:txBody>
          <a:bodyPr>
            <a:no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Спасибо героям,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Спасибо солдатам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Что МИР подарили,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Тогда – в сорок пятом !!!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 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        Вы кровью и потом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        Добыли ПОБЕДУ.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        Вы молоды были,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        Сейчас – уже деды.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 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Мы  эту победу </a:t>
            </a:r>
            <a:r>
              <a:rPr lang="ru-RU" sz="2000" dirty="0">
                <a:solidFill>
                  <a:srgbClr val="FFC000"/>
                </a:solidFill>
              </a:rPr>
              <a:t>– </a:t>
            </a:r>
            <a:endParaRPr lang="ru-RU" sz="2000" dirty="0" smtClean="0">
              <a:solidFill>
                <a:srgbClr val="FFC000"/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Вовек не забудем !!!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Пусть мирное солнце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Сияет всем людям !!!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 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         Пусть счастье и радость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         Живут на планете !!!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         Пусть мирное солнце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         Сияет всем детям !!!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0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eredina_4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8834" r="8834"/>
          <a:stretch>
            <a:fillRect/>
          </a:stretch>
        </p:blipFill>
        <p:spPr>
          <a:xfrm rot="20860823">
            <a:off x="442198" y="451326"/>
            <a:ext cx="4114800" cy="4114800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print"/>
          <a:srcRect l="17888" r="17888"/>
          <a:stretch>
            <a:fillRect/>
          </a:stretch>
        </p:blipFill>
        <p:spPr>
          <a:xfrm rot="686032">
            <a:off x="4443121" y="2276583"/>
            <a:ext cx="4206240" cy="4206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842174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1563">
            <a:off x="4552574" y="2250308"/>
            <a:ext cx="4054344" cy="39971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119413860092828500.jpe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14333" r="14333"/>
          <a:stretch>
            <a:fillRect/>
          </a:stretch>
        </p:blipFill>
        <p:spPr>
          <a:xfrm rot="21128333">
            <a:off x="369565" y="594717"/>
            <a:ext cx="4114800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865241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90020510757818546_c8f1a207138daf9385f8716afa07460f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56" r="1556"/>
          <a:stretch>
            <a:fillRect/>
          </a:stretch>
        </p:blipFill>
        <p:spPr>
          <a:xfrm rot="21289548">
            <a:off x="285750" y="618331"/>
            <a:ext cx="4114800" cy="4114800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seredina_10.jpg"/>
          <p:cNvPicPr>
            <a:picLocks noChangeAspect="1"/>
          </p:cNvPicPr>
          <p:nvPr/>
        </p:nvPicPr>
        <p:blipFill>
          <a:blip r:embed="rId4" cstate="print"/>
          <a:srcRect l="10912" r="10912"/>
          <a:stretch>
            <a:fillRect/>
          </a:stretch>
        </p:blipFill>
        <p:spPr>
          <a:xfrm rot="950218">
            <a:off x="4407299" y="2064400"/>
            <a:ext cx="4114800" cy="4114800"/>
          </a:xfrm>
          <a:prstGeom prst="rect">
            <a:avLst/>
          </a:prstGeom>
          <a:solidFill>
            <a:schemeClr val="bg2">
              <a:shade val="50000"/>
            </a:schemeClr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74263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342f2a7a7f5e19dd2d9c25cf7_prev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847" r="15847"/>
          <a:stretch>
            <a:fillRect/>
          </a:stretch>
        </p:blipFill>
        <p:spPr>
          <a:xfrm rot="396806">
            <a:off x="4651244" y="2356117"/>
            <a:ext cx="4114800" cy="4114800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0_22a67_6be6fc03_XL.jpg"/>
          <p:cNvPicPr>
            <a:picLocks noChangeAspect="1"/>
          </p:cNvPicPr>
          <p:nvPr/>
        </p:nvPicPr>
        <p:blipFill>
          <a:blip r:embed="rId4" cstate="print"/>
          <a:srcRect l="18426" r="18426"/>
          <a:stretch>
            <a:fillRect/>
          </a:stretch>
        </p:blipFill>
        <p:spPr>
          <a:xfrm rot="21076363">
            <a:off x="474271" y="555406"/>
            <a:ext cx="4206240" cy="4206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385298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57525800_71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0615" r="20615"/>
          <a:stretch>
            <a:fillRect/>
          </a:stretch>
        </p:blipFill>
        <p:spPr>
          <a:xfrm rot="21103987">
            <a:off x="381947" y="535092"/>
            <a:ext cx="4114800" cy="4114800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fdf4c918-4ccd-4a58-877b-07c13866f41c.jpg"/>
          <p:cNvPicPr>
            <a:picLocks noChangeAspect="1"/>
          </p:cNvPicPr>
          <p:nvPr/>
        </p:nvPicPr>
        <p:blipFill>
          <a:blip r:embed="rId4" cstate="print"/>
          <a:srcRect l="14830" r="14830"/>
          <a:stretch>
            <a:fillRect/>
          </a:stretch>
        </p:blipFill>
        <p:spPr>
          <a:xfrm rot="508168">
            <a:off x="4498777" y="2203649"/>
            <a:ext cx="4206240" cy="4206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880366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886777000db4d14b33fbf17b7836f27cd4312531b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4388" r="14388"/>
          <a:stretch>
            <a:fillRect/>
          </a:stretch>
        </p:blipFill>
        <p:spPr>
          <a:xfrm>
            <a:off x="251520" y="823455"/>
            <a:ext cx="4680520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148064" y="332656"/>
            <a:ext cx="38884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C000"/>
                </a:solidFill>
              </a:rPr>
              <a:t>Осень 1941 года… </a:t>
            </a:r>
            <a:endParaRPr lang="en-US" sz="3200" dirty="0" smtClean="0">
              <a:solidFill>
                <a:srgbClr val="FFC000"/>
              </a:solidFill>
            </a:endParaRPr>
          </a:p>
          <a:p>
            <a:pPr algn="ctr"/>
            <a:endParaRPr lang="en-US" sz="2800" dirty="0" smtClean="0"/>
          </a:p>
          <a:p>
            <a:r>
              <a:rPr lang="ru-RU" sz="2400" dirty="0" smtClean="0"/>
              <a:t>Огонь </a:t>
            </a:r>
            <a:r>
              <a:rPr lang="ru-RU" sz="2400" dirty="0"/>
              <a:t>войны уже полыхал от Баренцева моря до Чёрного. Советские воины мужественно противостояли бешеному натиску гитлеровцев. Но преимущество было на </a:t>
            </a:r>
            <a:r>
              <a:rPr lang="ru-RU" sz="2400" dirty="0" smtClean="0"/>
              <a:t>стороне врага. </a:t>
            </a:r>
            <a:r>
              <a:rPr lang="ru-RU" sz="2400" dirty="0"/>
              <a:t>Красная Армия с боями пятилась на восток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endParaRPr lang="ru-RU" sz="2400" dirty="0"/>
          </a:p>
          <a:p>
            <a:pPr algn="ctr"/>
            <a:r>
              <a:rPr lang="ru-RU" sz="2400" dirty="0"/>
              <a:t>Фронт дошел и до нашего Тульского края…</a:t>
            </a:r>
          </a:p>
        </p:txBody>
      </p:sp>
    </p:spTree>
    <p:extLst>
      <p:ext uri="{BB962C8B-B14F-4D97-AF65-F5344CB8AC3E}">
        <p14:creationId xmlns="" xmlns:p14="http://schemas.microsoft.com/office/powerpoint/2010/main" val="4187156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C000"/>
                </a:solidFill>
              </a:rPr>
              <a:t>23 октября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67200" y="188640"/>
            <a:ext cx="4409256" cy="6336704"/>
          </a:xfrm>
        </p:spPr>
        <p:txBody>
          <a:bodyPr>
            <a:no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 smtClean="0"/>
              <a:t>     Был создан тульский рабочий полк из истребительных батальонов и отрядов народного ополчения. Вооружены ополченцы были в основном винтовкой Мосина</a:t>
            </a:r>
            <a:r>
              <a:rPr lang="ru-RU" sz="2800" dirty="0"/>
              <a:t>.</a:t>
            </a:r>
            <a:endParaRPr lang="ru-RU" sz="28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Противотанковым средством были бутылки с зажигательной смесью, которую делали сами солдаты. </a:t>
            </a:r>
            <a:endParaRPr lang="ru-RU" sz="2800" dirty="0"/>
          </a:p>
        </p:txBody>
      </p:sp>
      <p:pic>
        <p:nvPicPr>
          <p:cNvPr id="8196" name="Содержимое 10" descr="тула7.jpe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528" y="1928812"/>
            <a:ext cx="4032448" cy="409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424</TotalTime>
  <Words>849</Words>
  <Application>Microsoft Office PowerPoint</Application>
  <PresentationFormat>Экран (4:3)</PresentationFormat>
  <Paragraphs>97</Paragraphs>
  <Slides>27</Slides>
  <Notes>27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Техническая</vt:lpstr>
      <vt:lpstr>Оборона ТУЛьского края ОТ Фашистских Захватчиков 1941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23 октября</vt:lpstr>
      <vt:lpstr>29 октября – официальная дата начала обороны Тулы</vt:lpstr>
      <vt:lpstr>Гейнц Вильгельм Гудериан (1888-1954)</vt:lpstr>
      <vt:lpstr>«Над Тулой нависла угроза нападения…»</vt:lpstr>
      <vt:lpstr>Слайд 13</vt:lpstr>
      <vt:lpstr> 30 октября   Немцы предприняли  4 попытки захватить Тулу. </vt:lpstr>
      <vt:lpstr>31 октября</vt:lpstr>
      <vt:lpstr>7 - 9 ноября</vt:lpstr>
      <vt:lpstr>18 - 20 ноября </vt:lpstr>
      <vt:lpstr>21 ноября</vt:lpstr>
      <vt:lpstr>23 - 25  ноября </vt:lpstr>
      <vt:lpstr>26 ноября </vt:lpstr>
      <vt:lpstr>30 ноября </vt:lpstr>
      <vt:lpstr>3 декабря </vt:lpstr>
      <vt:lpstr>6 декабря</vt:lpstr>
      <vt:lpstr>Освобождение !!! </vt:lpstr>
      <vt:lpstr>Слайд 25</vt:lpstr>
      <vt:lpstr>Минута молчания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оборона Тулы</dc:title>
  <dc:creator>Ирина</dc:creator>
  <cp:lastModifiedBy>User</cp:lastModifiedBy>
  <cp:revision>65</cp:revision>
  <dcterms:created xsi:type="dcterms:W3CDTF">2009-12-02T08:44:43Z</dcterms:created>
  <dcterms:modified xsi:type="dcterms:W3CDTF">2015-12-08T16:46:46Z</dcterms:modified>
</cp:coreProperties>
</file>