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98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9AF1-CCBD-4983-A551-20C8094C9772}" type="datetimeFigureOut">
              <a:rPr lang="ru-RU" smtClean="0"/>
              <a:pPr/>
              <a:t>25.04.2012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C898-F11F-45F9-A39A-857C6A2EDA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29684" cy="207170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Звёздный час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(внеклассное мероприятие по  русскому языку для учащихся 6кл.)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00373"/>
            <a:ext cx="8215370" cy="3286148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Цели: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Обобщение и систематизация знаний , умений и навыков учащихся в игровой форме.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Развитие познавательных способностей (внимания, мышления , памяти) .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Активизация интереса  школьников к учебному предмету, воспитание уважения к родному языку,  к его богатству.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Развитие творческих  способностей учащихся.</a:t>
            </a: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28596" y="285728"/>
            <a:ext cx="1071570" cy="1143008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072462" y="5929330"/>
            <a:ext cx="500066" cy="357190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428596" y="5572140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143900" y="500042"/>
            <a:ext cx="571504" cy="500066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143240" y="2571744"/>
            <a:ext cx="571504" cy="428628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357554" y="5929330"/>
            <a:ext cx="1071570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6 ТУР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Укажите, что является  словосочетанием.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Подарок ему                       4. Воздушные облака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Передать просьбу             5. Пришла весна  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Путь домой                         6. Говорить негромко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В каком предложении нет ошибок ?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На складе осталось двое пар сапог 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У магазина томились трое помятых личностей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В спектакле занято четверо актрис 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В семье было пятеро детей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По обоим сторонам дороги зеленеют деревья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Укажите предложения, в которых имена прилагательные выступают в роли  существительных?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Мороженое мясо лежало в холодильнике 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Мороженое – вкусное лакомство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Столовая ложка лежала в буфете 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На перемене мы пошли в столовую</a:t>
            </a:r>
          </a:p>
          <a:p>
            <a:pPr marL="514350" indent="-514350">
              <a:buNone/>
            </a:pPr>
            <a:endParaRPr lang="ru-RU" sz="2000" dirty="0" smtClean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215206" y="428604"/>
            <a:ext cx="928694" cy="85725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42910" y="214290"/>
            <a:ext cx="571504" cy="42862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643702" y="2500306"/>
            <a:ext cx="1143008" cy="121444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215074" y="5429264"/>
            <a:ext cx="1143008" cy="100013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6 ТУР ( Продолжение)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В каком предложении допущена речевая ошибка?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Очень вкусен жареный  картофель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Мне снится далекое городишко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Красивая фамилия у моего друга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Утро вечера мудренее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По утрам я люблю пить черный кофе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Найдите предложения с обращением?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Друзья познаются в беде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Друзья мои прекрасен наш союз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Скажи мне всю правду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Люблю тебя моя Россия за ясный свет твоих очей</a:t>
            </a:r>
          </a:p>
          <a:p>
            <a:pPr marL="457200" indent="-457200">
              <a:buNone/>
            </a:pPr>
            <a:endParaRPr lang="ru-RU" sz="20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500958" y="285728"/>
            <a:ext cx="1071570" cy="135732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714348" y="214290"/>
            <a:ext cx="857256" cy="571504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715008" y="2786058"/>
            <a:ext cx="1214446" cy="114300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428860" y="5572140"/>
            <a:ext cx="1143008" cy="928694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7 ТУР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1.Что такое основа слова?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2. Что такое антонимы?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3. Что такое сложное предложение?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4. Что такое неологизмы?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5. Какие слова не являются словосочетанием 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6.Чем отличается буква от звука?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7. Какие части речи не являются членами предложения?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8. Кто изобрел славянскую азбуку?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9. Корень мой находится в цене, 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В очерке найти приставку мне,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Суффикс мой в тетрадке вы встречали,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Вся же – в дневнике я и в журнале.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10.Корень извлечь из начинки несложно,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Приставка в сосуде хранится надежно,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Суффикс в черчении ясно услышишь,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Вместе – на темы различные пишешь.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5715008" y="571480"/>
            <a:ext cx="1500198" cy="1357322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357818" y="4143380"/>
            <a:ext cx="1000132" cy="857256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500958" y="2428868"/>
            <a:ext cx="1214446" cy="1000132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429520" y="5214950"/>
            <a:ext cx="1071570" cy="1071570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7 ТУР ( Продолжение)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11. В списке вы мой обнаружите корень,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Суффикс в собрании встретите вскоре,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В слове рассказ вы приставку найдете,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   В целом по мне на уроки идете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715140" y="1785926"/>
            <a:ext cx="1285884" cy="1285884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357290" y="4071942"/>
            <a:ext cx="1357322" cy="1285884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4929190" y="3571876"/>
            <a:ext cx="785818" cy="642942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643702" y="5214950"/>
            <a:ext cx="1714512" cy="1285884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14348" y="571480"/>
            <a:ext cx="642942" cy="571504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929190" y="3143248"/>
            <a:ext cx="3071834" cy="27860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85852" y="3143248"/>
            <a:ext cx="3071834" cy="278608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ССС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8 ТУР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FFFF00"/>
                </a:solidFill>
              </a:rPr>
              <a:t>«Загадочные круги».Сколько различных существительных можно прочесть по ходу часовой стрелки и против, но обязательно подряд? Запишите эти слова.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                                </a:t>
            </a:r>
            <a:r>
              <a:rPr lang="ru-RU" dirty="0" smtClean="0">
                <a:solidFill>
                  <a:srgbClr val="FFFF00"/>
                </a:solidFill>
              </a:rPr>
              <a:t>С                                     К      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               </a:t>
            </a:r>
            <a:r>
              <a:rPr lang="ru-RU" dirty="0" smtClean="0">
                <a:solidFill>
                  <a:srgbClr val="FFFF00"/>
                </a:solidFill>
              </a:rPr>
              <a:t>О                 Е                 О                   О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FFFF00"/>
                </a:solidFill>
              </a:rPr>
              <a:t>           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                </a:t>
            </a:r>
            <a:r>
              <a:rPr lang="ru-RU" dirty="0" smtClean="0">
                <a:solidFill>
                  <a:srgbClr val="FFFF00"/>
                </a:solidFill>
              </a:rPr>
              <a:t>К</a:t>
            </a:r>
            <a:r>
              <a:rPr lang="ru-RU" sz="2000" dirty="0" smtClean="0">
                <a:solidFill>
                  <a:srgbClr val="FFFF00"/>
                </a:solidFill>
              </a:rPr>
              <a:t>                           </a:t>
            </a:r>
            <a:r>
              <a:rPr lang="ru-RU" dirty="0" smtClean="0">
                <a:solidFill>
                  <a:srgbClr val="FFFF00"/>
                </a:solidFill>
              </a:rPr>
              <a:t>Л                Д                   С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                               </a:t>
            </a:r>
            <a:r>
              <a:rPr lang="ru-RU" dirty="0" smtClean="0">
                <a:solidFill>
                  <a:srgbClr val="FFFF00"/>
                </a:solidFill>
              </a:rPr>
              <a:t>О                                     А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928662" y="500042"/>
            <a:ext cx="857256" cy="642942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143768" y="2214554"/>
            <a:ext cx="857256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143372" y="2428868"/>
            <a:ext cx="857256" cy="857256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14348" y="5786454"/>
            <a:ext cx="928694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7786710" y="5786454"/>
            <a:ext cx="785818" cy="714380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ПОВЕДЕМ ИТОГИ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FF00"/>
                </a:solidFill>
              </a:rPr>
              <a:t>        ПОЗДРАВЛЯЕМ      ПОБЕДИТЕЛЕЙ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928662" y="500042"/>
            <a:ext cx="1000132" cy="857256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500958" y="3143248"/>
            <a:ext cx="1071570" cy="1071570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857224" y="4500570"/>
            <a:ext cx="1428760" cy="1143008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715008" y="4429132"/>
            <a:ext cx="1143008" cy="1143008"/>
          </a:xfrm>
          <a:prstGeom prst="star5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500306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7343804" cy="492444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Правила игры: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428596" y="285728"/>
            <a:ext cx="785818" cy="64294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643834" y="2214554"/>
            <a:ext cx="1214446" cy="121444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42910" y="5929330"/>
            <a:ext cx="714380" cy="64294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715140" y="5429264"/>
            <a:ext cx="857256" cy="85725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71472" y="3214686"/>
            <a:ext cx="642942" cy="64294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643834" y="428604"/>
            <a:ext cx="500066" cy="571504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42976" y="1214422"/>
            <a:ext cx="65008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Каждый учащийся играет сам за себя. За каждый правильный ответ даётся звёздочка, после каждого тура учащийся с наименьшим  количеством звёздочек  выбывает из игры. Отвечают участники письменно в тетрадь.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1 ТУР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 Раздел науки о языке, в котором изучаются части речи их значения и признаки.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 Раздел науки о языке, в котором изучаются звуки, буквы.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 Раздел науки о языке, в котором изучаются словосочетания, виды предложений.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4 Раздел науки о языке, в котором изучается значение слова и словарный состав русского языка 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5 Раздел науки о языке, в котором изучаются устойчивые сочетания слов.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6 Раздел науки о языке, в котором изучаются состав и строение слова.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85720" y="285728"/>
            <a:ext cx="785818" cy="64294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001024" y="5929330"/>
            <a:ext cx="928694" cy="71435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786710" y="214290"/>
            <a:ext cx="928694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85720" y="6215082"/>
            <a:ext cx="571504" cy="42862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2143108" y="0"/>
            <a:ext cx="642942" cy="50004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Возле каждого раздела поставьте правильный ответ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Фонетика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Лексика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Морфология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Фразеология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Морфемика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Синтаксис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572396" y="4000504"/>
            <a:ext cx="1214446" cy="114300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572000" y="5500678"/>
            <a:ext cx="1285884" cy="135732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572396" y="1285860"/>
            <a:ext cx="1214446" cy="1071570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071538" y="6072206"/>
            <a:ext cx="500066" cy="50006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143504" y="2500306"/>
            <a:ext cx="500066" cy="50006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2 ТУР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Сложите из букв название раздела науки о языке, который очень тесно связан со всеми разделами языкознания.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А     О     О     И    Г    Р    Р     Ф    Ф 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7429520" y="5214950"/>
            <a:ext cx="1357322" cy="1285860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0" y="214290"/>
            <a:ext cx="714348" cy="50006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42910" y="5572140"/>
            <a:ext cx="1000132" cy="85725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714876" y="6000768"/>
            <a:ext cx="571504" cy="85723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786710" y="357166"/>
            <a:ext cx="1143008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01080" cy="2254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3 ТУР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7872442" cy="61436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1 </a:t>
            </a:r>
            <a:r>
              <a:rPr lang="ru-RU" sz="2000" b="1" i="1" u="sng" dirty="0" smtClean="0">
                <a:solidFill>
                  <a:srgbClr val="FFFF00"/>
                </a:solidFill>
              </a:rPr>
              <a:t>Какой морфологический признак не принадлежит существительному</a:t>
            </a:r>
            <a:r>
              <a:rPr lang="ru-RU" sz="2000" i="1" dirty="0" smtClean="0">
                <a:solidFill>
                  <a:srgbClr val="FFFF00"/>
                </a:solidFill>
              </a:rPr>
              <a:t>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А)Падеж                                      Г) склонение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Б)Одушевленность                   Д) спряжение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В)Род                                             Е) число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2 </a:t>
            </a:r>
            <a:r>
              <a:rPr lang="ru-RU" sz="2000" i="1" u="sng" dirty="0" smtClean="0">
                <a:solidFill>
                  <a:srgbClr val="FFFF00"/>
                </a:solidFill>
              </a:rPr>
              <a:t>Какой морфологический признак  не принадлежит  глаголу 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А)Вид                           Г) Число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Б)Время                     Д) Род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В)Падеж                      Е) Спряжение</a:t>
            </a:r>
          </a:p>
          <a:p>
            <a:pPr>
              <a:buNone/>
            </a:pPr>
            <a:r>
              <a:rPr lang="ru-RU" sz="2000" dirty="0">
                <a:solidFill>
                  <a:srgbClr val="FFFF00"/>
                </a:solidFill>
              </a:rPr>
              <a:t>3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i="1" u="sng" dirty="0" smtClean="0">
                <a:solidFill>
                  <a:srgbClr val="FFFF00"/>
                </a:solidFill>
              </a:rPr>
              <a:t>Назовите местоимение ,которые указывают </a:t>
            </a:r>
            <a:r>
              <a:rPr lang="ru-RU" sz="2000" u="sng" dirty="0" smtClean="0">
                <a:solidFill>
                  <a:srgbClr val="FFFF00"/>
                </a:solidFill>
              </a:rPr>
              <a:t>на </a:t>
            </a:r>
            <a:r>
              <a:rPr lang="ru-RU" sz="2000" i="1" u="sng" dirty="0" smtClean="0">
                <a:solidFill>
                  <a:srgbClr val="FFFF00"/>
                </a:solidFill>
              </a:rPr>
              <a:t>принадлежность</a:t>
            </a:r>
            <a:r>
              <a:rPr lang="ru-RU" sz="2000" dirty="0" smtClean="0">
                <a:solidFill>
                  <a:srgbClr val="FFFF00"/>
                </a:solidFill>
              </a:rPr>
              <a:t>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А)отрицательные         Г)неопределенные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Б) притяжательные      Д) личные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В) определительные    Е) указательные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4 </a:t>
            </a:r>
            <a:r>
              <a:rPr lang="ru-RU" sz="2000" i="1" u="sng" dirty="0" smtClean="0">
                <a:solidFill>
                  <a:srgbClr val="FFFF00"/>
                </a:solidFill>
              </a:rPr>
              <a:t>Укажите, где есть числительные</a:t>
            </a:r>
            <a:r>
              <a:rPr lang="ru-RU" sz="2000" dirty="0" smtClean="0">
                <a:solidFill>
                  <a:srgbClr val="FFFF00"/>
                </a:solidFill>
              </a:rPr>
              <a:t>?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А)Тройка за ответ .                              Г)Двойной удар.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Б)Дважды два -четыре .                    Д)Тремястами яблоками.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В)Дюжина яблок.                                Е) Мне поставили пять.</a:t>
            </a:r>
          </a:p>
          <a:p>
            <a:pPr marL="457200" indent="-457200">
              <a:buAutoNum type="arabicPlain" startAt="5"/>
            </a:pPr>
            <a:r>
              <a:rPr lang="ru-RU" sz="2000" i="1" u="sng" dirty="0" smtClean="0">
                <a:solidFill>
                  <a:srgbClr val="FFFF00"/>
                </a:solidFill>
              </a:rPr>
              <a:t>В каком предложении есть краткое прилагательное</a:t>
            </a:r>
            <a:r>
              <a:rPr lang="ru-RU" sz="2000" dirty="0" smtClean="0">
                <a:solidFill>
                  <a:srgbClr val="FFFF00"/>
                </a:solidFill>
              </a:rPr>
              <a:t>?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А) Мы весело смеялись.         В) Задача не так уж проста.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Б)Голос звучал негромко.        Г) дорога петляла между гор.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786710" y="5643578"/>
            <a:ext cx="1071570" cy="100013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8572528" y="142852"/>
            <a:ext cx="357190" cy="571504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57158" y="6357958"/>
            <a:ext cx="571504" cy="50004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500298" y="0"/>
            <a:ext cx="642942" cy="28572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8072462" y="2428868"/>
            <a:ext cx="714380" cy="100013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4 ТУР «Четвёртый лишний»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Какое из перечисленных слов отличается от остальных?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А.1) Рож… 2) свеч… 3 )</a:t>
            </a:r>
            <a:r>
              <a:rPr lang="ru-RU" dirty="0" err="1" smtClean="0">
                <a:solidFill>
                  <a:srgbClr val="FFFF00"/>
                </a:solidFill>
              </a:rPr>
              <a:t>печ</a:t>
            </a:r>
            <a:r>
              <a:rPr lang="ru-RU" dirty="0" smtClean="0">
                <a:solidFill>
                  <a:srgbClr val="FFFF00"/>
                </a:solidFill>
              </a:rPr>
              <a:t>… 4) </a:t>
            </a:r>
            <a:r>
              <a:rPr lang="ru-RU" dirty="0" err="1" smtClean="0">
                <a:solidFill>
                  <a:srgbClr val="FFFF00"/>
                </a:solidFill>
              </a:rPr>
              <a:t>молодёж</a:t>
            </a:r>
            <a:r>
              <a:rPr lang="ru-RU" dirty="0" smtClean="0">
                <a:solidFill>
                  <a:srgbClr val="FFFF00"/>
                </a:solidFill>
              </a:rPr>
              <a:t>…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Б. 1) Туч… 2) плеч… 3) </a:t>
            </a:r>
            <a:r>
              <a:rPr lang="ru-RU" dirty="0" err="1" smtClean="0">
                <a:solidFill>
                  <a:srgbClr val="FFFF00"/>
                </a:solidFill>
              </a:rPr>
              <a:t>моч</a:t>
            </a:r>
            <a:r>
              <a:rPr lang="ru-RU" dirty="0" smtClean="0">
                <a:solidFill>
                  <a:srgbClr val="FFFF00"/>
                </a:solidFill>
              </a:rPr>
              <a:t>…  4) крыш…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В. 1) К…</a:t>
            </a:r>
            <a:r>
              <a:rPr lang="ru-RU" dirty="0" err="1" smtClean="0">
                <a:solidFill>
                  <a:srgbClr val="FFFF00"/>
                </a:solidFill>
              </a:rPr>
              <a:t>саться</a:t>
            </a:r>
            <a:r>
              <a:rPr lang="ru-RU" dirty="0" smtClean="0">
                <a:solidFill>
                  <a:srgbClr val="FFFF00"/>
                </a:solidFill>
              </a:rPr>
              <a:t> 2) к…</a:t>
            </a:r>
            <a:r>
              <a:rPr lang="ru-RU" dirty="0" err="1" smtClean="0">
                <a:solidFill>
                  <a:srgbClr val="FFFF00"/>
                </a:solidFill>
              </a:rPr>
              <a:t>снуться</a:t>
            </a:r>
            <a:r>
              <a:rPr lang="ru-RU" dirty="0" smtClean="0">
                <a:solidFill>
                  <a:srgbClr val="FFFF00"/>
                </a:solidFill>
              </a:rPr>
              <a:t> 3) </a:t>
            </a:r>
            <a:r>
              <a:rPr lang="ru-RU" dirty="0" err="1" smtClean="0">
                <a:solidFill>
                  <a:srgbClr val="FFFF00"/>
                </a:solidFill>
              </a:rPr>
              <a:t>прик</a:t>
            </a:r>
            <a:r>
              <a:rPr lang="ru-RU" dirty="0" smtClean="0">
                <a:solidFill>
                  <a:srgbClr val="FFFF00"/>
                </a:solidFill>
              </a:rPr>
              <a:t>…</a:t>
            </a:r>
            <a:r>
              <a:rPr lang="ru-RU" dirty="0" err="1" smtClean="0">
                <a:solidFill>
                  <a:srgbClr val="FFFF00"/>
                </a:solidFill>
              </a:rPr>
              <a:t>саться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4)к…</a:t>
            </a:r>
            <a:r>
              <a:rPr lang="ru-RU" dirty="0" err="1" smtClean="0">
                <a:solidFill>
                  <a:srgbClr val="FFFF00"/>
                </a:solidFill>
              </a:rPr>
              <a:t>сательная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Г.  1)Р…</a:t>
            </a:r>
            <a:r>
              <a:rPr lang="ru-RU" dirty="0" err="1" smtClean="0">
                <a:solidFill>
                  <a:srgbClr val="FFFF00"/>
                </a:solidFill>
              </a:rPr>
              <a:t>стение</a:t>
            </a:r>
            <a:r>
              <a:rPr lang="ru-RU" dirty="0" smtClean="0">
                <a:solidFill>
                  <a:srgbClr val="FFFF00"/>
                </a:solidFill>
              </a:rPr>
              <a:t> 2 )</a:t>
            </a:r>
            <a:r>
              <a:rPr lang="ru-RU" dirty="0" err="1" smtClean="0">
                <a:solidFill>
                  <a:srgbClr val="FFFF00"/>
                </a:solidFill>
              </a:rPr>
              <a:t>выр</a:t>
            </a:r>
            <a:r>
              <a:rPr lang="ru-RU" dirty="0" smtClean="0">
                <a:solidFill>
                  <a:srgbClr val="FFFF00"/>
                </a:solidFill>
              </a:rPr>
              <a:t>…щенный 3) р…сток 4)</a:t>
            </a:r>
            <a:r>
              <a:rPr lang="ru-RU" dirty="0" err="1" smtClean="0">
                <a:solidFill>
                  <a:srgbClr val="FFFF00"/>
                </a:solidFill>
              </a:rPr>
              <a:t>отр</a:t>
            </a:r>
            <a:r>
              <a:rPr lang="ru-RU" dirty="0" smtClean="0">
                <a:solidFill>
                  <a:srgbClr val="FFFF00"/>
                </a:solidFill>
              </a:rPr>
              <a:t>…</a:t>
            </a:r>
            <a:r>
              <a:rPr lang="ru-RU" dirty="0" err="1" smtClean="0">
                <a:solidFill>
                  <a:srgbClr val="FFFF00"/>
                </a:solidFill>
              </a:rPr>
              <a:t>сль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Д. 1) Пр…</a:t>
            </a:r>
            <a:r>
              <a:rPr lang="ru-RU" dirty="0" err="1" smtClean="0">
                <a:solidFill>
                  <a:srgbClr val="FFFF00"/>
                </a:solidFill>
              </a:rPr>
              <a:t>сутствовать</a:t>
            </a:r>
            <a:r>
              <a:rPr lang="ru-RU" dirty="0" smtClean="0">
                <a:solidFill>
                  <a:srgbClr val="FFFF00"/>
                </a:solidFill>
              </a:rPr>
              <a:t> 2) пр…</a:t>
            </a:r>
            <a:r>
              <a:rPr lang="ru-RU" dirty="0" err="1" smtClean="0">
                <a:solidFill>
                  <a:srgbClr val="FFFF00"/>
                </a:solidFill>
              </a:rPr>
              <a:t>пятствие</a:t>
            </a:r>
            <a:r>
              <a:rPr lang="ru-RU" dirty="0" smtClean="0">
                <a:solidFill>
                  <a:srgbClr val="FFFF00"/>
                </a:solidFill>
              </a:rPr>
              <a:t> 3)пр…огромный   4)пр…вращаться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Е. 1) </a:t>
            </a:r>
            <a:r>
              <a:rPr lang="ru-RU" dirty="0" err="1" smtClean="0">
                <a:solidFill>
                  <a:srgbClr val="FFFF00"/>
                </a:solidFill>
              </a:rPr>
              <a:t>старич</a:t>
            </a:r>
            <a:r>
              <a:rPr lang="ru-RU" dirty="0" smtClean="0">
                <a:solidFill>
                  <a:srgbClr val="FFFF00"/>
                </a:solidFill>
              </a:rPr>
              <a:t>…к 2) </a:t>
            </a:r>
            <a:r>
              <a:rPr lang="ru-RU" dirty="0" err="1" smtClean="0">
                <a:solidFill>
                  <a:srgbClr val="FFFF00"/>
                </a:solidFill>
              </a:rPr>
              <a:t>жуч</a:t>
            </a:r>
            <a:r>
              <a:rPr lang="ru-RU" dirty="0" smtClean="0">
                <a:solidFill>
                  <a:srgbClr val="FFFF00"/>
                </a:solidFill>
              </a:rPr>
              <a:t>…к 3) </a:t>
            </a:r>
            <a:r>
              <a:rPr lang="ru-RU" dirty="0" err="1" smtClean="0">
                <a:solidFill>
                  <a:srgbClr val="FFFF00"/>
                </a:solidFill>
              </a:rPr>
              <a:t>дубоч</a:t>
            </a:r>
            <a:r>
              <a:rPr lang="ru-RU" dirty="0" smtClean="0">
                <a:solidFill>
                  <a:srgbClr val="FFFF00"/>
                </a:solidFill>
              </a:rPr>
              <a:t>…к 4)</a:t>
            </a:r>
            <a:r>
              <a:rPr lang="ru-RU" dirty="0" err="1" smtClean="0">
                <a:solidFill>
                  <a:srgbClr val="FFFF00"/>
                </a:solidFill>
              </a:rPr>
              <a:t>струч</a:t>
            </a:r>
            <a:r>
              <a:rPr lang="ru-RU" dirty="0" smtClean="0">
                <a:solidFill>
                  <a:srgbClr val="FFFF00"/>
                </a:solidFill>
              </a:rPr>
              <a:t>…к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286644" y="4572008"/>
            <a:ext cx="857224" cy="928694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42844" y="142852"/>
            <a:ext cx="714380" cy="50006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8286776" y="571480"/>
            <a:ext cx="857224" cy="642942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79690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 </a:t>
            </a:r>
            <a:r>
              <a:rPr lang="ru-RU" dirty="0" smtClean="0">
                <a:solidFill>
                  <a:srgbClr val="FFFF00"/>
                </a:solidFill>
              </a:rPr>
              <a:t>ТУР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Где неправильно указано значение фразеологизма?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1.Стреляный воробей – опытный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2.Обводить вокруг пальца – обматывать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3.С гулькин нос – много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4.Яблоку негде упасть – тесно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Где верно указаны синонимы?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Жажда – увлечение                          4. Могучий - глупый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Благородный – спокойный             5. Ликовать - торжествовать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Одаренный – талантливый             6. Робкий – скупой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Слова, употребляемые жителями той или иной области, называются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1.Профессиональными                              4. Заимствованными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2. Устаревшими                                            5. Общеупотребительными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3.Диалектными                                            6. Неологизмами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215206" y="1428736"/>
            <a:ext cx="1357322" cy="1071570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286116" y="5000636"/>
            <a:ext cx="714380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072330" y="5643578"/>
            <a:ext cx="928694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500166" y="0"/>
            <a:ext cx="642942" cy="64291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142976" y="5857892"/>
            <a:ext cx="642942" cy="571504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5 ТУР (Продолжение)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Укажите предложение, в котором ученик, не зная лексического значения слова, неверно употребил его?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1.     Тубус телескопа поврежден 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2.     Хирург скальпом разрезал кожу </a:t>
            </a:r>
          </a:p>
          <a:p>
            <a:pPr marL="457200" indent="-457200">
              <a:buAutoNum type="arabicPeriod" startAt="3"/>
            </a:pPr>
            <a:r>
              <a:rPr lang="ru-RU" sz="2000" dirty="0" smtClean="0">
                <a:solidFill>
                  <a:srgbClr val="FFFF00"/>
                </a:solidFill>
              </a:rPr>
              <a:t>На мшарах  много клюквы </a:t>
            </a:r>
          </a:p>
          <a:p>
            <a:pPr marL="457200" indent="-457200">
              <a:buAutoNum type="arabicPeriod" startAt="3"/>
            </a:pPr>
            <a:r>
              <a:rPr lang="ru-RU" sz="2000" dirty="0" smtClean="0">
                <a:solidFill>
                  <a:srgbClr val="FFFF00"/>
                </a:solidFill>
              </a:rPr>
              <a:t>Стрелы лежали в колчане </a:t>
            </a:r>
          </a:p>
          <a:p>
            <a:pPr marL="457200" indent="-457200">
              <a:buAutoNum type="arabicPeriod" startAt="3"/>
            </a:pPr>
            <a:r>
              <a:rPr lang="ru-RU" sz="2000" dirty="0" smtClean="0">
                <a:solidFill>
                  <a:srgbClr val="FFFF00"/>
                </a:solidFill>
              </a:rPr>
              <a:t>Фотограф  приготовил фиксаж </a:t>
            </a:r>
          </a:p>
          <a:p>
            <a:pPr marL="457200" indent="-457200">
              <a:buAutoNum type="arabicPeriod" startAt="3"/>
            </a:pPr>
            <a:r>
              <a:rPr lang="ru-RU" sz="2000" dirty="0" smtClean="0">
                <a:solidFill>
                  <a:srgbClr val="FFFF00"/>
                </a:solidFill>
              </a:rPr>
              <a:t>Полотер вышел из строя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Укажите предложения, в которых есть профессиональные слова ?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6286512" y="1857364"/>
            <a:ext cx="1571636" cy="1071570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000100" y="4500570"/>
            <a:ext cx="1000132" cy="121444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42910" y="285728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714876" y="4643446"/>
            <a:ext cx="1571636" cy="1571636"/>
          </a:xfrm>
          <a:prstGeom prst="star5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933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Звёздный час (внеклассное мероприятие по  русскому языку для учащихся 6кл.)</vt:lpstr>
      <vt:lpstr> </vt:lpstr>
      <vt:lpstr>1 ТУР</vt:lpstr>
      <vt:lpstr>Возле каждого раздела поставьте правильный ответ</vt:lpstr>
      <vt:lpstr>2 ТУР</vt:lpstr>
      <vt:lpstr>3 ТУР</vt:lpstr>
      <vt:lpstr>4 ТУР «Четвёртый лишний»</vt:lpstr>
      <vt:lpstr>5 ТУР</vt:lpstr>
      <vt:lpstr>5 ТУР (Продолжение)</vt:lpstr>
      <vt:lpstr>6 ТУР </vt:lpstr>
      <vt:lpstr>6 ТУР ( Продолжение)</vt:lpstr>
      <vt:lpstr>7 ТУР</vt:lpstr>
      <vt:lpstr>7 ТУР ( Продолжение)</vt:lpstr>
      <vt:lpstr>8 ТУР</vt:lpstr>
      <vt:lpstr>ПОВЕДЕМ ИТОГИ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s51</cp:lastModifiedBy>
  <cp:revision>31</cp:revision>
  <dcterms:created xsi:type="dcterms:W3CDTF">2012-04-01T11:53:23Z</dcterms:created>
  <dcterms:modified xsi:type="dcterms:W3CDTF">2012-04-25T06:17:40Z</dcterms:modified>
</cp:coreProperties>
</file>