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7" r:id="rId2"/>
    <p:sldId id="263" r:id="rId3"/>
    <p:sldId id="258" r:id="rId4"/>
    <p:sldId id="261" r:id="rId5"/>
    <p:sldId id="267" r:id="rId6"/>
    <p:sldId id="265" r:id="rId7"/>
    <p:sldId id="266" r:id="rId8"/>
    <p:sldId id="273" r:id="rId9"/>
    <p:sldId id="272" r:id="rId10"/>
    <p:sldId id="274" r:id="rId11"/>
    <p:sldId id="275" r:id="rId12"/>
    <p:sldId id="276" r:id="rId13"/>
    <p:sldId id="277" r:id="rId14"/>
    <p:sldId id="278" r:id="rId15"/>
    <p:sldId id="288" r:id="rId1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6600FF"/>
    <a:srgbClr val="99CC00"/>
    <a:srgbClr val="6600CC"/>
    <a:srgbClr val="CC0000"/>
    <a:srgbClr val="FFCC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0" autoAdjust="0"/>
    <p:restoredTop sz="94660"/>
  </p:normalViewPr>
  <p:slideViewPr>
    <p:cSldViewPr>
      <p:cViewPr>
        <p:scale>
          <a:sx n="100" d="100"/>
          <a:sy n="100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http://www.deti-66.ru/ </a:t>
            </a:r>
            <a:r>
              <a:rPr lang="ru-RU"/>
              <a:t>Мастер презентаций 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C7803D0-22CA-41A9-8996-5158333E591B}" type="datetimeFigureOut">
              <a:rPr lang="ru-RU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AF4172E-1293-49A5-A719-9CA04BC7B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http://www.deti-66.ru/ </a:t>
            </a:r>
            <a:r>
              <a:rPr lang="ru-RU"/>
              <a:t>Мастер презентаций 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6B7DB6-EB65-4CB8-8487-C2319C88E3D2}" type="datetimeFigureOut">
              <a:rPr lang="ru-RU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C2BE9B-52A1-4C4A-AF39-92429C062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Верхний колонтитул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http://www.deti-66.ru/ </a:t>
            </a:r>
            <a:r>
              <a:rPr lang="ru-RU" smtClean="0"/>
              <a:t>Мастер презентаций </a:t>
            </a:r>
          </a:p>
        </p:txBody>
      </p:sp>
      <p:sp>
        <p:nvSpPr>
          <p:cNvPr id="17412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7413" name="Дата 5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161A55A1-F168-4B5D-9170-B5391DF15D75}" type="datetime1">
              <a:rPr lang="ru-RU" smtClean="0"/>
              <a:pPr/>
              <a:t>29.09.2013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Верхний колонтитул 7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http://www.deti-66.ru/ </a:t>
            </a:r>
            <a:r>
              <a:rPr lang="ru-RU" smtClean="0"/>
              <a:t>Мастер презентаций </a:t>
            </a:r>
          </a:p>
        </p:txBody>
      </p:sp>
      <p:sp>
        <p:nvSpPr>
          <p:cNvPr id="20484" name="Нижний колонтитул 8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0485" name="Дата 5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DA5B9E82-94FF-4D3D-86BB-152D0D30D5BC}" type="datetime1">
              <a:rPr lang="ru-RU" smtClean="0"/>
              <a:pPr/>
              <a:t>29.09.2013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http://www.deti-66.ru/ </a:t>
            </a:r>
            <a:r>
              <a:rPr lang="ru-RU"/>
              <a:t>Мастер презентаций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E053-8061-4EF6-B01B-E81B21B88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http://www.deti-66.ru/ </a:t>
            </a:r>
            <a:r>
              <a:rPr lang="ru-RU"/>
              <a:t>Мастер презентаций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5526B-3273-4A02-82A1-1F88988C2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http://www.deti-66.ru/ </a:t>
            </a:r>
            <a:r>
              <a:rPr lang="ru-RU"/>
              <a:t>Мастер презентаций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02C5D-11F1-4A7B-A0C6-F281D319D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http://www.deti-66.ru/ </a:t>
            </a:r>
            <a:r>
              <a:rPr lang="ru-RU"/>
              <a:t>Мастер презентаций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24A8C-9CF8-4F68-8534-A77E252D3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http://www.deti-66.ru/ </a:t>
            </a:r>
            <a:r>
              <a:rPr lang="ru-RU"/>
              <a:t>Мастер презентаций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1764A-E6F0-447E-A015-EE390E25B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http://www.deti-66.ru/ </a:t>
            </a:r>
            <a:r>
              <a:rPr lang="ru-RU"/>
              <a:t>Мастер презентаций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4A5B0-870E-4978-BB7D-D0B983B87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http://www.deti-66.ru/ </a:t>
            </a:r>
            <a:r>
              <a:rPr lang="ru-RU"/>
              <a:t>Мастер презентаций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52492-2487-44B9-9AB7-7503A7549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http://www.deti-66.ru/ </a:t>
            </a:r>
            <a:r>
              <a:rPr lang="ru-RU"/>
              <a:t>Мастер презентаций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7A01F-EC23-465B-A0BF-5A45D4936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http://www.deti-66.ru/ </a:t>
            </a:r>
            <a:r>
              <a:rPr lang="ru-RU"/>
              <a:t>Мастер презентаций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226F0-CD8A-4440-885F-E5B430A47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http://www.deti-66.ru/ </a:t>
            </a:r>
            <a:r>
              <a:rPr lang="ru-RU"/>
              <a:t>Мастер презентаций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FA9B8-819F-404F-BBF2-619B1947C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http://www.deti-66.ru/ </a:t>
            </a:r>
            <a:r>
              <a:rPr lang="ru-RU"/>
              <a:t>Мастер презентаций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D4A09-643D-40BA-A6C8-F4FFDC475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http://www.deti-66.ru/ </a:t>
            </a:r>
            <a:r>
              <a:rPr lang="ru-RU"/>
              <a:t>Мастер презентаций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77DC3B3-6779-4119-AA57-E191DAA27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tatic.sftcdn.net/de/scrn/58000/58511/0_lotsasnow_01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www.edu54.ru/sites/default/files/images/2010/09/cd18e8cf76b6202a1197a466685515ccd6e22242_9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2714/psseo.11/0_269c_545a46d4_X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1357313"/>
            <a:ext cx="8229600" cy="25003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700" dirty="0" smtClean="0"/>
              <a:t>Русский язык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2 класс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 Парные звонкие и глухие согласные.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1400" dirty="0"/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4214813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1400" smtClean="0"/>
          </a:p>
          <a:p>
            <a:pPr eaLnBrk="1" hangingPunct="1">
              <a:lnSpc>
                <a:spcPct val="90000"/>
              </a:lnSpc>
            </a:pPr>
            <a:endParaRPr lang="ru-RU" sz="1400" smtClean="0"/>
          </a:p>
          <a:p>
            <a:pPr eaLnBrk="1" hangingPunct="1">
              <a:lnSpc>
                <a:spcPct val="90000"/>
              </a:lnSpc>
            </a:pPr>
            <a:endParaRPr lang="ru-RU" sz="1400" smtClean="0"/>
          </a:p>
          <a:p>
            <a:pPr eaLnBrk="1" hangingPunct="1">
              <a:lnSpc>
                <a:spcPct val="90000"/>
              </a:lnSpc>
            </a:pPr>
            <a:endParaRPr lang="ru-RU" sz="1400" smtClean="0"/>
          </a:p>
          <a:p>
            <a:pPr eaLnBrk="1" hangingPunct="1">
              <a:lnSpc>
                <a:spcPct val="90000"/>
              </a:lnSpc>
            </a:pPr>
            <a:endParaRPr lang="ru-RU" sz="1400" smtClean="0"/>
          </a:p>
          <a:p>
            <a:pPr eaLnBrk="1" hangingPunct="1">
              <a:lnSpc>
                <a:spcPct val="90000"/>
              </a:lnSpc>
            </a:pPr>
            <a:endParaRPr lang="ru-RU" sz="1400" smtClean="0"/>
          </a:p>
          <a:p>
            <a:pPr eaLnBrk="1" hangingPunct="1">
              <a:lnSpc>
                <a:spcPct val="90000"/>
              </a:lnSpc>
            </a:pPr>
            <a:endParaRPr lang="ru-RU" sz="14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-73025" y="552450"/>
            <a:ext cx="9253538" cy="5397500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accent1">
                  <a:alpha val="60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5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лёгкий м . </a:t>
            </a:r>
            <a:r>
              <a:rPr lang="ru-RU" sz="5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</a:t>
            </a:r>
            <a:r>
              <a:rPr lang="ru-RU" sz="5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 . Гладкий </a:t>
            </a:r>
            <a:r>
              <a:rPr lang="ru-RU" sz="5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лё</a:t>
            </a:r>
            <a:r>
              <a:rPr lang="ru-RU" sz="5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 покрыл луж… на дорожках. Я вышел в </a:t>
            </a:r>
            <a:r>
              <a:rPr lang="ru-RU" sz="5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lang="ru-RU" sz="5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 и зале…  в </a:t>
            </a:r>
            <a:r>
              <a:rPr lang="ru-RU" sz="5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сугро</a:t>
            </a:r>
            <a:r>
              <a:rPr lang="ru-RU" sz="5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 . В варежки попал сне… 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929313" y="428625"/>
            <a:ext cx="70961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6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о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7451725" y="404813"/>
            <a:ext cx="60007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600" b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з</a:t>
            </a:r>
            <a:endParaRPr lang="ru-RU" sz="7600" b="1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57625" y="1285875"/>
            <a:ext cx="6334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000" b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д</a:t>
            </a:r>
            <a:endParaRPr lang="ru-RU" sz="7000" b="1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285875" y="2214563"/>
            <a:ext cx="6969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0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и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786188" y="3071813"/>
            <a:ext cx="6334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000" b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д</a:t>
            </a:r>
            <a:endParaRPr lang="ru-RU" sz="7000" b="1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786563" y="3071813"/>
            <a:ext cx="5238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7000" b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з</a:t>
            </a:r>
            <a:endParaRPr lang="ru-RU" sz="7000" b="1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857375" y="4000500"/>
            <a:ext cx="6286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0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б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143000" y="4786313"/>
            <a:ext cx="5762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70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г</a:t>
            </a:r>
          </a:p>
        </p:txBody>
      </p:sp>
      <p:sp>
        <p:nvSpPr>
          <p:cNvPr id="28683" name="Нижний колонтитул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z="2000" smtClean="0">
                <a:solidFill>
                  <a:srgbClr val="0000FF"/>
                </a:solidFill>
              </a:rPr>
              <a:t>Проверте себя</a:t>
            </a:r>
            <a:r>
              <a:rPr lang="ru-RU" sz="1600" smtClean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  <p:bldP spid="8200" grpId="0"/>
      <p:bldP spid="8201" grpId="0"/>
      <p:bldP spid="8202" grpId="0"/>
      <p:bldP spid="82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4925" y="6350"/>
            <a:ext cx="6121400" cy="2270125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accent1">
                  <a:alpha val="60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1. Словно пёрышки жар- птицы,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Весь сверкает и искриться,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Запорошил лес, лужок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Зимний беленький…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82625" y="2311400"/>
            <a:ext cx="5689600" cy="2270125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accent1">
                  <a:alpha val="60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2. Летом ходит без дорог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Возле сосен и берез,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А зимой он спит в берлоге,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От мороза прячет нос. 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116013" y="4614863"/>
            <a:ext cx="5616575" cy="2270125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accent1">
                  <a:alpha val="60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3. Он катки для нас устроил,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Снегом улицы занес,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Изо льда мосты построил,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Кто же это? 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019925" y="188913"/>
            <a:ext cx="1878013" cy="2049462"/>
            <a:chOff x="4422" y="119"/>
            <a:chExt cx="1183" cy="1291"/>
          </a:xfrm>
        </p:grpSpPr>
        <p:pic>
          <p:nvPicPr>
            <p:cNvPr id="29708" name="Picture 7" descr="Картинка 16 из 168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2" y="119"/>
              <a:ext cx="1183" cy="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9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423" y="210"/>
              <a:ext cx="1179" cy="33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Снежок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516688" y="2492375"/>
            <a:ext cx="1871662" cy="2087563"/>
            <a:chOff x="4105" y="1570"/>
            <a:chExt cx="1179" cy="1315"/>
          </a:xfrm>
        </p:grpSpPr>
        <p:pic>
          <p:nvPicPr>
            <p:cNvPr id="29706" name="Picture 3" descr="Картинка 6 из 1195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20" y="1570"/>
              <a:ext cx="837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7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4105" y="1570"/>
              <a:ext cx="1179" cy="33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Медведь</a:t>
              </a:r>
            </a:p>
          </p:txBody>
        </p:sp>
      </p:grpSp>
      <p:sp>
        <p:nvSpPr>
          <p:cNvPr id="17417" name="WordArt 16"/>
          <p:cNvSpPr>
            <a:spLocks noChangeArrowheads="1" noChangeShapeType="1" noTextEdit="1"/>
          </p:cNvSpPr>
          <p:nvPr/>
        </p:nvSpPr>
        <p:spPr bwMode="auto">
          <a:xfrm>
            <a:off x="7092950" y="4695825"/>
            <a:ext cx="1871663" cy="53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Дед Мороз</a:t>
            </a:r>
          </a:p>
        </p:txBody>
      </p:sp>
      <p:pic>
        <p:nvPicPr>
          <p:cNvPr id="14" name="Рисунок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188" y="5143500"/>
            <a:ext cx="1571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Нижний колонтитул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7" grpId="0" animBg="1"/>
      <p:bldP spid="7178" grpId="0" animBg="1"/>
      <p:bldP spid="174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714625"/>
            <a:ext cx="21431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924300" y="485775"/>
            <a:ext cx="4032250" cy="1143000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accent1">
                  <a:alpha val="60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4. Во дворе - горой,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А в избе – водой. 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3924300" y="2586038"/>
            <a:ext cx="4968875" cy="1706562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accent1">
                  <a:alpha val="60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5. В круглом окне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Днем стекло разбито,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К вечеру вставлено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339975" y="4772025"/>
            <a:ext cx="6769100" cy="2041525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accent1">
                  <a:alpha val="60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6. Что за нелепый человек</a:t>
            </a:r>
            <a:br>
              <a:rPr lang="ru-RU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Пробрался к нам в двадцатый век?</a:t>
            </a:r>
            <a:br>
              <a:rPr lang="ru-RU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Морковкой нос, в руке метла,</a:t>
            </a:r>
            <a:br>
              <a:rPr lang="ru-RU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Боится солнца и тепла? </a:t>
            </a:r>
          </a:p>
        </p:txBody>
      </p:sp>
      <p:sp>
        <p:nvSpPr>
          <p:cNvPr id="18445" name="WordArt 13"/>
          <p:cNvSpPr>
            <a:spLocks noChangeArrowheads="1" noChangeShapeType="1" noTextEdit="1"/>
          </p:cNvSpPr>
          <p:nvPr/>
        </p:nvSpPr>
        <p:spPr bwMode="auto">
          <a:xfrm>
            <a:off x="971550" y="285750"/>
            <a:ext cx="1871663" cy="695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Сугроб</a:t>
            </a:r>
          </a:p>
        </p:txBody>
      </p:sp>
      <p:sp>
        <p:nvSpPr>
          <p:cNvPr id="4" name="WordArt 14"/>
          <p:cNvSpPr>
            <a:spLocks noChangeArrowheads="1" noChangeShapeType="1" noTextEdit="1"/>
          </p:cNvSpPr>
          <p:nvPr/>
        </p:nvSpPr>
        <p:spPr bwMode="auto">
          <a:xfrm>
            <a:off x="1547813" y="2895600"/>
            <a:ext cx="1728787" cy="53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Прорубь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50825" y="4941888"/>
            <a:ext cx="1728788" cy="1916112"/>
            <a:chOff x="158" y="3113"/>
            <a:chExt cx="1089" cy="1207"/>
          </a:xfrm>
        </p:grpSpPr>
        <p:pic>
          <p:nvPicPr>
            <p:cNvPr id="30731" name="Picture 4" descr="Картинка 9 из 64000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0" y="3203"/>
              <a:ext cx="838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58" y="3113"/>
              <a:ext cx="1089" cy="33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Снеговик</a:t>
              </a:r>
            </a:p>
          </p:txBody>
        </p:sp>
      </p:grpSp>
      <p:pic>
        <p:nvPicPr>
          <p:cNvPr id="14" name="Рисунок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" y="642938"/>
            <a:ext cx="18272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Нижний колонтитул 1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  <p:bldP spid="6155" grpId="0" animBg="1"/>
      <p:bldP spid="6156" grpId="0" animBg="1"/>
      <p:bldP spid="18445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38163" y="261938"/>
            <a:ext cx="8137525" cy="15113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>
                  <a:alpha val="80000"/>
                </a:schemeClr>
              </a:gs>
              <a:gs pos="50000">
                <a:schemeClr val="hlink">
                  <a:alpha val="80000"/>
                </a:schemeClr>
              </a:gs>
              <a:gs pos="100000">
                <a:schemeClr val="bg1">
                  <a:alpha val="80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Найти слово</a:t>
            </a:r>
            <a:br>
              <a:rPr lang="ru-RU" sz="4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 парным согласным на конце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03238" y="2565400"/>
            <a:ext cx="8137525" cy="14398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>
                  <a:alpha val="80000"/>
                </a:schemeClr>
              </a:gs>
              <a:gs pos="50000">
                <a:schemeClr val="hlink">
                  <a:alpha val="80000"/>
                </a:schemeClr>
              </a:gs>
              <a:gs pos="100000">
                <a:schemeClr val="bg1">
                  <a:alpha val="80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изменить слово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503238" y="5013325"/>
            <a:ext cx="8137525" cy="16557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>
                  <a:alpha val="80000"/>
                </a:schemeClr>
              </a:gs>
              <a:gs pos="50000">
                <a:schemeClr val="hlink">
                  <a:alpha val="80000"/>
                </a:schemeClr>
              </a:gs>
              <a:gs pos="100000">
                <a:schemeClr val="bg1">
                  <a:alpha val="80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чтобы после</a:t>
            </a:r>
            <a:br>
              <a:rPr lang="ru-RU" sz="4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согласного стоял гласный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3670300" y="1916113"/>
            <a:ext cx="1800225" cy="576262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>
                  <a:alpha val="80000"/>
                </a:schemeClr>
              </a:gs>
              <a:gs pos="50000">
                <a:schemeClr val="folHlink">
                  <a:alpha val="8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3671888" y="4221163"/>
            <a:ext cx="1800225" cy="576262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>
                  <a:alpha val="80000"/>
                </a:schemeClr>
              </a:gs>
              <a:gs pos="50000">
                <a:schemeClr val="folHlink">
                  <a:alpha val="8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51" name="Нижний колонтитул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 animBg="1"/>
      <p:bldP spid="51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-36513" y="1141413"/>
            <a:ext cx="9144001" cy="4664075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accent1">
                  <a:alpha val="60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Парные согласные – самые </a:t>
            </a:r>
            <a:r>
              <a:rPr lang="ru-RU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опасные!</a:t>
            </a:r>
          </a:p>
          <a:p>
            <a:pPr algn="ctr" eaLnBrk="0" hangingPunct="0">
              <a:defRPr/>
            </a:pPr>
            <a:r>
              <a:rPr lang="ru-RU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слове ты их проверяй – </a:t>
            </a:r>
          </a:p>
          <a:p>
            <a:pPr algn="ctr" eaLnBrk="0" hangingPunct="0">
              <a:defRPr/>
            </a:pPr>
            <a:r>
              <a:rPr lang="ru-RU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Рядом</a:t>
            </a:r>
            <a:r>
              <a:rPr lang="ru-RU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гласный </a:t>
            </a:r>
            <a:r>
              <a:rPr lang="ru-RU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подставляй! </a:t>
            </a:r>
          </a:p>
        </p:txBody>
      </p:sp>
      <p:sp>
        <p:nvSpPr>
          <p:cNvPr id="32771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35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852738"/>
            <a:ext cx="27352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211638" y="1844675"/>
            <a:ext cx="417036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Отлично!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040063" y="204788"/>
            <a:ext cx="467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Домашнее задание с.43,упр.6</a:t>
            </a:r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827088" y="-82550"/>
            <a:ext cx="746283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Парные согласные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000625" y="1357313"/>
            <a:ext cx="3671888" cy="12827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звонкие</a:t>
            </a:r>
            <a:endParaRPr lang="ru-RU" sz="66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19700" y="4581525"/>
            <a:ext cx="36004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глухие</a:t>
            </a:r>
          </a:p>
        </p:txBody>
      </p:sp>
      <p:sp>
        <p:nvSpPr>
          <p:cNvPr id="16389" name="Rectangle 12"/>
          <p:cNvSpPr>
            <a:spLocks noChangeArrowheads="1"/>
          </p:cNvSpPr>
          <p:nvPr/>
        </p:nvSpPr>
        <p:spPr bwMode="auto">
          <a:xfrm>
            <a:off x="539750" y="4078288"/>
            <a:ext cx="4032250" cy="2519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4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  Ф К  Т  Ш  С </a:t>
            </a:r>
            <a:endParaRPr lang="ru-RU" sz="440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539750" y="1196975"/>
            <a:ext cx="4032250" cy="2520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ru-RU" b="1">
                <a:solidFill>
                  <a:srgbClr val="E62243"/>
                </a:solidFill>
              </a:rPr>
              <a:t> </a:t>
            </a:r>
            <a:r>
              <a:rPr lang="ru-RU" sz="44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  В  Г  Д  Ж  З </a:t>
            </a:r>
          </a:p>
          <a:p>
            <a:pPr>
              <a:buFont typeface="Wingdings" pitchFamily="2" charset="2"/>
              <a:buNone/>
            </a:pPr>
            <a:r>
              <a:rPr lang="ru-RU" sz="4000" b="1">
                <a:solidFill>
                  <a:srgbClr val="E62243"/>
                </a:solidFill>
              </a:rPr>
              <a:t>        </a:t>
            </a:r>
          </a:p>
          <a:p>
            <a:pPr>
              <a:buFont typeface="Wingdings" pitchFamily="2" charset="2"/>
              <a:buNone/>
            </a:pPr>
            <a:r>
              <a:rPr lang="ru-RU" b="1">
                <a:solidFill>
                  <a:srgbClr val="E62243"/>
                </a:solidFill>
              </a:rPr>
              <a:t>         </a:t>
            </a:r>
            <a:endParaRPr lang="ru-RU"/>
          </a:p>
        </p:txBody>
      </p:sp>
      <p:sp>
        <p:nvSpPr>
          <p:cNvPr id="16391" name="Нижний колонтитул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0825" y="2847975"/>
            <a:ext cx="4678363" cy="2400300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ru-RU" sz="60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наря</a:t>
            </a:r>
            <a:r>
              <a:rPr lang="ru-RU" sz="6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[т] -  </a:t>
            </a:r>
          </a:p>
          <a:p>
            <a:pPr>
              <a:spcBef>
                <a:spcPct val="50000"/>
              </a:spcBef>
              <a:defRPr/>
            </a:pPr>
            <a:r>
              <a:rPr lang="ru-RU" sz="6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60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горо</a:t>
            </a:r>
            <a:r>
              <a:rPr lang="ru-RU" sz="6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[т ] - 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286375" y="2928938"/>
            <a:ext cx="2519363" cy="1006475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accent1">
                  <a:alpha val="60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6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наряд  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286375" y="4214813"/>
            <a:ext cx="2519363" cy="1006475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accent1">
                  <a:alpha val="60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6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город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2286000" y="314325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1250157" y="4250531"/>
            <a:ext cx="357188" cy="142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4579" idx="0"/>
          </p:cNvCxnSpPr>
          <p:nvPr/>
        </p:nvCxnSpPr>
        <p:spPr>
          <a:xfrm rot="16200000" flipH="1" flipV="1">
            <a:off x="2255043" y="2878932"/>
            <a:ext cx="366713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40" name="Нижний колонтитул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2" grpId="0" animBg="1"/>
      <p:bldP spid="245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58" name="Group 54"/>
          <p:cNvGraphicFramePr>
            <a:graphicFrameLocks noGrp="1"/>
          </p:cNvGraphicFramePr>
          <p:nvPr/>
        </p:nvGraphicFramePr>
        <p:xfrm>
          <a:off x="142875" y="1071563"/>
          <a:ext cx="8820150" cy="4800600"/>
        </p:xfrm>
        <a:graphic>
          <a:graphicData uri="http://schemas.openxmlformats.org/drawingml/2006/table">
            <a:tbl>
              <a:tblPr/>
              <a:tblGrid>
                <a:gridCol w="4411662"/>
                <a:gridCol w="4408488"/>
              </a:tblGrid>
              <a:tr h="171450">
                <a:tc>
                  <a:txBody>
                    <a:bodyPr/>
                    <a:lstStyle/>
                    <a:p>
                      <a:pPr marL="10795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60001"/>
                          </a:schemeClr>
                        </a:gs>
                        <a:gs pos="100000">
                          <a:schemeClr val="accent1">
                            <a:alpha val="60001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60001"/>
                          </a:schemeClr>
                        </a:gs>
                        <a:gs pos="100000">
                          <a:schemeClr val="accent1">
                            <a:alpha val="60001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10795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следы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60001"/>
                          </a:schemeClr>
                        </a:gs>
                        <a:gs pos="100000">
                          <a:schemeClr val="accent1">
                            <a:alpha val="60001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след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60001"/>
                          </a:schemeClr>
                        </a:gs>
                        <a:gs pos="100000">
                          <a:schemeClr val="accent1">
                            <a:alpha val="60001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10795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пруды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60001"/>
                          </a:schemeClr>
                        </a:gs>
                        <a:gs pos="100000">
                          <a:schemeClr val="accent1">
                            <a:alpha val="60001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пруд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60001"/>
                          </a:schemeClr>
                        </a:gs>
                        <a:gs pos="100000">
                          <a:schemeClr val="accent1">
                            <a:alpha val="60001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10795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рукава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60001"/>
                          </a:schemeClr>
                        </a:gs>
                        <a:gs pos="100000">
                          <a:schemeClr val="accent1">
                            <a:alpha val="60001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рукав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60001"/>
                          </a:schemeClr>
                        </a:gs>
                        <a:gs pos="100000">
                          <a:schemeClr val="accent1">
                            <a:alpha val="60001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21548" name="Rectangle 44"/>
          <p:cNvSpPr>
            <a:spLocks noChangeArrowheads="1"/>
          </p:cNvSpPr>
          <p:nvPr/>
        </p:nvSpPr>
        <p:spPr bwMode="auto">
          <a:xfrm>
            <a:off x="107950" y="2181225"/>
            <a:ext cx="2921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ru-RU" sz="4100" b="1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52" name="Rectangle 48"/>
          <p:cNvSpPr>
            <a:spLocks noChangeArrowheads="1"/>
          </p:cNvSpPr>
          <p:nvPr/>
        </p:nvSpPr>
        <p:spPr bwMode="auto">
          <a:xfrm>
            <a:off x="2914650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b="1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62" name="Rectangle 58"/>
          <p:cNvSpPr>
            <a:spLocks noChangeArrowheads="1"/>
          </p:cNvSpPr>
          <p:nvPr/>
        </p:nvSpPr>
        <p:spPr bwMode="auto">
          <a:xfrm>
            <a:off x="500063" y="1285875"/>
            <a:ext cx="3856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Проверочные слова</a:t>
            </a:r>
          </a:p>
        </p:txBody>
      </p:sp>
      <p:sp>
        <p:nvSpPr>
          <p:cNvPr id="21564" name="Rectangle 60"/>
          <p:cNvSpPr>
            <a:spLocks noChangeArrowheads="1"/>
          </p:cNvSpPr>
          <p:nvPr/>
        </p:nvSpPr>
        <p:spPr bwMode="auto">
          <a:xfrm>
            <a:off x="4857750" y="1143000"/>
            <a:ext cx="38179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Слова,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которые проверяем</a:t>
            </a:r>
          </a:p>
        </p:txBody>
      </p:sp>
      <p:sp>
        <p:nvSpPr>
          <p:cNvPr id="1947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3124200" y="6165850"/>
            <a:ext cx="2895600" cy="555625"/>
          </a:xfrm>
          <a:noFill/>
        </p:spPr>
        <p:txBody>
          <a:bodyPr/>
          <a:lstStyle/>
          <a:p>
            <a:r>
              <a:rPr lang="ru-RU" smtClean="0">
                <a:solidFill>
                  <a:srgbClr val="CC0000"/>
                </a:solidFill>
              </a:rPr>
              <a:t>Опираясь на эту таблицу попробуй выполнить упражнение 5 на с.43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2" grpId="0"/>
      <p:bldP spid="215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3924300" y="260350"/>
            <a:ext cx="2736850" cy="762000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accent1">
                  <a:alpha val="60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большой</a:t>
            </a:r>
          </a:p>
        </p:txBody>
      </p:sp>
      <p:sp>
        <p:nvSpPr>
          <p:cNvPr id="265227" name="Text Box 11"/>
          <p:cNvSpPr txBox="1">
            <a:spLocks noChangeArrowheads="1"/>
          </p:cNvSpPr>
          <p:nvPr/>
        </p:nvSpPr>
        <p:spPr bwMode="auto">
          <a:xfrm>
            <a:off x="250825" y="3962400"/>
            <a:ext cx="3384550" cy="762000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accent1">
                  <a:alpha val="60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маленький</a:t>
            </a:r>
          </a:p>
        </p:txBody>
      </p:sp>
      <p:sp>
        <p:nvSpPr>
          <p:cNvPr id="265225" name="Text Box 9"/>
          <p:cNvSpPr txBox="1">
            <a:spLocks noChangeArrowheads="1"/>
          </p:cNvSpPr>
          <p:nvPr/>
        </p:nvSpPr>
        <p:spPr bwMode="auto">
          <a:xfrm>
            <a:off x="4972050" y="1268413"/>
            <a:ext cx="3200400" cy="1189037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accent1">
                  <a:alpha val="60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 i="1">
                <a:solidFill>
                  <a:srgbClr val="663300"/>
                </a:solidFill>
                <a:latin typeface="Georgia" pitchFamily="18" charset="0"/>
              </a:rPr>
              <a:t>пру</a:t>
            </a:r>
            <a:endParaRPr lang="ru-RU" sz="7200" b="1" i="1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265228" name="Text Box 12"/>
          <p:cNvSpPr txBox="1">
            <a:spLocks noChangeArrowheads="1"/>
          </p:cNvSpPr>
          <p:nvPr/>
        </p:nvSpPr>
        <p:spPr bwMode="auto">
          <a:xfrm>
            <a:off x="4067175" y="5229225"/>
            <a:ext cx="4608513" cy="1189038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accent1">
                  <a:alpha val="60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 i="1">
                <a:solidFill>
                  <a:srgbClr val="663300"/>
                </a:solidFill>
                <a:latin typeface="Georgia" pitchFamily="18" charset="0"/>
              </a:rPr>
              <a:t>пру</a:t>
            </a:r>
            <a:r>
              <a:rPr lang="ru-RU" sz="7200" b="1" i="1">
                <a:solidFill>
                  <a:srgbClr val="0000FF"/>
                </a:solidFill>
                <a:latin typeface="Georgia" pitchFamily="18" charset="0"/>
              </a:rPr>
              <a:t>д</a:t>
            </a:r>
            <a:r>
              <a:rPr lang="ru-RU" sz="7200" b="1" i="1">
                <a:solidFill>
                  <a:srgbClr val="FF0000"/>
                </a:solidFill>
                <a:latin typeface="Georgia" pitchFamily="18" charset="0"/>
              </a:rPr>
              <a:t>и</a:t>
            </a:r>
            <a:r>
              <a:rPr lang="ru-RU" sz="7200" b="1" i="1">
                <a:solidFill>
                  <a:srgbClr val="663300"/>
                </a:solidFill>
                <a:latin typeface="Georgia" pitchFamily="18" charset="0"/>
              </a:rPr>
              <a:t>к</a:t>
            </a:r>
          </a:p>
        </p:txBody>
      </p:sp>
      <p:sp>
        <p:nvSpPr>
          <p:cNvPr id="23558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459788" y="6480175"/>
            <a:ext cx="684212" cy="404813"/>
          </a:xfrm>
          <a:prstGeom prst="rightArrow">
            <a:avLst>
              <a:gd name="adj1" fmla="val 50000"/>
              <a:gd name="adj2" fmla="val 42255"/>
            </a:avLst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rgbClr val="996600">
                  <a:alpha val="60001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7019925" y="1268413"/>
            <a:ext cx="7572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i="1">
                <a:solidFill>
                  <a:srgbClr val="0000FF"/>
                </a:solidFill>
                <a:latin typeface="Georgia" pitchFamily="18" charset="0"/>
              </a:rPr>
              <a:t>д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7164388" y="1268413"/>
            <a:ext cx="6858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i="1">
                <a:solidFill>
                  <a:srgbClr val="FF0000"/>
                </a:solidFill>
                <a:latin typeface="Georgia" pitchFamily="18" charset="0"/>
              </a:rPr>
              <a:t>?</a:t>
            </a:r>
          </a:p>
        </p:txBody>
      </p:sp>
      <p:pic>
        <p:nvPicPr>
          <p:cNvPr id="23561" name="Рисунок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14313"/>
            <a:ext cx="2613025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Рисунок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2571750"/>
            <a:ext cx="292893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Нижний колонтитул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265227" grpId="0" animBg="1"/>
      <p:bldP spid="265225" grpId="0" animBg="1"/>
      <p:bldP spid="265228" grpId="0" animBg="1"/>
      <p:bldP spid="15370" grpId="0"/>
      <p:bldP spid="15371" grpId="0"/>
      <p:bldP spid="1537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Картинка 6 из 276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571500"/>
            <a:ext cx="37798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0"/>
          <p:cNvSpPr txBox="1">
            <a:spLocks noChangeArrowheads="1"/>
          </p:cNvSpPr>
          <p:nvPr/>
        </p:nvSpPr>
        <p:spPr bwMode="auto">
          <a:xfrm>
            <a:off x="611188" y="2730500"/>
            <a:ext cx="2016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5400" b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что?</a:t>
            </a:r>
          </a:p>
        </p:txBody>
      </p:sp>
      <p:sp>
        <p:nvSpPr>
          <p:cNvPr id="17413" name="Text Box 41"/>
          <p:cNvSpPr txBox="1">
            <a:spLocks noChangeArrowheads="1"/>
          </p:cNvSpPr>
          <p:nvPr/>
        </p:nvSpPr>
        <p:spPr bwMode="auto">
          <a:xfrm>
            <a:off x="5148263" y="3573463"/>
            <a:ext cx="2879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5400" b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какой?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323850" y="4005263"/>
            <a:ext cx="2376488" cy="1189037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accent1">
                  <a:alpha val="60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 i="1">
                <a:solidFill>
                  <a:srgbClr val="FF9900"/>
                </a:solidFill>
                <a:latin typeface="Georgia" pitchFamily="18" charset="0"/>
              </a:rPr>
              <a:t>мё</a:t>
            </a:r>
            <a:endParaRPr lang="ru-RU" sz="7200" b="1" i="1">
              <a:solidFill>
                <a:srgbClr val="D60093"/>
              </a:solidFill>
              <a:latin typeface="Georgia" pitchFamily="18" charset="0"/>
            </a:endParaRP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3995738" y="4760913"/>
            <a:ext cx="4873625" cy="1189037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accent1">
                  <a:alpha val="60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 i="1">
                <a:solidFill>
                  <a:srgbClr val="FF9900"/>
                </a:solidFill>
                <a:latin typeface="Georgia" pitchFamily="18" charset="0"/>
              </a:rPr>
              <a:t>ме</a:t>
            </a:r>
            <a:r>
              <a:rPr lang="ru-RU" sz="7200" b="1" i="1">
                <a:solidFill>
                  <a:srgbClr val="6600FF"/>
                </a:solidFill>
                <a:latin typeface="Georgia" pitchFamily="18" charset="0"/>
              </a:rPr>
              <a:t>д</a:t>
            </a:r>
            <a:r>
              <a:rPr lang="ru-RU" sz="7200" b="1" i="1">
                <a:solidFill>
                  <a:srgbClr val="FF0000"/>
                </a:solidFill>
                <a:latin typeface="Georgia" pitchFamily="18" charset="0"/>
              </a:rPr>
              <a:t>о</a:t>
            </a:r>
            <a:r>
              <a:rPr lang="ru-RU" sz="7200" b="1" i="1">
                <a:solidFill>
                  <a:srgbClr val="FF9900"/>
                </a:solidFill>
                <a:latin typeface="Georgia" pitchFamily="18" charset="0"/>
              </a:rPr>
              <a:t>вый</a:t>
            </a:r>
          </a:p>
        </p:txBody>
      </p:sp>
      <p:sp>
        <p:nvSpPr>
          <p:cNvPr id="24583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453188"/>
            <a:ext cx="684212" cy="404812"/>
          </a:xfrm>
          <a:prstGeom prst="rightArrow">
            <a:avLst>
              <a:gd name="adj1" fmla="val 50000"/>
              <a:gd name="adj2" fmla="val 42255"/>
            </a:avLst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rgbClr val="996600">
                  <a:alpha val="60001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1835150" y="4005263"/>
            <a:ext cx="7207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 i="1">
                <a:solidFill>
                  <a:srgbClr val="6600FF"/>
                </a:solidFill>
                <a:latin typeface="Georgia" pitchFamily="18" charset="0"/>
              </a:rPr>
              <a:t>д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928813" y="4000500"/>
            <a:ext cx="685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i="1">
                <a:solidFill>
                  <a:srgbClr val="FF0000"/>
                </a:solidFill>
                <a:latin typeface="Georgia" pitchFamily="18" charset="0"/>
              </a:rPr>
              <a:t>?</a:t>
            </a:r>
          </a:p>
        </p:txBody>
      </p:sp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1785938"/>
            <a:ext cx="246697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Нижний колонтитул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3097" grpId="0" animBg="1"/>
      <p:bldP spid="3106" grpId="0" animBg="1"/>
      <p:bldP spid="2" grpId="0"/>
      <p:bldP spid="17419" grpId="0"/>
      <p:bldP spid="174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459788" y="6453188"/>
            <a:ext cx="684212" cy="404812"/>
          </a:xfrm>
          <a:prstGeom prst="rightArrow">
            <a:avLst>
              <a:gd name="adj1" fmla="val 50000"/>
              <a:gd name="adj2" fmla="val 42255"/>
            </a:avLst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rgbClr val="996600">
                  <a:alpha val="60001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857250" y="2857500"/>
            <a:ext cx="1730375" cy="823913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accent1">
                  <a:alpha val="60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что?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4737100" y="2928938"/>
            <a:ext cx="3795713" cy="830262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accent1">
                  <a:alpha val="60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что делать?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500563" y="3857625"/>
            <a:ext cx="4230687" cy="1323975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accent1">
                  <a:alpha val="60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 i="1">
                <a:solidFill>
                  <a:srgbClr val="663300"/>
                </a:solidFill>
                <a:latin typeface="Georgia" pitchFamily="18" charset="0"/>
              </a:rPr>
              <a:t>бе</a:t>
            </a:r>
            <a:r>
              <a:rPr lang="ru-RU" sz="8000" b="1" i="1">
                <a:solidFill>
                  <a:srgbClr val="0000FF"/>
                </a:solidFill>
                <a:latin typeface="Georgia" pitchFamily="18" charset="0"/>
              </a:rPr>
              <a:t>г</a:t>
            </a:r>
            <a:r>
              <a:rPr lang="ru-RU" sz="8000" b="1" i="1">
                <a:solidFill>
                  <a:srgbClr val="FF0000"/>
                </a:solidFill>
                <a:latin typeface="Georgia" pitchFamily="18" charset="0"/>
              </a:rPr>
              <a:t>а</a:t>
            </a:r>
            <a:r>
              <a:rPr lang="ru-RU" sz="8000" b="1" i="1">
                <a:solidFill>
                  <a:srgbClr val="663300"/>
                </a:solidFill>
                <a:latin typeface="Georgia" pitchFamily="18" charset="0"/>
              </a:rPr>
              <a:t>ть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11188" y="3835400"/>
            <a:ext cx="2232025" cy="1311275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accent1">
                  <a:alpha val="60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 i="1">
                <a:solidFill>
                  <a:srgbClr val="663300"/>
                </a:solidFill>
                <a:latin typeface="Georgia" pitchFamily="18" charset="0"/>
              </a:rPr>
              <a:t>бе</a:t>
            </a:r>
            <a:endParaRPr lang="ru-RU" sz="8000" b="1" i="1">
              <a:solidFill>
                <a:srgbClr val="FF3300"/>
              </a:solidFill>
              <a:latin typeface="Georgia" pitchFamily="18" charset="0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979613" y="3846513"/>
            <a:ext cx="7127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 i="1">
                <a:solidFill>
                  <a:srgbClr val="0000FF"/>
                </a:solidFill>
                <a:latin typeface="Georgia" pitchFamily="18" charset="0"/>
              </a:rPr>
              <a:t>г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1908175" y="3860800"/>
            <a:ext cx="7413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 i="1">
                <a:solidFill>
                  <a:srgbClr val="FF3300"/>
                </a:solidFill>
                <a:latin typeface="Georgia" pitchFamily="18" charset="0"/>
              </a:rPr>
              <a:t>?</a:t>
            </a:r>
          </a:p>
        </p:txBody>
      </p:sp>
      <p:pic>
        <p:nvPicPr>
          <p:cNvPr id="25609" name="Рисунок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14313"/>
            <a:ext cx="33305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Нижний колонтитул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57188" y="5572125"/>
            <a:ext cx="3795712" cy="830263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accent1">
                  <a:alpha val="60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что делаю?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500563" y="5143500"/>
            <a:ext cx="4286250" cy="1323975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accent1">
                  <a:alpha val="60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 i="1">
                <a:solidFill>
                  <a:srgbClr val="663300"/>
                </a:solidFill>
                <a:latin typeface="Georgia" pitchFamily="18" charset="0"/>
              </a:rPr>
              <a:t>бе</a:t>
            </a:r>
            <a:r>
              <a:rPr lang="ru-RU" sz="8000" b="1" i="1">
                <a:solidFill>
                  <a:srgbClr val="0000FF"/>
                </a:solidFill>
                <a:latin typeface="Georgia" pitchFamily="18" charset="0"/>
              </a:rPr>
              <a:t>г</a:t>
            </a:r>
            <a:r>
              <a:rPr lang="ru-RU" sz="8000" b="1" i="1">
                <a:solidFill>
                  <a:srgbClr val="FF0000"/>
                </a:solidFill>
                <a:latin typeface="Georgia" pitchFamily="18" charset="0"/>
              </a:rPr>
              <a:t>у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2" grpId="0" animBg="1"/>
      <p:bldP spid="16393" grpId="0" animBg="1"/>
      <p:bldP spid="16396" grpId="0"/>
      <p:bldP spid="16398" grpId="0"/>
      <p:bldP spid="16398" grpId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-36513" y="1136650"/>
            <a:ext cx="913288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3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Утром выпал мягкий пушистый .…    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14313" y="3500438"/>
            <a:ext cx="6902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4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Толстый   …   сковал ручей.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63713" y="1887538"/>
            <a:ext cx="1366837" cy="144462"/>
            <a:chOff x="1292" y="799"/>
            <a:chExt cx="861" cy="91"/>
          </a:xfrm>
        </p:grpSpPr>
        <p:sp>
          <p:nvSpPr>
            <p:cNvPr id="26637" name="Line 5"/>
            <p:cNvSpPr>
              <a:spLocks noChangeShapeType="1"/>
            </p:cNvSpPr>
            <p:nvPr/>
          </p:nvSpPr>
          <p:spPr bwMode="auto">
            <a:xfrm>
              <a:off x="1292" y="799"/>
              <a:ext cx="861" cy="0"/>
            </a:xfrm>
            <a:prstGeom prst="line">
              <a:avLst/>
            </a:prstGeom>
            <a:noFill/>
            <a:ln w="38100">
              <a:solidFill>
                <a:srgbClr val="66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8" name="Line 6"/>
            <p:cNvSpPr>
              <a:spLocks noChangeShapeType="1"/>
            </p:cNvSpPr>
            <p:nvPr/>
          </p:nvSpPr>
          <p:spPr bwMode="auto">
            <a:xfrm>
              <a:off x="1292" y="890"/>
              <a:ext cx="861" cy="0"/>
            </a:xfrm>
            <a:prstGeom prst="line">
              <a:avLst/>
            </a:prstGeom>
            <a:noFill/>
            <a:ln w="38100">
              <a:solidFill>
                <a:srgbClr val="66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7677150" y="1887538"/>
            <a:ext cx="971550" cy="0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2714625" y="4214813"/>
            <a:ext cx="828675" cy="0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714750" y="4214813"/>
            <a:ext cx="1584325" cy="144462"/>
            <a:chOff x="1292" y="799"/>
            <a:chExt cx="861" cy="91"/>
          </a:xfrm>
        </p:grpSpPr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1292" y="799"/>
              <a:ext cx="861" cy="0"/>
            </a:xfrm>
            <a:prstGeom prst="line">
              <a:avLst/>
            </a:prstGeom>
            <a:noFill/>
            <a:ln w="38100">
              <a:solidFill>
                <a:srgbClr val="66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>
              <a:off x="1292" y="890"/>
              <a:ext cx="861" cy="0"/>
            </a:xfrm>
            <a:prstGeom prst="line">
              <a:avLst/>
            </a:prstGeom>
            <a:noFill/>
            <a:ln w="38100">
              <a:solidFill>
                <a:srgbClr val="66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2571750" y="3429000"/>
            <a:ext cx="10271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лёд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7564438" y="1125538"/>
            <a:ext cx="13954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снег </a:t>
            </a:r>
          </a:p>
        </p:txBody>
      </p:sp>
      <p:sp>
        <p:nvSpPr>
          <p:cNvPr id="26634" name="Нижний колонтитул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3" grpId="0" animBg="1"/>
      <p:bldP spid="9224" grpId="0" animBg="1"/>
      <p:bldP spid="9230" grpId="0"/>
      <p:bldP spid="92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9" name="Group 7"/>
          <p:cNvGraphicFramePr>
            <a:graphicFrameLocks noGrp="1"/>
          </p:cNvGraphicFramePr>
          <p:nvPr/>
        </p:nvGraphicFramePr>
        <p:xfrm>
          <a:off x="144463" y="398463"/>
          <a:ext cx="8820150" cy="5114925"/>
        </p:xfrm>
        <a:graphic>
          <a:graphicData uri="http://schemas.openxmlformats.org/drawingml/2006/table">
            <a:tbl>
              <a:tblPr/>
              <a:tblGrid>
                <a:gridCol w="8820150"/>
              </a:tblGrid>
              <a:tr h="1822450">
                <a:tc>
                  <a:txBody>
                    <a:bodyPr/>
                    <a:lstStyle/>
                    <a:p>
                      <a:pPr marL="10795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Сегодня лёгкий моро… . Гладкий лё… покрыл луж… на дорожках. Я вышел в са… и зале…  в сугро… . </a:t>
                      </a:r>
                      <a:b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варежки попал сне… .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60001"/>
                          </a:schemeClr>
                        </a:gs>
                        <a:gs pos="100000">
                          <a:schemeClr val="accent1">
                            <a:alpha val="60001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1822450">
                <a:tc>
                  <a:txBody>
                    <a:bodyPr/>
                    <a:lstStyle/>
                    <a:p>
                      <a:pPr marL="10795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60001"/>
                          </a:schemeClr>
                        </a:gs>
                        <a:gs pos="100000">
                          <a:schemeClr val="accent1">
                            <a:alpha val="60001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2765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258</Words>
  <Application>Microsoft Office PowerPoint</Application>
  <PresentationFormat>Экран (4:3)</PresentationFormat>
  <Paragraphs>92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Courier New</vt:lpstr>
      <vt:lpstr>Georgia</vt:lpstr>
      <vt:lpstr>Wingdings 2</vt:lpstr>
      <vt:lpstr>Bodoni MT Black</vt:lpstr>
      <vt:lpstr>Arial Rounded MT Bold</vt:lpstr>
      <vt:lpstr>Оформление по умолчанию</vt:lpstr>
      <vt:lpstr>Русский язык  2 класс     Парные звонкие и глухие согласные.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Димыч</cp:lastModifiedBy>
  <cp:revision>92</cp:revision>
  <dcterms:created xsi:type="dcterms:W3CDTF">2010-12-09T11:59:08Z</dcterms:created>
  <dcterms:modified xsi:type="dcterms:W3CDTF">2013-09-29T12:32:30Z</dcterms:modified>
</cp:coreProperties>
</file>