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5"/>
  </p:sldMasterIdLst>
  <p:sldIdLst>
    <p:sldId id="256" r:id="rId6"/>
    <p:sldId id="262" r:id="rId7"/>
    <p:sldId id="263" r:id="rId8"/>
    <p:sldId id="266" r:id="rId9"/>
    <p:sldId id="260" r:id="rId10"/>
    <p:sldId id="261" r:id="rId11"/>
    <p:sldId id="264" r:id="rId12"/>
    <p:sldId id="265" r:id="rId13"/>
    <p:sldId id="267" r:id="rId14"/>
    <p:sldId id="259" r:id="rId1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relyOnVml="1" encoding="utf-8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62168" autoAdjust="0"/>
    <p:restoredTop sz="94643" autoAdjust="0"/>
  </p:normalViewPr>
  <p:slideViewPr>
    <p:cSldViewPr>
      <p:cViewPr varScale="1">
        <p:scale>
          <a:sx n="73" d="100"/>
          <a:sy n="73" d="100"/>
        </p:scale>
        <p:origin x="-79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33333" r="7501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2259013"/>
            <a:ext cx="9142413" cy="4597400"/>
            <a:chOff x="0" y="1423"/>
            <a:chExt cx="5759" cy="2896"/>
          </a:xfrm>
        </p:grpSpPr>
        <p:pic>
          <p:nvPicPr>
            <p:cNvPr id="3075" name="Picture 3"/>
            <p:cNvPicPr>
              <a:picLocks noChangeArrowheads="1"/>
            </p:cNvPicPr>
            <p:nvPr/>
          </p:nvPicPr>
          <p:blipFill>
            <a:blip r:embed="rId2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sp>
          <p:nvSpPr>
            <p:cNvPr id="3076" name="Freeform 4"/>
            <p:cNvSpPr>
              <a:spLocks/>
            </p:cNvSpPr>
            <p:nvPr/>
          </p:nvSpPr>
          <p:spPr bwMode="auto">
            <a:xfrm>
              <a:off x="0" y="3378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3077" name="Picture 5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2196"/>
              <a:ext cx="2766" cy="21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307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b"/>
          <a:lstStyle>
            <a:lvl1pPr>
              <a:defRPr>
                <a:latin typeface="Arial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charset="0"/>
              </a:defRPr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D27C7FD-831D-42A6-BC52-98F2A60277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1654-76E3-43EB-B90B-62DA17C0F9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F3E73-5AEF-4025-A8F8-1D530845FFB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58832-6B77-4DE2-93A2-230A2B52FF6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7EE88-0797-4BCC-85AB-30091EBC9E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F431D1-0FAA-4FD8-8F5C-A8AB20DADB7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5E84FC-47F9-4FCF-9FAC-10081D4DD5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8D66E0-754F-4AB4-8294-9233F38B6DE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F7B11C-AC38-494E-B326-F33F49D1121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24049-84F6-4491-92A4-3AB4AB051E1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F93FA-7924-40B4-841F-44699542135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path path="shape">
            <a:fillToRect l="7500" t="8888" r="7501" b="74445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1581150"/>
            <a:ext cx="9142413" cy="5275263"/>
            <a:chOff x="0" y="996"/>
            <a:chExt cx="5759" cy="3323"/>
          </a:xfrm>
        </p:grpSpPr>
        <p:pic>
          <p:nvPicPr>
            <p:cNvPr id="2051" name="Picture 3"/>
            <p:cNvPicPr>
              <a:picLocks noChangeArrowheads="1"/>
            </p:cNvPicPr>
            <p:nvPr/>
          </p:nvPicPr>
          <p:blipFill>
            <a:blip r:embed="rId13"/>
            <a:srcRect r="27339" b="11440"/>
            <a:stretch>
              <a:fillRect/>
            </a:stretch>
          </p:blipFill>
          <p:spPr bwMode="auto">
            <a:xfrm>
              <a:off x="3976" y="1423"/>
              <a:ext cx="1783" cy="289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  <p:sp>
          <p:nvSpPr>
            <p:cNvPr id="2052" name="Freeform 4"/>
            <p:cNvSpPr>
              <a:spLocks/>
            </p:cNvSpPr>
            <p:nvPr/>
          </p:nvSpPr>
          <p:spPr bwMode="auto">
            <a:xfrm>
              <a:off x="0" y="3522"/>
              <a:ext cx="2509" cy="196"/>
            </a:xfrm>
            <a:custGeom>
              <a:avLst/>
              <a:gdLst/>
              <a:ahLst/>
              <a:cxnLst>
                <a:cxn ang="0">
                  <a:pos x="39" y="61"/>
                </a:cxn>
                <a:cxn ang="0">
                  <a:pos x="104" y="28"/>
                </a:cxn>
                <a:cxn ang="0">
                  <a:pos x="182" y="13"/>
                </a:cxn>
                <a:cxn ang="0">
                  <a:pos x="281" y="13"/>
                </a:cxn>
                <a:cxn ang="0">
                  <a:pos x="357" y="34"/>
                </a:cxn>
                <a:cxn ang="0">
                  <a:pos x="440" y="85"/>
                </a:cxn>
                <a:cxn ang="0">
                  <a:pos x="509" y="129"/>
                </a:cxn>
                <a:cxn ang="0">
                  <a:pos x="626" y="148"/>
                </a:cxn>
                <a:cxn ang="0">
                  <a:pos x="728" y="135"/>
                </a:cxn>
                <a:cxn ang="0">
                  <a:pos x="806" y="93"/>
                </a:cxn>
                <a:cxn ang="0">
                  <a:pos x="899" y="36"/>
                </a:cxn>
                <a:cxn ang="0">
                  <a:pos x="998" y="4"/>
                </a:cxn>
                <a:cxn ang="0">
                  <a:pos x="1119" y="6"/>
                </a:cxn>
                <a:cxn ang="0">
                  <a:pos x="1214" y="39"/>
                </a:cxn>
                <a:cxn ang="0">
                  <a:pos x="1308" y="102"/>
                </a:cxn>
                <a:cxn ang="0">
                  <a:pos x="1403" y="133"/>
                </a:cxn>
                <a:cxn ang="0">
                  <a:pos x="1514" y="133"/>
                </a:cxn>
                <a:cxn ang="0">
                  <a:pos x="1593" y="111"/>
                </a:cxn>
                <a:cxn ang="0">
                  <a:pos x="1668" y="61"/>
                </a:cxn>
                <a:cxn ang="0">
                  <a:pos x="1754" y="18"/>
                </a:cxn>
                <a:cxn ang="0">
                  <a:pos x="1844" y="1"/>
                </a:cxn>
                <a:cxn ang="0">
                  <a:pos x="1958" y="4"/>
                </a:cxn>
                <a:cxn ang="0">
                  <a:pos x="2039" y="33"/>
                </a:cxn>
                <a:cxn ang="0">
                  <a:pos x="2118" y="88"/>
                </a:cxn>
                <a:cxn ang="0">
                  <a:pos x="2192" y="124"/>
                </a:cxn>
                <a:cxn ang="0">
                  <a:pos x="2303" y="138"/>
                </a:cxn>
                <a:cxn ang="0">
                  <a:pos x="2412" y="106"/>
                </a:cxn>
                <a:cxn ang="0">
                  <a:pos x="2463" y="66"/>
                </a:cxn>
                <a:cxn ang="0">
                  <a:pos x="2489" y="61"/>
                </a:cxn>
                <a:cxn ang="0">
                  <a:pos x="2507" y="76"/>
                </a:cxn>
                <a:cxn ang="0">
                  <a:pos x="2508" y="96"/>
                </a:cxn>
                <a:cxn ang="0">
                  <a:pos x="2490" y="118"/>
                </a:cxn>
                <a:cxn ang="0">
                  <a:pos x="2429" y="160"/>
                </a:cxn>
                <a:cxn ang="0">
                  <a:pos x="2352" y="183"/>
                </a:cxn>
                <a:cxn ang="0">
                  <a:pos x="2238" y="184"/>
                </a:cxn>
                <a:cxn ang="0">
                  <a:pos x="2156" y="172"/>
                </a:cxn>
                <a:cxn ang="0">
                  <a:pos x="2076" y="133"/>
                </a:cxn>
                <a:cxn ang="0">
                  <a:pos x="2018" y="87"/>
                </a:cxn>
                <a:cxn ang="0">
                  <a:pos x="1934" y="55"/>
                </a:cxn>
                <a:cxn ang="0">
                  <a:pos x="1836" y="49"/>
                </a:cxn>
                <a:cxn ang="0">
                  <a:pos x="1743" y="79"/>
                </a:cxn>
                <a:cxn ang="0">
                  <a:pos x="1677" y="118"/>
                </a:cxn>
                <a:cxn ang="0">
                  <a:pos x="1586" y="165"/>
                </a:cxn>
                <a:cxn ang="0">
                  <a:pos x="1475" y="186"/>
                </a:cxn>
                <a:cxn ang="0">
                  <a:pos x="1377" y="180"/>
                </a:cxn>
                <a:cxn ang="0">
                  <a:pos x="1269" y="136"/>
                </a:cxn>
                <a:cxn ang="0">
                  <a:pos x="1197" y="84"/>
                </a:cxn>
                <a:cxn ang="0">
                  <a:pos x="1128" y="55"/>
                </a:cxn>
                <a:cxn ang="0">
                  <a:pos x="1020" y="49"/>
                </a:cxn>
                <a:cxn ang="0">
                  <a:pos x="914" y="78"/>
                </a:cxn>
                <a:cxn ang="0">
                  <a:pos x="831" y="135"/>
                </a:cxn>
                <a:cxn ang="0">
                  <a:pos x="713" y="187"/>
                </a:cxn>
                <a:cxn ang="0">
                  <a:pos x="600" y="195"/>
                </a:cxn>
                <a:cxn ang="0">
                  <a:pos x="494" y="175"/>
                </a:cxn>
                <a:cxn ang="0">
                  <a:pos x="408" y="123"/>
                </a:cxn>
                <a:cxn ang="0">
                  <a:pos x="338" y="79"/>
                </a:cxn>
                <a:cxn ang="0">
                  <a:pos x="251" y="60"/>
                </a:cxn>
                <a:cxn ang="0">
                  <a:pos x="144" y="67"/>
                </a:cxn>
                <a:cxn ang="0">
                  <a:pos x="56" y="108"/>
                </a:cxn>
                <a:cxn ang="0">
                  <a:pos x="5" y="93"/>
                </a:cxn>
              </a:cxnLst>
              <a:rect l="0" t="0" r="r" b="b"/>
              <a:pathLst>
                <a:path w="2509" h="196">
                  <a:moveTo>
                    <a:pt x="5" y="93"/>
                  </a:moveTo>
                  <a:lnTo>
                    <a:pt x="39" y="61"/>
                  </a:lnTo>
                  <a:lnTo>
                    <a:pt x="71" y="43"/>
                  </a:lnTo>
                  <a:lnTo>
                    <a:pt x="104" y="28"/>
                  </a:lnTo>
                  <a:lnTo>
                    <a:pt x="144" y="18"/>
                  </a:lnTo>
                  <a:lnTo>
                    <a:pt x="182" y="13"/>
                  </a:lnTo>
                  <a:lnTo>
                    <a:pt x="227" y="10"/>
                  </a:lnTo>
                  <a:lnTo>
                    <a:pt x="281" y="13"/>
                  </a:lnTo>
                  <a:lnTo>
                    <a:pt x="321" y="22"/>
                  </a:lnTo>
                  <a:lnTo>
                    <a:pt x="357" y="34"/>
                  </a:lnTo>
                  <a:lnTo>
                    <a:pt x="408" y="60"/>
                  </a:lnTo>
                  <a:lnTo>
                    <a:pt x="440" y="85"/>
                  </a:lnTo>
                  <a:lnTo>
                    <a:pt x="474" y="111"/>
                  </a:lnTo>
                  <a:lnTo>
                    <a:pt x="509" y="129"/>
                  </a:lnTo>
                  <a:lnTo>
                    <a:pt x="561" y="142"/>
                  </a:lnTo>
                  <a:lnTo>
                    <a:pt x="626" y="148"/>
                  </a:lnTo>
                  <a:lnTo>
                    <a:pt x="677" y="145"/>
                  </a:lnTo>
                  <a:lnTo>
                    <a:pt x="728" y="135"/>
                  </a:lnTo>
                  <a:lnTo>
                    <a:pt x="770" y="117"/>
                  </a:lnTo>
                  <a:lnTo>
                    <a:pt x="806" y="93"/>
                  </a:lnTo>
                  <a:lnTo>
                    <a:pt x="860" y="57"/>
                  </a:lnTo>
                  <a:lnTo>
                    <a:pt x="899" y="36"/>
                  </a:lnTo>
                  <a:lnTo>
                    <a:pt x="950" y="13"/>
                  </a:lnTo>
                  <a:lnTo>
                    <a:pt x="998" y="4"/>
                  </a:lnTo>
                  <a:lnTo>
                    <a:pt x="1043" y="3"/>
                  </a:lnTo>
                  <a:lnTo>
                    <a:pt x="1119" y="6"/>
                  </a:lnTo>
                  <a:lnTo>
                    <a:pt x="1181" y="21"/>
                  </a:lnTo>
                  <a:lnTo>
                    <a:pt x="1214" y="39"/>
                  </a:lnTo>
                  <a:lnTo>
                    <a:pt x="1260" y="66"/>
                  </a:lnTo>
                  <a:lnTo>
                    <a:pt x="1308" y="102"/>
                  </a:lnTo>
                  <a:lnTo>
                    <a:pt x="1349" y="121"/>
                  </a:lnTo>
                  <a:lnTo>
                    <a:pt x="1403" y="133"/>
                  </a:lnTo>
                  <a:lnTo>
                    <a:pt x="1458" y="138"/>
                  </a:lnTo>
                  <a:lnTo>
                    <a:pt x="1514" y="133"/>
                  </a:lnTo>
                  <a:lnTo>
                    <a:pt x="1557" y="123"/>
                  </a:lnTo>
                  <a:lnTo>
                    <a:pt x="1593" y="111"/>
                  </a:lnTo>
                  <a:lnTo>
                    <a:pt x="1635" y="84"/>
                  </a:lnTo>
                  <a:lnTo>
                    <a:pt x="1668" y="61"/>
                  </a:lnTo>
                  <a:lnTo>
                    <a:pt x="1704" y="39"/>
                  </a:lnTo>
                  <a:lnTo>
                    <a:pt x="1754" y="18"/>
                  </a:lnTo>
                  <a:lnTo>
                    <a:pt x="1794" y="6"/>
                  </a:lnTo>
                  <a:lnTo>
                    <a:pt x="1844" y="1"/>
                  </a:lnTo>
                  <a:lnTo>
                    <a:pt x="1907" y="0"/>
                  </a:lnTo>
                  <a:lnTo>
                    <a:pt x="1958" y="4"/>
                  </a:lnTo>
                  <a:lnTo>
                    <a:pt x="2003" y="18"/>
                  </a:lnTo>
                  <a:lnTo>
                    <a:pt x="2039" y="33"/>
                  </a:lnTo>
                  <a:lnTo>
                    <a:pt x="2073" y="54"/>
                  </a:lnTo>
                  <a:lnTo>
                    <a:pt x="2118" y="88"/>
                  </a:lnTo>
                  <a:lnTo>
                    <a:pt x="2153" y="109"/>
                  </a:lnTo>
                  <a:lnTo>
                    <a:pt x="2192" y="124"/>
                  </a:lnTo>
                  <a:lnTo>
                    <a:pt x="2244" y="135"/>
                  </a:lnTo>
                  <a:lnTo>
                    <a:pt x="2303" y="138"/>
                  </a:lnTo>
                  <a:lnTo>
                    <a:pt x="2355" y="129"/>
                  </a:lnTo>
                  <a:lnTo>
                    <a:pt x="2412" y="106"/>
                  </a:lnTo>
                  <a:lnTo>
                    <a:pt x="2439" y="87"/>
                  </a:lnTo>
                  <a:lnTo>
                    <a:pt x="2463" y="66"/>
                  </a:lnTo>
                  <a:lnTo>
                    <a:pt x="2475" y="61"/>
                  </a:lnTo>
                  <a:lnTo>
                    <a:pt x="2489" y="61"/>
                  </a:lnTo>
                  <a:lnTo>
                    <a:pt x="2499" y="66"/>
                  </a:lnTo>
                  <a:lnTo>
                    <a:pt x="2507" y="76"/>
                  </a:lnTo>
                  <a:lnTo>
                    <a:pt x="2508" y="85"/>
                  </a:lnTo>
                  <a:lnTo>
                    <a:pt x="2508" y="96"/>
                  </a:lnTo>
                  <a:lnTo>
                    <a:pt x="2504" y="106"/>
                  </a:lnTo>
                  <a:lnTo>
                    <a:pt x="2490" y="118"/>
                  </a:lnTo>
                  <a:lnTo>
                    <a:pt x="2463" y="139"/>
                  </a:lnTo>
                  <a:lnTo>
                    <a:pt x="2429" y="160"/>
                  </a:lnTo>
                  <a:lnTo>
                    <a:pt x="2399" y="172"/>
                  </a:lnTo>
                  <a:lnTo>
                    <a:pt x="2352" y="183"/>
                  </a:lnTo>
                  <a:lnTo>
                    <a:pt x="2298" y="186"/>
                  </a:lnTo>
                  <a:lnTo>
                    <a:pt x="2238" y="184"/>
                  </a:lnTo>
                  <a:lnTo>
                    <a:pt x="2192" y="180"/>
                  </a:lnTo>
                  <a:lnTo>
                    <a:pt x="2156" y="172"/>
                  </a:lnTo>
                  <a:lnTo>
                    <a:pt x="2114" y="156"/>
                  </a:lnTo>
                  <a:lnTo>
                    <a:pt x="2076" y="133"/>
                  </a:lnTo>
                  <a:lnTo>
                    <a:pt x="2049" y="112"/>
                  </a:lnTo>
                  <a:lnTo>
                    <a:pt x="2018" y="87"/>
                  </a:lnTo>
                  <a:lnTo>
                    <a:pt x="1977" y="67"/>
                  </a:lnTo>
                  <a:lnTo>
                    <a:pt x="1934" y="55"/>
                  </a:lnTo>
                  <a:lnTo>
                    <a:pt x="1886" y="49"/>
                  </a:lnTo>
                  <a:lnTo>
                    <a:pt x="1836" y="49"/>
                  </a:lnTo>
                  <a:lnTo>
                    <a:pt x="1776" y="64"/>
                  </a:lnTo>
                  <a:lnTo>
                    <a:pt x="1743" y="79"/>
                  </a:lnTo>
                  <a:lnTo>
                    <a:pt x="1707" y="99"/>
                  </a:lnTo>
                  <a:lnTo>
                    <a:pt x="1677" y="118"/>
                  </a:lnTo>
                  <a:lnTo>
                    <a:pt x="1626" y="147"/>
                  </a:lnTo>
                  <a:lnTo>
                    <a:pt x="1586" y="165"/>
                  </a:lnTo>
                  <a:lnTo>
                    <a:pt x="1535" y="180"/>
                  </a:lnTo>
                  <a:lnTo>
                    <a:pt x="1475" y="186"/>
                  </a:lnTo>
                  <a:lnTo>
                    <a:pt x="1437" y="186"/>
                  </a:lnTo>
                  <a:lnTo>
                    <a:pt x="1377" y="180"/>
                  </a:lnTo>
                  <a:lnTo>
                    <a:pt x="1322" y="165"/>
                  </a:lnTo>
                  <a:lnTo>
                    <a:pt x="1269" y="136"/>
                  </a:lnTo>
                  <a:lnTo>
                    <a:pt x="1230" y="109"/>
                  </a:lnTo>
                  <a:lnTo>
                    <a:pt x="1197" y="84"/>
                  </a:lnTo>
                  <a:lnTo>
                    <a:pt x="1163" y="67"/>
                  </a:lnTo>
                  <a:lnTo>
                    <a:pt x="1128" y="55"/>
                  </a:lnTo>
                  <a:lnTo>
                    <a:pt x="1071" y="48"/>
                  </a:lnTo>
                  <a:lnTo>
                    <a:pt x="1020" y="49"/>
                  </a:lnTo>
                  <a:lnTo>
                    <a:pt x="974" y="57"/>
                  </a:lnTo>
                  <a:lnTo>
                    <a:pt x="914" y="78"/>
                  </a:lnTo>
                  <a:lnTo>
                    <a:pt x="879" y="103"/>
                  </a:lnTo>
                  <a:lnTo>
                    <a:pt x="831" y="135"/>
                  </a:lnTo>
                  <a:lnTo>
                    <a:pt x="777" y="166"/>
                  </a:lnTo>
                  <a:lnTo>
                    <a:pt x="713" y="187"/>
                  </a:lnTo>
                  <a:lnTo>
                    <a:pt x="659" y="193"/>
                  </a:lnTo>
                  <a:lnTo>
                    <a:pt x="600" y="195"/>
                  </a:lnTo>
                  <a:lnTo>
                    <a:pt x="543" y="189"/>
                  </a:lnTo>
                  <a:lnTo>
                    <a:pt x="494" y="175"/>
                  </a:lnTo>
                  <a:lnTo>
                    <a:pt x="450" y="154"/>
                  </a:lnTo>
                  <a:lnTo>
                    <a:pt x="408" y="123"/>
                  </a:lnTo>
                  <a:lnTo>
                    <a:pt x="377" y="99"/>
                  </a:lnTo>
                  <a:lnTo>
                    <a:pt x="338" y="79"/>
                  </a:lnTo>
                  <a:lnTo>
                    <a:pt x="291" y="64"/>
                  </a:lnTo>
                  <a:lnTo>
                    <a:pt x="251" y="60"/>
                  </a:lnTo>
                  <a:lnTo>
                    <a:pt x="191" y="58"/>
                  </a:lnTo>
                  <a:lnTo>
                    <a:pt x="144" y="67"/>
                  </a:lnTo>
                  <a:lnTo>
                    <a:pt x="96" y="82"/>
                  </a:lnTo>
                  <a:lnTo>
                    <a:pt x="56" y="108"/>
                  </a:lnTo>
                  <a:lnTo>
                    <a:pt x="0" y="157"/>
                  </a:lnTo>
                  <a:lnTo>
                    <a:pt x="5" y="93"/>
                  </a:lnTo>
                </a:path>
              </a:pathLst>
            </a:custGeom>
            <a:solidFill>
              <a:schemeClr val="bg2"/>
            </a:solidFill>
            <a:ln w="9525">
              <a:noFill/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ru-RU"/>
            </a:p>
          </p:txBody>
        </p:sp>
        <p:pic>
          <p:nvPicPr>
            <p:cNvPr id="2053" name="Picture 5"/>
            <p:cNvPicPr>
              <a:picLocks noChangeArrowheads="1"/>
            </p:cNvPicPr>
            <p:nvPr/>
          </p:nvPicPr>
          <p:blipFill>
            <a:blip r:embed="rId14"/>
            <a:srcRect/>
            <a:stretch>
              <a:fillRect/>
            </a:stretch>
          </p:blipFill>
          <p:spPr bwMode="auto">
            <a:xfrm>
              <a:off x="0" y="996"/>
              <a:ext cx="2766" cy="216"/>
            </a:xfrm>
            <a:prstGeom prst="rect">
              <a:avLst/>
            </a:prstGeom>
            <a:noFill/>
            <a:ln w="9525">
              <a:miter lim="800000"/>
              <a:headEnd/>
              <a:tailEnd/>
            </a:ln>
          </p:spPr>
        </p:pic>
      </p:grpSp>
      <p:sp>
        <p:nvSpPr>
          <p:cNvPr id="2054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50000"/>
              </a:spcBef>
              <a:defRPr sz="1400"/>
            </a:lvl1pPr>
          </a:lstStyle>
          <a:p>
            <a:endParaRPr lang="ru-RU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50000"/>
              </a:spcBef>
              <a:defRPr sz="1400"/>
            </a:lvl1pPr>
          </a:lstStyle>
          <a:p>
            <a:fld id="{8AA078BC-708D-47F8-9AFD-3C6171C4969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685800" y="1071546"/>
            <a:ext cx="8101042" cy="371477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Обобщение материала по теме: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dirty="0" smtClean="0"/>
              <a:t>«Выражения, преобразования выражений»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5643570" y="4857760"/>
            <a:ext cx="3286148" cy="1752600"/>
          </a:xfrm>
        </p:spPr>
        <p:txBody>
          <a:bodyPr/>
          <a:lstStyle/>
          <a:p>
            <a:pPr algn="l">
              <a:lnSpc>
                <a:spcPct val="150000"/>
              </a:lnSpc>
            </a:pPr>
            <a:r>
              <a:rPr lang="ru-RU" sz="1600" dirty="0" smtClean="0"/>
              <a:t>Урок обобщения в 7 классе.</a:t>
            </a:r>
          </a:p>
          <a:p>
            <a:pPr algn="l">
              <a:lnSpc>
                <a:spcPct val="150000"/>
              </a:lnSpc>
            </a:pPr>
            <a:r>
              <a:rPr lang="ru-RU" sz="1600" dirty="0" smtClean="0"/>
              <a:t>Выполнил учитель первой квалификационной категории: </a:t>
            </a:r>
            <a:r>
              <a:rPr lang="ru-RU" sz="1600" i="1" dirty="0" smtClean="0"/>
              <a:t>Шумилина Татьяна Борисовна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</a:t>
            </a:r>
            <a:r>
              <a:rPr lang="ru-RU" dirty="0" smtClean="0"/>
              <a:t>. Домашнее задание.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Учебник: № 102 (</a:t>
            </a:r>
            <a:r>
              <a:rPr lang="ru-RU" dirty="0" err="1" smtClean="0"/>
              <a:t>а,б</a:t>
            </a:r>
            <a:r>
              <a:rPr lang="ru-RU" dirty="0" smtClean="0"/>
              <a:t>)</a:t>
            </a:r>
          </a:p>
          <a:p>
            <a:pPr>
              <a:buNone/>
            </a:pPr>
            <a:endParaRPr lang="ru-RU" dirty="0" smtClean="0"/>
          </a:p>
          <a:p>
            <a:r>
              <a:rPr lang="en-US" dirty="0" err="1" smtClean="0"/>
              <a:t>moodle</a:t>
            </a:r>
            <a:r>
              <a:rPr lang="ru-RU" dirty="0" smtClean="0"/>
              <a:t>: Задание №3. Тест: преобразование выражений.</a:t>
            </a:r>
            <a:endParaRPr lang="ru-RU" dirty="0"/>
          </a:p>
        </p:txBody>
      </p:sp>
      <p:pic>
        <p:nvPicPr>
          <p:cNvPr id="4" name="Picture 17" descr="CRCTR1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85728"/>
            <a:ext cx="7772400" cy="1143000"/>
          </a:xfrm>
        </p:spPr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Цели урока: 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1571612"/>
            <a:ext cx="7772400" cy="4524388"/>
          </a:xfrm>
        </p:spPr>
        <p:txBody>
          <a:bodyPr/>
          <a:lstStyle/>
          <a:p>
            <a:r>
              <a:rPr lang="ru-RU" dirty="0" smtClean="0"/>
              <a:t>Обобщить и систематизировать знания;</a:t>
            </a:r>
          </a:p>
          <a:p>
            <a:r>
              <a:rPr lang="ru-RU" dirty="0" smtClean="0"/>
              <a:t>Углубить полученные знания;</a:t>
            </a:r>
          </a:p>
          <a:p>
            <a:r>
              <a:rPr lang="ru-RU" dirty="0" smtClean="0"/>
              <a:t>Применять свойства действий над числами;</a:t>
            </a:r>
          </a:p>
          <a:p>
            <a:r>
              <a:rPr lang="ru-RU" dirty="0" smtClean="0"/>
              <a:t>Подготовиться к контрольной работе.</a:t>
            </a:r>
          </a:p>
          <a:p>
            <a:endParaRPr lang="ru-RU" dirty="0"/>
          </a:p>
        </p:txBody>
      </p:sp>
      <p:pic>
        <p:nvPicPr>
          <p:cNvPr id="4" name="Picture 17" descr="CRCTR1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748226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I</a:t>
            </a:r>
            <a:r>
              <a:rPr lang="ru-RU" dirty="0" smtClean="0"/>
              <a:t>. Проверка домашнего задания.</a:t>
            </a:r>
            <a:endParaRPr lang="ru-RU" dirty="0"/>
          </a:p>
        </p:txBody>
      </p:sp>
      <p:pic>
        <p:nvPicPr>
          <p:cNvPr id="3" name="Picture 17" descr="CRCTR1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CRCTR4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539750" y="404813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II. </a:t>
            </a:r>
            <a:r>
              <a:rPr lang="ru-RU" dirty="0" smtClean="0"/>
              <a:t>Повторение.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Как раскрываются скобки со знаком «плюс»?</a:t>
            </a:r>
          </a:p>
          <a:p>
            <a:r>
              <a:rPr lang="ru-RU" dirty="0" smtClean="0"/>
              <a:t>Как раскрываются скобки со знаком «минус»?</a:t>
            </a:r>
          </a:p>
          <a:p>
            <a:r>
              <a:rPr lang="ru-RU" dirty="0" smtClean="0"/>
              <a:t>Как приводятся подобные члены в выражении?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928662" y="1643050"/>
            <a:ext cx="7129463" cy="1800225"/>
          </a:xfrm>
          <a:prstGeom prst="roundRect">
            <a:avLst>
              <a:gd name="adj" fmla="val 16667"/>
            </a:avLst>
          </a:prstGeom>
          <a:solidFill>
            <a:srgbClr val="FFFF99">
              <a:alpha val="5607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№1 Какие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свойства действий позволяют</a:t>
            </a:r>
          </a:p>
          <a:p>
            <a:pPr algn="ctr"/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без выполнения вычислений </a:t>
            </a:r>
          </a:p>
          <a:p>
            <a:pPr algn="ctr"/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утверждать, что верно равенство: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0" y="3857628"/>
            <a:ext cx="7500937" cy="744538"/>
            <a:chOff x="604" y="2220"/>
            <a:chExt cx="4725" cy="469"/>
          </a:xfrm>
        </p:grpSpPr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604" y="2220"/>
              <a:ext cx="4725" cy="453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028" name="Object 8"/>
            <p:cNvGraphicFramePr>
              <a:graphicFrameLocks noChangeAspect="1"/>
            </p:cNvGraphicFramePr>
            <p:nvPr/>
          </p:nvGraphicFramePr>
          <p:xfrm>
            <a:off x="1292" y="2251"/>
            <a:ext cx="3175" cy="438"/>
          </p:xfrm>
          <a:graphic>
            <a:graphicData uri="http://schemas.openxmlformats.org/presentationml/2006/ole">
              <p:oleObj spid="_x0000_s5124" name="Формула" r:id="rId3" imgW="1384200" imgH="177480" progId="Equation.3">
                <p:embed/>
              </p:oleObj>
            </a:graphicData>
          </a:graphic>
        </p:graphicFrame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0" y="4714884"/>
            <a:ext cx="7500937" cy="844550"/>
            <a:chOff x="748" y="2205"/>
            <a:chExt cx="4725" cy="532"/>
          </a:xfrm>
        </p:grpSpPr>
        <p:sp>
          <p:nvSpPr>
            <p:cNvPr id="1036" name="Rectangle 11"/>
            <p:cNvSpPr>
              <a:spLocks noChangeArrowheads="1"/>
            </p:cNvSpPr>
            <p:nvPr/>
          </p:nvSpPr>
          <p:spPr bwMode="auto">
            <a:xfrm>
              <a:off x="748" y="2251"/>
              <a:ext cx="4725" cy="453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027" name="Object 12"/>
            <p:cNvGraphicFramePr>
              <a:graphicFrameLocks noChangeAspect="1"/>
            </p:cNvGraphicFramePr>
            <p:nvPr/>
          </p:nvGraphicFramePr>
          <p:xfrm>
            <a:off x="748" y="2205"/>
            <a:ext cx="4719" cy="532"/>
          </p:xfrm>
          <a:graphic>
            <a:graphicData uri="http://schemas.openxmlformats.org/presentationml/2006/ole">
              <p:oleObj spid="_x0000_s5123" name="Формула" r:id="rId4" imgW="2057400" imgH="215640" progId="Equation.3">
                <p:embed/>
              </p:oleObj>
            </a:graphicData>
          </a:graphic>
        </p:graphicFrame>
      </p:grpSp>
      <p:grpSp>
        <p:nvGrpSpPr>
          <p:cNvPr id="4" name="Group 14"/>
          <p:cNvGrpSpPr>
            <a:grpSpLocks/>
          </p:cNvGrpSpPr>
          <p:nvPr/>
        </p:nvGrpSpPr>
        <p:grpSpPr bwMode="auto">
          <a:xfrm>
            <a:off x="0" y="5572140"/>
            <a:ext cx="7500937" cy="744537"/>
            <a:chOff x="604" y="2220"/>
            <a:chExt cx="4725" cy="469"/>
          </a:xfrm>
        </p:grpSpPr>
        <p:sp>
          <p:nvSpPr>
            <p:cNvPr id="1035" name="Rectangle 15"/>
            <p:cNvSpPr>
              <a:spLocks noChangeArrowheads="1"/>
            </p:cNvSpPr>
            <p:nvPr/>
          </p:nvSpPr>
          <p:spPr bwMode="auto">
            <a:xfrm>
              <a:off x="604" y="2220"/>
              <a:ext cx="4725" cy="453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1026" name="Object 16"/>
            <p:cNvGraphicFramePr>
              <a:graphicFrameLocks noChangeAspect="1"/>
            </p:cNvGraphicFramePr>
            <p:nvPr/>
          </p:nvGraphicFramePr>
          <p:xfrm>
            <a:off x="1481" y="2251"/>
            <a:ext cx="2796" cy="438"/>
          </p:xfrm>
          <a:graphic>
            <a:graphicData uri="http://schemas.openxmlformats.org/presentationml/2006/ole">
              <p:oleObj spid="_x0000_s5122" name="Формула" r:id="rId5" imgW="1218960" imgH="177480" progId="Equation.3">
                <p:embed/>
              </p:oleObj>
            </a:graphicData>
          </a:graphic>
        </p:graphicFrame>
      </p:grpSp>
      <p:pic>
        <p:nvPicPr>
          <p:cNvPr id="4113" name="Picture 17" descr="CRCTR14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dirty="0" smtClean="0"/>
              <a:t> </a:t>
            </a:r>
            <a:r>
              <a:rPr lang="en-US" dirty="0" smtClean="0"/>
              <a:t>III. </a:t>
            </a:r>
            <a:r>
              <a:rPr lang="ru-RU" dirty="0" smtClean="0"/>
              <a:t>Задания на уроке.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1071538" y="357166"/>
            <a:ext cx="7820051" cy="2311394"/>
          </a:xfrm>
          <a:prstGeom prst="roundRect">
            <a:avLst>
              <a:gd name="adj" fmla="val 16667"/>
            </a:avLst>
          </a:prstGeom>
          <a:solidFill>
            <a:srgbClr val="FFFF99">
              <a:alpha val="5607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№2 Найдите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значение </a:t>
            </a:r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выражения </a:t>
            </a:r>
          </a:p>
          <a:p>
            <a:pPr algn="ctr"/>
            <a:r>
              <a:rPr lang="ru-RU" sz="3200" b="1" i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рациональным способом </a:t>
            </a:r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и</a:t>
            </a:r>
          </a:p>
          <a:p>
            <a:pPr algn="ctr"/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укажите, какие свойства действий</a:t>
            </a:r>
          </a:p>
          <a:p>
            <a:pPr algn="ctr"/>
            <a:r>
              <a:rPr lang="ru-RU" sz="3200" b="1" i="1" dirty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</a:rPr>
              <a:t>были использованы:</a:t>
            </a:r>
          </a:p>
        </p:txBody>
      </p:sp>
      <p:pic>
        <p:nvPicPr>
          <p:cNvPr id="5126" name="Picture 6" descr="CRCTR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6"/>
          <p:cNvGrpSpPr>
            <a:grpSpLocks/>
          </p:cNvGrpSpPr>
          <p:nvPr/>
        </p:nvGrpSpPr>
        <p:grpSpPr bwMode="auto">
          <a:xfrm>
            <a:off x="179388" y="2565400"/>
            <a:ext cx="5911850" cy="795338"/>
            <a:chOff x="113" y="1616"/>
            <a:chExt cx="3724" cy="501"/>
          </a:xfrm>
        </p:grpSpPr>
        <p:sp>
          <p:nvSpPr>
            <p:cNvPr id="2064" name="Rectangle 8"/>
            <p:cNvSpPr>
              <a:spLocks noChangeArrowheads="1"/>
            </p:cNvSpPr>
            <p:nvPr/>
          </p:nvSpPr>
          <p:spPr bwMode="auto">
            <a:xfrm>
              <a:off x="113" y="1616"/>
              <a:ext cx="3724" cy="453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2052" name="Object 9"/>
            <p:cNvGraphicFramePr>
              <a:graphicFrameLocks noChangeAspect="1"/>
            </p:cNvGraphicFramePr>
            <p:nvPr/>
          </p:nvGraphicFramePr>
          <p:xfrm>
            <a:off x="1020" y="1616"/>
            <a:ext cx="1815" cy="501"/>
          </p:xfrm>
          <a:graphic>
            <a:graphicData uri="http://schemas.openxmlformats.org/presentationml/2006/ole">
              <p:oleObj spid="_x0000_s6148" name="Формула" r:id="rId4" imgW="660240" imgH="203040" progId="Equation.3">
                <p:embed/>
              </p:oleObj>
            </a:graphicData>
          </a:graphic>
        </p:graphicFrame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179388" y="3500438"/>
            <a:ext cx="5976937" cy="795337"/>
            <a:chOff x="113" y="2205"/>
            <a:chExt cx="3765" cy="501"/>
          </a:xfrm>
        </p:grpSpPr>
        <p:sp>
          <p:nvSpPr>
            <p:cNvPr id="2063" name="Rectangle 11"/>
            <p:cNvSpPr>
              <a:spLocks noChangeArrowheads="1"/>
            </p:cNvSpPr>
            <p:nvPr/>
          </p:nvSpPr>
          <p:spPr bwMode="auto">
            <a:xfrm>
              <a:off x="113" y="2205"/>
              <a:ext cx="3765" cy="453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2051" name="Object 12"/>
            <p:cNvGraphicFramePr>
              <a:graphicFrameLocks noChangeAspect="1"/>
            </p:cNvGraphicFramePr>
            <p:nvPr/>
          </p:nvGraphicFramePr>
          <p:xfrm>
            <a:off x="385" y="2205"/>
            <a:ext cx="3266" cy="501"/>
          </p:xfrm>
          <a:graphic>
            <a:graphicData uri="http://schemas.openxmlformats.org/presentationml/2006/ole">
              <p:oleObj spid="_x0000_s6147" name="Формула" r:id="rId5" imgW="1168200" imgH="203040" progId="Equation.3">
                <p:embed/>
              </p:oleObj>
            </a:graphicData>
          </a:graphic>
        </p:graphicFrame>
      </p:grp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179388" y="4437063"/>
            <a:ext cx="5976937" cy="795337"/>
            <a:chOff x="113" y="2795"/>
            <a:chExt cx="3765" cy="501"/>
          </a:xfrm>
        </p:grpSpPr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113" y="2795"/>
              <a:ext cx="3765" cy="453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2050" name="Object 15"/>
            <p:cNvGraphicFramePr>
              <a:graphicFrameLocks noChangeAspect="1"/>
            </p:cNvGraphicFramePr>
            <p:nvPr/>
          </p:nvGraphicFramePr>
          <p:xfrm>
            <a:off x="476" y="2795"/>
            <a:ext cx="2948" cy="501"/>
          </p:xfrm>
          <a:graphic>
            <a:graphicData uri="http://schemas.openxmlformats.org/presentationml/2006/ole">
              <p:oleObj spid="_x0000_s6146" name="Формула" r:id="rId6" imgW="1117440" imgH="2030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1619250" y="260350"/>
            <a:ext cx="7056438" cy="1439863"/>
          </a:xfrm>
          <a:prstGeom prst="roundRect">
            <a:avLst>
              <a:gd name="adj" fmla="val 16667"/>
            </a:avLst>
          </a:prstGeom>
          <a:solidFill>
            <a:srgbClr val="FFFF99">
              <a:alpha val="56078"/>
            </a:srgbClr>
          </a:solidFill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b="1" i="1" dirty="0" smtClean="0">
                <a:solidFill>
                  <a:schemeClr val="accent2"/>
                </a:solidFill>
                <a:latin typeface="Times New Roman" pitchFamily="18" charset="0"/>
              </a:rPr>
              <a:t>№ 3 Среди </a:t>
            </a:r>
            <a:r>
              <a:rPr lang="ru-RU" sz="3200" b="1" i="1" dirty="0">
                <a:solidFill>
                  <a:schemeClr val="accent2"/>
                </a:solidFill>
                <a:latin typeface="Times New Roman" pitchFamily="18" charset="0"/>
              </a:rPr>
              <a:t>выражений найдите те,</a:t>
            </a:r>
          </a:p>
          <a:p>
            <a:pPr algn="ctr"/>
            <a:r>
              <a:rPr lang="ru-RU" sz="3200" b="1" i="1" dirty="0">
                <a:solidFill>
                  <a:schemeClr val="accent2"/>
                </a:solidFill>
                <a:latin typeface="Times New Roman" pitchFamily="18" charset="0"/>
              </a:rPr>
              <a:t>которые тождественно равны</a:t>
            </a:r>
          </a:p>
          <a:p>
            <a:pPr algn="ctr"/>
            <a:r>
              <a:rPr lang="ru-RU" sz="3200" b="1" i="1" dirty="0">
                <a:solidFill>
                  <a:schemeClr val="accent2"/>
                </a:solidFill>
                <a:latin typeface="Times New Roman" pitchFamily="18" charset="0"/>
              </a:rPr>
              <a:t>выражению:  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995738" y="1773238"/>
            <a:ext cx="1655762" cy="720725"/>
          </a:xfrm>
          <a:prstGeom prst="rect">
            <a:avLst/>
          </a:prstGeom>
          <a:solidFill>
            <a:srgbClr val="FFFF00">
              <a:alpha val="56862"/>
            </a:srgbClr>
          </a:solidFill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600" b="1" i="1">
                <a:latin typeface="Times New Roman" pitchFamily="18" charset="0"/>
              </a:rPr>
              <a:t>2</a:t>
            </a:r>
            <a:r>
              <a:rPr lang="en-US" sz="3600" b="1" i="1">
                <a:latin typeface="Times New Roman" pitchFamily="18" charset="0"/>
              </a:rPr>
              <a:t>b – </a:t>
            </a:r>
            <a:r>
              <a:rPr lang="ru-RU" sz="3600" b="1" i="1">
                <a:latin typeface="Times New Roman" pitchFamily="18" charset="0"/>
              </a:rPr>
              <a:t>2а</a:t>
            </a:r>
          </a:p>
        </p:txBody>
      </p:sp>
      <p:pic>
        <p:nvPicPr>
          <p:cNvPr id="12295" name="Picture 7" descr="CRCTR14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403350" y="3933825"/>
            <a:ext cx="3600450" cy="844550"/>
            <a:chOff x="884" y="1842"/>
            <a:chExt cx="2268" cy="532"/>
          </a:xfrm>
        </p:grpSpPr>
        <p:sp>
          <p:nvSpPr>
            <p:cNvPr id="5149" name="Rectangle 9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5125" name="Object 10"/>
            <p:cNvGraphicFramePr>
              <a:graphicFrameLocks noChangeAspect="1"/>
            </p:cNvGraphicFramePr>
            <p:nvPr/>
          </p:nvGraphicFramePr>
          <p:xfrm>
            <a:off x="1136" y="1842"/>
            <a:ext cx="1583" cy="532"/>
          </p:xfrm>
          <a:graphic>
            <a:graphicData uri="http://schemas.openxmlformats.org/presentationml/2006/ole">
              <p:oleObj spid="_x0000_s7173" name="Формула" r:id="rId4" imgW="609480" imgH="215640" progId="Equation.3">
                <p:embed/>
              </p:oleObj>
            </a:graphicData>
          </a:graphic>
        </p:graphicFrame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403350" y="5013325"/>
            <a:ext cx="3600450" cy="723900"/>
            <a:chOff x="884" y="1871"/>
            <a:chExt cx="2268" cy="456"/>
          </a:xfrm>
        </p:grpSpPr>
        <p:sp>
          <p:nvSpPr>
            <p:cNvPr id="5148" name="Rectangle 13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5124" name="Object 14"/>
            <p:cNvGraphicFramePr>
              <a:graphicFrameLocks noChangeAspect="1"/>
            </p:cNvGraphicFramePr>
            <p:nvPr/>
          </p:nvGraphicFramePr>
          <p:xfrm>
            <a:off x="1152" y="1889"/>
            <a:ext cx="1550" cy="438"/>
          </p:xfrm>
          <a:graphic>
            <a:graphicData uri="http://schemas.openxmlformats.org/presentationml/2006/ole">
              <p:oleObj spid="_x0000_s7172" name="Формула" r:id="rId5" imgW="596880" imgH="177480" progId="Equation.3">
                <p:embed/>
              </p:oleObj>
            </a:graphicData>
          </a:graphic>
        </p:graphicFrame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1403350" y="5949950"/>
            <a:ext cx="3600450" cy="723900"/>
            <a:chOff x="884" y="1871"/>
            <a:chExt cx="2268" cy="456"/>
          </a:xfrm>
        </p:grpSpPr>
        <p:sp>
          <p:nvSpPr>
            <p:cNvPr id="5147" name="Rectangle 16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5123" name="Object 17"/>
            <p:cNvGraphicFramePr>
              <a:graphicFrameLocks noChangeAspect="1"/>
            </p:cNvGraphicFramePr>
            <p:nvPr/>
          </p:nvGraphicFramePr>
          <p:xfrm>
            <a:off x="1136" y="1889"/>
            <a:ext cx="1583" cy="438"/>
          </p:xfrm>
          <a:graphic>
            <a:graphicData uri="http://schemas.openxmlformats.org/presentationml/2006/ole">
              <p:oleObj spid="_x0000_s7171" name="Формула" r:id="rId6" imgW="609480" imgH="177480" progId="Equation.3">
                <p:embed/>
              </p:oleObj>
            </a:graphicData>
          </a:graphic>
        </p:graphicFrame>
      </p:grpSp>
      <p:grpSp>
        <p:nvGrpSpPr>
          <p:cNvPr id="5" name="Group 18"/>
          <p:cNvGrpSpPr>
            <a:grpSpLocks/>
          </p:cNvGrpSpPr>
          <p:nvPr/>
        </p:nvGrpSpPr>
        <p:grpSpPr bwMode="auto">
          <a:xfrm>
            <a:off x="1403350" y="2924175"/>
            <a:ext cx="3600450" cy="844550"/>
            <a:chOff x="884" y="1842"/>
            <a:chExt cx="2268" cy="532"/>
          </a:xfrm>
        </p:grpSpPr>
        <p:sp>
          <p:nvSpPr>
            <p:cNvPr id="5146" name="Rectangle 19"/>
            <p:cNvSpPr>
              <a:spLocks noChangeArrowheads="1"/>
            </p:cNvSpPr>
            <p:nvPr/>
          </p:nvSpPr>
          <p:spPr bwMode="auto">
            <a:xfrm>
              <a:off x="884" y="1871"/>
              <a:ext cx="2268" cy="427"/>
            </a:xfrm>
            <a:prstGeom prst="rect">
              <a:avLst/>
            </a:prstGeom>
            <a:solidFill>
              <a:srgbClr val="00FF00">
                <a:alpha val="23137"/>
              </a:srgbClr>
            </a:solidFill>
            <a:ln w="9525">
              <a:solidFill>
                <a:srgbClr val="00FF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ru-RU" sz="3600" b="1" i="1">
                <a:latin typeface="Times New Roman" pitchFamily="18" charset="0"/>
              </a:endParaRPr>
            </a:p>
          </p:txBody>
        </p:sp>
        <p:graphicFrame>
          <p:nvGraphicFramePr>
            <p:cNvPr id="5122" name="Object 20"/>
            <p:cNvGraphicFramePr>
              <a:graphicFrameLocks noChangeAspect="1"/>
            </p:cNvGraphicFramePr>
            <p:nvPr/>
          </p:nvGraphicFramePr>
          <p:xfrm>
            <a:off x="1268" y="1842"/>
            <a:ext cx="1319" cy="532"/>
          </p:xfrm>
          <a:graphic>
            <a:graphicData uri="http://schemas.openxmlformats.org/presentationml/2006/ole">
              <p:oleObj spid="_x0000_s7170" name="Формула" r:id="rId7" imgW="507960" imgH="21564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000"/>
                            </p:stCondLst>
                            <p:childTnLst>
                              <p:par>
                                <p:cTn id="22" presetID="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12293" grpId="0" animBg="1"/>
      <p:bldP spid="1229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IV.</a:t>
            </a:r>
            <a:r>
              <a:rPr lang="ru-RU" dirty="0" smtClean="0"/>
              <a:t> Самостоятельная работа.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Задание № 2 </a:t>
            </a:r>
            <a:r>
              <a:rPr lang="en-US" dirty="0" smtClean="0"/>
              <a:t> -</a:t>
            </a:r>
            <a:r>
              <a:rPr lang="ru-RU" dirty="0" smtClean="0"/>
              <a:t>из оболочки</a:t>
            </a:r>
            <a:r>
              <a:rPr lang="en-US" dirty="0" smtClean="0"/>
              <a:t> </a:t>
            </a:r>
            <a:r>
              <a:rPr lang="en-US" dirty="0" err="1" smtClean="0"/>
              <a:t>moodle</a:t>
            </a:r>
            <a:r>
              <a:rPr lang="ru-RU" dirty="0" smtClean="0"/>
              <a:t>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7" descr="CRCTR14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9588" y="4076700"/>
            <a:ext cx="2284412" cy="278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CRCTR49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214282" y="214290"/>
            <a:ext cx="808038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AutoShape 4"/>
          <p:cNvSpPr>
            <a:spLocks noChangeArrowheads="1"/>
          </p:cNvSpPr>
          <p:nvPr/>
        </p:nvSpPr>
        <p:spPr bwMode="auto">
          <a:xfrm>
            <a:off x="642938" y="785813"/>
            <a:ext cx="1062037" cy="1214437"/>
          </a:xfrm>
          <a:prstGeom prst="smileyFace">
            <a:avLst>
              <a:gd name="adj" fmla="val 4653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ru-RU">
              <a:solidFill>
                <a:srgbClr val="FFCCFF"/>
              </a:solidFill>
            </a:endParaRPr>
          </a:p>
        </p:txBody>
      </p:sp>
      <p:sp>
        <p:nvSpPr>
          <p:cNvPr id="28676" name="AutoShape 5"/>
          <p:cNvSpPr>
            <a:spLocks noChangeArrowheads="1"/>
          </p:cNvSpPr>
          <p:nvPr/>
        </p:nvSpPr>
        <p:spPr bwMode="auto">
          <a:xfrm>
            <a:off x="714375" y="3643313"/>
            <a:ext cx="1062038" cy="1200150"/>
          </a:xfrm>
          <a:prstGeom prst="smileyFace">
            <a:avLst>
              <a:gd name="adj" fmla="val -4653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7" name="AutoShape 6"/>
          <p:cNvSpPr>
            <a:spLocks noChangeArrowheads="1"/>
          </p:cNvSpPr>
          <p:nvPr/>
        </p:nvSpPr>
        <p:spPr bwMode="auto">
          <a:xfrm>
            <a:off x="642938" y="2286000"/>
            <a:ext cx="1062037" cy="1143000"/>
          </a:xfrm>
          <a:prstGeom prst="smileyFace">
            <a:avLst>
              <a:gd name="adj" fmla="val 1968"/>
            </a:avLst>
          </a:prstGeom>
          <a:solidFill>
            <a:srgbClr val="FF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8" name="Oval 7"/>
          <p:cNvSpPr>
            <a:spLocks noChangeArrowheads="1"/>
          </p:cNvSpPr>
          <p:nvPr/>
        </p:nvSpPr>
        <p:spPr bwMode="auto">
          <a:xfrm>
            <a:off x="2000250" y="785813"/>
            <a:ext cx="987425" cy="1149350"/>
          </a:xfrm>
          <a:prstGeom prst="ellipse">
            <a:avLst/>
          </a:prstGeom>
          <a:solidFill>
            <a:srgbClr val="0099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79" name="Oval 8"/>
          <p:cNvSpPr>
            <a:spLocks noChangeArrowheads="1"/>
          </p:cNvSpPr>
          <p:nvPr/>
        </p:nvSpPr>
        <p:spPr bwMode="auto">
          <a:xfrm>
            <a:off x="2071688" y="3643313"/>
            <a:ext cx="987425" cy="114935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0" name="Oval 9"/>
          <p:cNvSpPr>
            <a:spLocks noChangeArrowheads="1"/>
          </p:cNvSpPr>
          <p:nvPr/>
        </p:nvSpPr>
        <p:spPr bwMode="auto">
          <a:xfrm>
            <a:off x="2085975" y="2286000"/>
            <a:ext cx="987425" cy="11430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8681" name="Прямоугольник 8"/>
          <p:cNvSpPr>
            <a:spLocks noChangeArrowheads="1"/>
          </p:cNvSpPr>
          <p:nvPr/>
        </p:nvSpPr>
        <p:spPr bwMode="auto">
          <a:xfrm>
            <a:off x="3071813" y="928688"/>
            <a:ext cx="5500687" cy="4081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ru-RU" sz="3200" dirty="0">
                <a:solidFill>
                  <a:srgbClr val="008000"/>
                </a:solidFill>
              </a:rPr>
              <a:t>     Урок прошел удачно.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rgbClr val="008000"/>
                </a:solidFill>
              </a:rPr>
              <a:t>       Я доволен собой!</a:t>
            </a:r>
          </a:p>
          <a:p>
            <a:pPr>
              <a:lnSpc>
                <a:spcPct val="90000"/>
              </a:lnSpc>
            </a:pPr>
            <a:endParaRPr lang="ru-RU" sz="3200" dirty="0"/>
          </a:p>
          <a:p>
            <a:pPr algn="r">
              <a:lnSpc>
                <a:spcPct val="90000"/>
              </a:lnSpc>
            </a:pPr>
            <a:r>
              <a:rPr lang="ru-RU" sz="3200" dirty="0">
                <a:solidFill>
                  <a:srgbClr val="FFC000"/>
                </a:solidFill>
              </a:rPr>
              <a:t>  Мне было трудно, но я </a:t>
            </a:r>
            <a:r>
              <a:rPr lang="en-US" sz="3200" dirty="0">
                <a:solidFill>
                  <a:srgbClr val="FFC000"/>
                </a:solidFill>
              </a:rPr>
              <a:t> c</a:t>
            </a:r>
            <a:r>
              <a:rPr lang="ru-RU" sz="3200" dirty="0" err="1">
                <a:solidFill>
                  <a:srgbClr val="FFC000"/>
                </a:solidFill>
              </a:rPr>
              <a:t>правлялся</a:t>
            </a:r>
            <a:r>
              <a:rPr lang="ru-RU" sz="3200" dirty="0">
                <a:solidFill>
                  <a:srgbClr val="FFC000"/>
                </a:solidFill>
              </a:rPr>
              <a:t> с заданиями.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rgbClr val="FFC000"/>
                </a:solidFill>
              </a:rPr>
              <a:t>    Я вполне доволен собой!</a:t>
            </a:r>
          </a:p>
          <a:p>
            <a:pPr>
              <a:lnSpc>
                <a:spcPct val="90000"/>
              </a:lnSpc>
            </a:pPr>
            <a:endParaRPr lang="ru-RU" sz="3200" dirty="0"/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rgbClr val="FF0066"/>
                </a:solidFill>
              </a:rPr>
              <a:t>     Мне было очень трудно.</a:t>
            </a:r>
          </a:p>
          <a:p>
            <a:pPr>
              <a:lnSpc>
                <a:spcPct val="90000"/>
              </a:lnSpc>
            </a:pPr>
            <a:r>
              <a:rPr lang="ru-RU" sz="3200" dirty="0">
                <a:solidFill>
                  <a:srgbClr val="FF0066"/>
                </a:solidFill>
              </a:rPr>
              <a:t>     Мне нужна помощь!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1" animBg="1"/>
      <p:bldP spid="28676" grpId="0" animBg="1"/>
      <p:bldP spid="28677" grpId="0" animBg="1"/>
    </p:bldLst>
  </p:timing>
</p:sld>
</file>

<file path=ppt/theme/theme1.xml><?xml version="1.0" encoding="utf-8"?>
<a:theme xmlns:a="http://schemas.openxmlformats.org/drawingml/2006/main" name="TS001069050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7F796F"/>
        </a:dk1>
        <a:lt1>
          <a:srgbClr val="FFFFFF"/>
        </a:lt1>
        <a:dk2>
          <a:srgbClr val="BDBB92"/>
        </a:dk2>
        <a:lt2>
          <a:srgbClr val="FFFFCC"/>
        </a:lt2>
        <a:accent1>
          <a:srgbClr val="8B91B9"/>
        </a:accent1>
        <a:accent2>
          <a:srgbClr val="D5D9B7"/>
        </a:accent2>
        <a:accent3>
          <a:srgbClr val="DBDAC7"/>
        </a:accent3>
        <a:accent4>
          <a:srgbClr val="DADADA"/>
        </a:accent4>
        <a:accent5>
          <a:srgbClr val="C4C7D9"/>
        </a:accent5>
        <a:accent6>
          <a:srgbClr val="C1C4A6"/>
        </a:accent6>
        <a:hlink>
          <a:srgbClr val="B46875"/>
        </a:hlink>
        <a:folHlink>
          <a:srgbClr val="C2BAA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EE"/>
        </a:lt1>
        <a:dk2>
          <a:srgbClr val="000000"/>
        </a:dk2>
        <a:lt2>
          <a:srgbClr val="C3B59F"/>
        </a:lt2>
        <a:accent1>
          <a:srgbClr val="9CB3D8"/>
        </a:accent1>
        <a:accent2>
          <a:srgbClr val="F8F8F8"/>
        </a:accent2>
        <a:accent3>
          <a:srgbClr val="FFFFF5"/>
        </a:accent3>
        <a:accent4>
          <a:srgbClr val="000000"/>
        </a:accent4>
        <a:accent5>
          <a:srgbClr val="CBD6E9"/>
        </a:accent5>
        <a:accent6>
          <a:srgbClr val="E1E1E1"/>
        </a:accent6>
        <a:hlink>
          <a:srgbClr val="A9A460"/>
        </a:hlink>
        <a:folHlink>
          <a:srgbClr val="E4E1D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OFile" ma:contentTypeID="0x0101006025706CF4CD034688BEBAE97A2E701D0202001F9DE411C1B38343BE78B0080F632418" ma:contentTypeVersion="8" ma:contentTypeDescription="Create a new document." ma:contentTypeScope="" ma:versionID="18c3e16163b8411fd95531ed1d0b143a">
  <xsd:schema xmlns:xsd="http://www.w3.org/2001/XMLSchema" xmlns:xs="http://www.w3.org/2001/XMLSchema" xmlns:p="http://schemas.microsoft.com/office/2006/metadata/properties" xmlns:ns2="145c5697-5eb5-440b-b2f1-a8273fb59250" targetNamespace="http://schemas.microsoft.com/office/2006/metadata/properties" ma:root="true" ma:fieldsID="5c2db6c5baa0ac3fc502334ce7d6a781" ns2:_="">
    <xsd:import namespace="145c5697-5eb5-440b-b2f1-a8273fb59250"/>
    <xsd:element name="properties">
      <xsd:complexType>
        <xsd:sequence>
          <xsd:element name="documentManagement">
            <xsd:complexType>
              <xsd:all>
                <xsd:element ref="ns2:AssetId" minOccurs="0"/>
                <xsd:element ref="ns2:AuthoringAssetId" minOccurs="0"/>
                <xsd:element ref="ns2:AssetType" minOccurs="0"/>
                <xsd:element ref="ns2:Markets" minOccurs="0"/>
                <xsd:element ref="ns2:NumericAssetId" minOccurs="0"/>
                <xsd:element ref="ns2:AppV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45c5697-5eb5-440b-b2f1-a8273fb59250" elementFormDefault="qualified">
    <xsd:import namespace="http://schemas.microsoft.com/office/2006/documentManagement/types"/>
    <xsd:import namespace="http://schemas.microsoft.com/office/infopath/2007/PartnerControls"/>
    <xsd:element name="AssetId" ma:index="8" nillable="true" ma:displayName="AssetId" ma:indexed="true" ma:internalName="AssetId" ma:readOnly="false">
      <xsd:simpleType>
        <xsd:restriction base="dms:Text"/>
      </xsd:simpleType>
    </xsd:element>
    <xsd:element name="AuthoringAssetId" ma:index="9" nillable="true" ma:displayName="AuthoringAssetId" ma:indexed="true" ma:internalName="AuthoringAssetId" ma:readOnly="false">
      <xsd:simpleType>
        <xsd:restriction base="dms:Text"/>
      </xsd:simpleType>
    </xsd:element>
    <xsd:element name="AssetType" ma:index="10" nillable="true" ma:displayName="AssetType" ma:internalName="AssetType" ma:readOnly="false">
      <xsd:simpleType>
        <xsd:restriction base="dms:Text"/>
      </xsd:simpleType>
    </xsd:element>
    <xsd:element name="Markets" ma:index="11" nillable="true" ma:displayName="Markets" ma:internalName="Markets" ma:readOnly="false">
      <xsd:simpleType>
        <xsd:restriction base="dms:Text"/>
      </xsd:simpleType>
    </xsd:element>
    <xsd:element name="NumericAssetId" ma:index="12" nillable="true" ma:displayName="NumericAssetId" ma:indexed="true" ma:internalName="NumericAssetId" ma:readOnly="false">
      <xsd:simpleType>
        <xsd:restriction base="dms:Unknown"/>
      </xsd:simpleType>
    </xsd:element>
    <xsd:element name="AppVer" ma:index="13" nillable="true" ma:displayName="AppVer" ma:internalName="AppVer" ma:readOnly="fals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>
  <documentManagement>
    <NumericAssetId xmlns="145c5697-5eb5-440b-b2f1-a8273fb59250" xsi:nil="true"/>
    <AssetType xmlns="145c5697-5eb5-440b-b2f1-a8273fb59250">TP</AssetType>
    <Markets xmlns="145c5697-5eb5-440b-b2f1-a8273fb59250" xsi:nil="true"/>
    <AppVer xmlns="145c5697-5eb5-440b-b2f1-a8273fb59250" xsi:nil="true"/>
    <AuthoringAssetId xmlns="145c5697-5eb5-440b-b2f1-a8273fb59250">TP001069050</AuthoringAssetId>
    <AssetId xmlns="145c5697-5eb5-440b-b2f1-a8273fb59250">TS001069050</AssetId>
  </documentManagement>
</p:properties>
</file>

<file path=customXml/itemProps1.xml><?xml version="1.0" encoding="utf-8"?>
<ds:datastoreItem xmlns:ds="http://schemas.openxmlformats.org/officeDocument/2006/customXml" ds:itemID="{4E7FC1F7-E976-4B59-9DF8-B2629746A16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4B05BF0-1EFA-43E7-9DD0-92C860F20F4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45c5697-5eb5-440b-b2f1-a8273fb5925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8E43F202-4360-474A-B4FB-573DEBAF245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51C3700E-2B6A-4ED9-8B7B-01A49FBB08B5}">
  <ds:schemaRefs>
    <ds:schemaRef ds:uri="http://schemas.microsoft.com/office/2006/metadata/properties"/>
    <ds:schemaRef ds:uri="145c5697-5eb5-440b-b2f1-a8273fb5925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TS001069050</Template>
  <TotalTime>240</TotalTime>
  <Words>206</Words>
  <Application>Microsoft Office PowerPoint</Application>
  <PresentationFormat>Экран (4:3)</PresentationFormat>
  <Paragraphs>41</Paragraphs>
  <Slides>10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TS001069050</vt:lpstr>
      <vt:lpstr>Формула</vt:lpstr>
      <vt:lpstr>Обобщение материала по теме:  «Выражения, преобразования выражений»</vt:lpstr>
      <vt:lpstr>Цели урока: </vt:lpstr>
      <vt:lpstr>I. Проверка домашнего задания.</vt:lpstr>
      <vt:lpstr> II. Повторение. </vt:lpstr>
      <vt:lpstr> III. Задания на уроке. </vt:lpstr>
      <vt:lpstr>Слайд 6</vt:lpstr>
      <vt:lpstr>Слайд 7</vt:lpstr>
      <vt:lpstr>IV. Самостоятельная работа.</vt:lpstr>
      <vt:lpstr>Слайд 9</vt:lpstr>
      <vt:lpstr>V. Домашнее задание.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Повторение:  «Выражения, преобразования выражений»</dc:title>
  <dc:creator>terminator</dc:creator>
  <cp:lastModifiedBy>user</cp:lastModifiedBy>
  <cp:revision>7</cp:revision>
  <dcterms:created xsi:type="dcterms:W3CDTF">2013-10-09T07:41:47Z</dcterms:created>
  <dcterms:modified xsi:type="dcterms:W3CDTF">2013-10-09T15:02:32Z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LCID">
    <vt:lpwstr>1049</vt:lpwstr>
  </property>
  <property fmtid="{D5CDD505-2E9C-101B-9397-08002B2CF9AE}" pid="4" name="DirectSourceMarket">
    <vt:lpwstr>english</vt:lpwstr>
  </property>
  <property fmtid="{D5CDD505-2E9C-101B-9397-08002B2CF9AE}" pid="5" name="OriginalSourceMarket">
    <vt:lpwstr>english</vt:lpwstr>
  </property>
  <property fmtid="{D5CDD505-2E9C-101B-9397-08002B2CF9AE}" pid="6" name="Markets">
    <vt:lpwstr/>
  </property>
  <property fmtid="{D5CDD505-2E9C-101B-9397-08002B2CF9AE}" pid="7" name="AssetType">
    <vt:lpwstr>TP</vt:lpwstr>
  </property>
  <property fmtid="{D5CDD505-2E9C-101B-9397-08002B2CF9AE}" pid="8" name="PrimaryImageGen">
    <vt:lpwstr>1</vt:lpwstr>
  </property>
  <property fmtid="{D5CDD505-2E9C-101B-9397-08002B2CF9AE}" pid="9" name="UANotes">
    <vt:lpwstr>LEGACY PPTDT. 421488L. June 2003 retrofit. SEO Pilot 2008</vt:lpwstr>
  </property>
  <property fmtid="{D5CDD505-2E9C-101B-9397-08002B2CF9AE}" pid="10" name="ContentTypeId">
    <vt:lpwstr>0x0101006025706CF4CD034688BEBAE97A2E701D0202001F9DE411C1B38343BE78B0080F632418</vt:lpwstr>
  </property>
  <property fmtid="{D5CDD505-2E9C-101B-9397-08002B2CF9AE}" pid="11" name="display_urn:schemas-microsoft-com:office:office#APAuthor">
    <vt:lpwstr>REDMOND\cynvey</vt:lpwstr>
  </property>
  <property fmtid="{D5CDD505-2E9C-101B-9397-08002B2CF9AE}" pid="12" name="APAuthor">
    <vt:lpwstr>241</vt:lpwstr>
  </property>
  <property fmtid="{D5CDD505-2E9C-101B-9397-08002B2CF9AE}" pid="13" name="CHMName">
    <vt:lpwstr/>
  </property>
  <property fmtid="{D5CDD505-2E9C-101B-9397-08002B2CF9AE}" pid="14" name="IsDeleted">
    <vt:lpwstr>0</vt:lpwstr>
  </property>
  <property fmtid="{D5CDD505-2E9C-101B-9397-08002B2CF9AE}" pid="15" name="Milestone">
    <vt:lpwstr>Continuous</vt:lpwstr>
  </property>
  <property fmtid="{D5CDD505-2E9C-101B-9397-08002B2CF9AE}" pid="16" name="ParentAssetId">
    <vt:lpwstr/>
  </property>
  <property fmtid="{D5CDD505-2E9C-101B-9397-08002B2CF9AE}" pid="17" name="ShowIn">
    <vt:lpwstr>Show everywhere</vt:lpwstr>
  </property>
  <property fmtid="{D5CDD505-2E9C-101B-9397-08002B2CF9AE}" pid="18" name="AssetId">
    <vt:lpwstr>TS001069050</vt:lpwstr>
  </property>
  <property fmtid="{D5CDD505-2E9C-101B-9397-08002B2CF9AE}" pid="19" name="IsSearchable">
    <vt:lpwstr>0</vt:lpwstr>
  </property>
  <property fmtid="{D5CDD505-2E9C-101B-9397-08002B2CF9AE}" pid="20" name="EditorialStatus">
    <vt:lpwstr/>
  </property>
  <property fmtid="{D5CDD505-2E9C-101B-9397-08002B2CF9AE}" pid="21" name="NumericId">
    <vt:lpwstr>-1.00000000000000</vt:lpwstr>
  </property>
  <property fmtid="{D5CDD505-2E9C-101B-9397-08002B2CF9AE}" pid="22" name="PublishTargets">
    <vt:lpwstr>OfficeOnline</vt:lpwstr>
  </property>
  <property fmtid="{D5CDD505-2E9C-101B-9397-08002B2CF9AE}" pid="23" name="display_urn:schemas-microsoft-com:office:office#APEditor">
    <vt:lpwstr>REDMOND\v-luannv</vt:lpwstr>
  </property>
  <property fmtid="{D5CDD505-2E9C-101B-9397-08002B2CF9AE}" pid="24" name="APEditor">
    <vt:lpwstr>103</vt:lpwstr>
  </property>
  <property fmtid="{D5CDD505-2E9C-101B-9397-08002B2CF9AE}" pid="25" name="SourceTitle">
    <vt:lpwstr>Math design template</vt:lpwstr>
  </property>
  <property fmtid="{D5CDD505-2E9C-101B-9397-08002B2CF9AE}" pid="26" name="UACurrentWords">
    <vt:lpwstr>0</vt:lpwstr>
  </property>
  <property fmtid="{D5CDD505-2E9C-101B-9397-08002B2CF9AE}" pid="27" name="UALocRecommendation">
    <vt:lpwstr>Localize</vt:lpwstr>
  </property>
  <property fmtid="{D5CDD505-2E9C-101B-9397-08002B2CF9AE}" pid="28" name="UALocComments">
    <vt:lpwstr/>
  </property>
  <property fmtid="{D5CDD505-2E9C-101B-9397-08002B2CF9AE}" pid="29" name="Applications">
    <vt:lpwstr>172;#Office 2000;#-1;#TBD;#-1;#TBD;#-1;#TBD;#-1;#TBD;#-1;#TBD;#-1;#TBD</vt:lpwstr>
  </property>
  <property fmtid="{D5CDD505-2E9C-101B-9397-08002B2CF9AE}" pid="30" name="APTrustLevel">
    <vt:lpwstr>1.00000000000000</vt:lpwstr>
  </property>
  <property fmtid="{D5CDD505-2E9C-101B-9397-08002B2CF9AE}" pid="31" name="TrustLevel">
    <vt:lpwstr>Microsoft Managed Content</vt:lpwstr>
  </property>
  <property fmtid="{D5CDD505-2E9C-101B-9397-08002B2CF9AE}" pid="32" name="TPFriendlyName">
    <vt:lpwstr>Math design template</vt:lpwstr>
  </property>
  <property fmtid="{D5CDD505-2E9C-101B-9397-08002B2CF9AE}" pid="33" name="Provider">
    <vt:lpwstr>EY006220130</vt:lpwstr>
  </property>
  <property fmtid="{D5CDD505-2E9C-101B-9397-08002B2CF9AE}" pid="34" name="TPApplication">
    <vt:lpwstr>PowerPoint</vt:lpwstr>
  </property>
  <property fmtid="{D5CDD505-2E9C-101B-9397-08002B2CF9AE}" pid="35" name="TPInstallLocation">
    <vt:lpwstr>{My Templates}</vt:lpwstr>
  </property>
  <property fmtid="{D5CDD505-2E9C-101B-9397-08002B2CF9AE}" pid="36" name="TPClientViewer">
    <vt:lpwstr>Microsoft Office PowerPoint</vt:lpwstr>
  </property>
  <property fmtid="{D5CDD505-2E9C-101B-9397-08002B2CF9AE}" pid="37" name="TPAppVersion">
    <vt:lpwstr>11</vt:lpwstr>
  </property>
  <property fmtid="{D5CDD505-2E9C-101B-9397-08002B2CF9AE}" pid="38" name="TPCommandLine">
    <vt:lpwstr>{PP} /n {FilePath}</vt:lpwstr>
  </property>
  <property fmtid="{D5CDD505-2E9C-101B-9397-08002B2CF9AE}" pid="39" name="TPComponent">
    <vt:lpwstr>PPTFiles</vt:lpwstr>
  </property>
  <property fmtid="{D5CDD505-2E9C-101B-9397-08002B2CF9AE}" pid="40" name="TPNamespace">
    <vt:lpwstr>POWERPNT</vt:lpwstr>
  </property>
  <property fmtid="{D5CDD505-2E9C-101B-9397-08002B2CF9AE}" pid="41" name="Content Type">
    <vt:lpwstr>OOFile</vt:lpwstr>
  </property>
  <property fmtid="{D5CDD505-2E9C-101B-9397-08002B2CF9AE}" pid="42" name="AuthoringAssetId">
    <vt:lpwstr>TP001069050</vt:lpwstr>
  </property>
  <property fmtid="{D5CDD505-2E9C-101B-9397-08002B2CF9AE}" pid="43" name="NumericAssetId">
    <vt:lpwstr/>
  </property>
  <property fmtid="{D5CDD505-2E9C-101B-9397-08002B2CF9AE}" pid="44" name="AppVer">
    <vt:lpwstr/>
  </property>
</Properties>
</file>