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триховая стрелка вправо 3"/>
          <p:cNvSpPr/>
          <p:nvPr/>
        </p:nvSpPr>
        <p:spPr>
          <a:xfrm>
            <a:off x="571472" y="2000240"/>
            <a:ext cx="8358246" cy="1857388"/>
          </a:xfrm>
          <a:prstGeom prst="stripedRightArrow">
            <a:avLst>
              <a:gd name="adj1" fmla="val 61282"/>
              <a:gd name="adj2" fmla="val 90000"/>
            </a:avLst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17" descr="52b98b7f5e3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254476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21841-CE2F-4300-8347-6220DC2EF684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E681B-3270-4933-95D8-C057FFAA5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BBF7F-E9F1-437E-ADB7-CA057FF1BC20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B3420-4908-4A0E-BD5F-BDBD8E108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с вырезом 3"/>
          <p:cNvSpPr/>
          <p:nvPr/>
        </p:nvSpPr>
        <p:spPr>
          <a:xfrm rot="5400000">
            <a:off x="4464843" y="2178835"/>
            <a:ext cx="6429420" cy="2500330"/>
          </a:xfrm>
          <a:prstGeom prst="notchedRightArrow">
            <a:avLst>
              <a:gd name="adj1" fmla="val 64545"/>
              <a:gd name="adj2" fmla="val 21836"/>
            </a:avLst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4F1AC-C62A-4310-84CE-26762AC34A85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37DD3-BD1D-4A4C-8DF8-ACE74663AF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B71AB-190D-4F0F-ABA4-233BEA892848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4E5F4-65A1-4555-BBB7-A37FF5D82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триховая стрелка вправо 3"/>
          <p:cNvSpPr/>
          <p:nvPr/>
        </p:nvSpPr>
        <p:spPr>
          <a:xfrm>
            <a:off x="357158" y="3929066"/>
            <a:ext cx="8572560" cy="2071702"/>
          </a:xfrm>
          <a:prstGeom prst="stripedRightArrow">
            <a:avLst>
              <a:gd name="adj1" fmla="val 61282"/>
              <a:gd name="adj2" fmla="val 90000"/>
            </a:avLst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17" descr="52b98b7f5e3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254476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643446"/>
            <a:ext cx="7772400" cy="112552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593C4-A3CF-49EA-BEDE-F16DB260408C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F30E9-7709-4866-ABC4-6A49927F8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2F1FF-E887-4FAF-B0A0-805E62D3A5FF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53DD2-B5FB-44C0-899D-7D9492F29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E056A-6EDF-41EF-8780-AD2564B76FD5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F7957-DAFD-45A6-AA77-FD9F21C16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A39BE-DA56-4F03-A597-4F0E1B56D540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C6871-F2D7-42F3-869F-A12A8F9F99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01605cc23a8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1830387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2EB9F-809A-4935-A81D-D4DA3599233B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AB3FC-6819-4CDF-BA60-E8880EFA5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с вырезом 4"/>
          <p:cNvSpPr/>
          <p:nvPr/>
        </p:nvSpPr>
        <p:spPr>
          <a:xfrm>
            <a:off x="214282" y="357166"/>
            <a:ext cx="3429024" cy="1285884"/>
          </a:xfrm>
          <a:prstGeom prst="notchedRightArrow">
            <a:avLst>
              <a:gd name="adj1" fmla="val 64545"/>
              <a:gd name="adj2" fmla="val 38293"/>
            </a:avLst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6" name="Группа 17"/>
          <p:cNvGrpSpPr>
            <a:grpSpLocks/>
          </p:cNvGrpSpPr>
          <p:nvPr/>
        </p:nvGrpSpPr>
        <p:grpSpPr bwMode="auto">
          <a:xfrm>
            <a:off x="285750" y="3714750"/>
            <a:ext cx="428625" cy="2857500"/>
            <a:chOff x="214282" y="1643050"/>
            <a:chExt cx="714380" cy="5072098"/>
          </a:xfrm>
        </p:grpSpPr>
        <p:sp>
          <p:nvSpPr>
            <p:cNvPr id="7" name="Нашивка 6"/>
            <p:cNvSpPr/>
            <p:nvPr/>
          </p:nvSpPr>
          <p:spPr>
            <a:xfrm rot="5400000">
              <a:off x="178563" y="310752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Нашивка 7"/>
            <p:cNvSpPr/>
            <p:nvPr/>
          </p:nvSpPr>
          <p:spPr>
            <a:xfrm rot="5400000">
              <a:off x="178563" y="382190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Нашивка 8"/>
            <p:cNvSpPr/>
            <p:nvPr/>
          </p:nvSpPr>
          <p:spPr>
            <a:xfrm rot="5400000">
              <a:off x="178563" y="453628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Нашивка 9"/>
            <p:cNvSpPr/>
            <p:nvPr/>
          </p:nvSpPr>
          <p:spPr>
            <a:xfrm rot="5400000">
              <a:off x="178563" y="525066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Нашивка 10"/>
            <p:cNvSpPr/>
            <p:nvPr/>
          </p:nvSpPr>
          <p:spPr>
            <a:xfrm rot="5400000">
              <a:off x="178563" y="596504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" name="Нашивка 11"/>
            <p:cNvSpPr/>
            <p:nvPr/>
          </p:nvSpPr>
          <p:spPr>
            <a:xfrm rot="5400000">
              <a:off x="178563" y="239314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" name="Нашивка 12"/>
            <p:cNvSpPr/>
            <p:nvPr/>
          </p:nvSpPr>
          <p:spPr>
            <a:xfrm rot="5400000">
              <a:off x="178563" y="167876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413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B0B63-C6F3-4159-BFB0-CF513F1BADBB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DEC30-1F8C-4E02-81FD-D6369A5B4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с вырезом 4"/>
          <p:cNvSpPr/>
          <p:nvPr/>
        </p:nvSpPr>
        <p:spPr>
          <a:xfrm>
            <a:off x="1428728" y="4643446"/>
            <a:ext cx="6429420" cy="928694"/>
          </a:xfrm>
          <a:prstGeom prst="notchedRightArrow">
            <a:avLst>
              <a:gd name="adj1" fmla="val 64545"/>
              <a:gd name="adj2" fmla="val 38293"/>
            </a:avLst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6" name="Группа 17"/>
          <p:cNvGrpSpPr>
            <a:grpSpLocks/>
          </p:cNvGrpSpPr>
          <p:nvPr/>
        </p:nvGrpSpPr>
        <p:grpSpPr bwMode="auto">
          <a:xfrm>
            <a:off x="214313" y="857250"/>
            <a:ext cx="714375" cy="5072063"/>
            <a:chOff x="214282" y="1643050"/>
            <a:chExt cx="714380" cy="5072098"/>
          </a:xfrm>
        </p:grpSpPr>
        <p:sp>
          <p:nvSpPr>
            <p:cNvPr id="7" name="Нашивка 6"/>
            <p:cNvSpPr/>
            <p:nvPr/>
          </p:nvSpPr>
          <p:spPr>
            <a:xfrm rot="5400000">
              <a:off x="178563" y="310752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Нашивка 7"/>
            <p:cNvSpPr/>
            <p:nvPr/>
          </p:nvSpPr>
          <p:spPr>
            <a:xfrm rot="5400000">
              <a:off x="178563" y="382190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Нашивка 8"/>
            <p:cNvSpPr/>
            <p:nvPr/>
          </p:nvSpPr>
          <p:spPr>
            <a:xfrm rot="5400000">
              <a:off x="178563" y="453628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Нашивка 9"/>
            <p:cNvSpPr/>
            <p:nvPr/>
          </p:nvSpPr>
          <p:spPr>
            <a:xfrm rot="5400000">
              <a:off x="178563" y="525066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Нашивка 10"/>
            <p:cNvSpPr/>
            <p:nvPr/>
          </p:nvSpPr>
          <p:spPr>
            <a:xfrm rot="5400000">
              <a:off x="178563" y="596504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" name="Нашивка 11"/>
            <p:cNvSpPr/>
            <p:nvPr/>
          </p:nvSpPr>
          <p:spPr>
            <a:xfrm rot="5400000">
              <a:off x="178563" y="239314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" name="Нашивка 12"/>
            <p:cNvSpPr/>
            <p:nvPr/>
          </p:nvSpPr>
          <p:spPr>
            <a:xfrm rot="5400000">
              <a:off x="178563" y="167876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A0514-DB5F-4661-BD27-DEB0C8F35FCB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92F91-330D-4666-9665-ADBD443D3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prstClr val="black"/>
              <a:schemeClr val="accent3">
                <a:tint val="45000"/>
                <a:satMod val="40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Группа 15"/>
          <p:cNvGrpSpPr>
            <a:grpSpLocks/>
          </p:cNvGrpSpPr>
          <p:nvPr/>
        </p:nvGrpSpPr>
        <p:grpSpPr bwMode="auto">
          <a:xfrm>
            <a:off x="214313" y="1643063"/>
            <a:ext cx="714375" cy="5072062"/>
            <a:chOff x="214282" y="1643050"/>
            <a:chExt cx="714380" cy="5072098"/>
          </a:xfrm>
        </p:grpSpPr>
        <p:sp>
          <p:nvSpPr>
            <p:cNvPr id="9" name="Нашивка 8"/>
            <p:cNvSpPr/>
            <p:nvPr/>
          </p:nvSpPr>
          <p:spPr>
            <a:xfrm rot="5400000">
              <a:off x="178563" y="310752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Нашивка 9"/>
            <p:cNvSpPr/>
            <p:nvPr/>
          </p:nvSpPr>
          <p:spPr>
            <a:xfrm rot="5400000">
              <a:off x="178563" y="382190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Нашивка 10"/>
            <p:cNvSpPr/>
            <p:nvPr/>
          </p:nvSpPr>
          <p:spPr>
            <a:xfrm rot="5400000">
              <a:off x="178563" y="453628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" name="Нашивка 11"/>
            <p:cNvSpPr/>
            <p:nvPr/>
          </p:nvSpPr>
          <p:spPr>
            <a:xfrm rot="5400000">
              <a:off x="178563" y="525066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" name="Нашивка 12"/>
            <p:cNvSpPr/>
            <p:nvPr/>
          </p:nvSpPr>
          <p:spPr>
            <a:xfrm rot="5400000">
              <a:off x="178563" y="596504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" name="Нашивка 13"/>
            <p:cNvSpPr/>
            <p:nvPr/>
          </p:nvSpPr>
          <p:spPr>
            <a:xfrm rot="5400000">
              <a:off x="178563" y="239314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Нашивка 14"/>
            <p:cNvSpPr/>
            <p:nvPr/>
          </p:nvSpPr>
          <p:spPr>
            <a:xfrm rot="5400000">
              <a:off x="178563" y="167876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7" name="Стрелка вправо с вырезом 6"/>
          <p:cNvSpPr/>
          <p:nvPr/>
        </p:nvSpPr>
        <p:spPr>
          <a:xfrm>
            <a:off x="357158" y="142852"/>
            <a:ext cx="8643998" cy="1571636"/>
          </a:xfrm>
          <a:prstGeom prst="notchedRightArrow">
            <a:avLst>
              <a:gd name="adj1" fmla="val 64545"/>
              <a:gd name="adj2" fmla="val 64604"/>
            </a:avLst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8" name="Содержимое 3" descr="01605cc23a86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313" y="214313"/>
            <a:ext cx="1830387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1DA44D-B2B0-4BD7-B660-4A22481DB8CD}" type="datetimeFigureOut">
              <a:rPr lang="ru-RU"/>
              <a:pPr>
                <a:defRPr/>
              </a:pPr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8BFAEE-CD3B-4647-A7F4-BBD3B9E64A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2" r:id="rId2"/>
    <p:sldLayoutId id="2147483808" r:id="rId3"/>
    <p:sldLayoutId id="2147483803" r:id="rId4"/>
    <p:sldLayoutId id="2147483804" r:id="rId5"/>
    <p:sldLayoutId id="2147483805" r:id="rId6"/>
    <p:sldLayoutId id="2147483809" r:id="rId7"/>
    <p:sldLayoutId id="2147483810" r:id="rId8"/>
    <p:sldLayoutId id="2147483811" r:id="rId9"/>
    <p:sldLayoutId id="2147483806" r:id="rId10"/>
    <p:sldLayoutId id="21474838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4A452A"/>
          </a:solidFill>
          <a:latin typeface="Century Schoolbook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entury Schoolbook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entury Schoolbook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entury Schoolbook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entury Schoolbook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entury Schoolbook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entury Schoolbook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entury Schoolbook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entury Schoolbook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"/>
        <a:defRPr sz="3200" kern="1200">
          <a:solidFill>
            <a:srgbClr val="1E1C11"/>
          </a:solidFill>
          <a:latin typeface="Century Schoolbook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"/>
        <a:defRPr sz="2800" kern="1200">
          <a:solidFill>
            <a:srgbClr val="1E1C11"/>
          </a:solidFill>
          <a:latin typeface="Century Schoolbook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"/>
        <a:defRPr sz="2400" kern="1200">
          <a:solidFill>
            <a:srgbClr val="1E1C11"/>
          </a:solidFill>
          <a:latin typeface="Century Schoolbook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"/>
        <a:defRPr sz="2000" kern="1200">
          <a:solidFill>
            <a:srgbClr val="1E1C11"/>
          </a:solidFill>
          <a:latin typeface="Century Schoolbook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"/>
        <a:defRPr sz="2000" kern="1200">
          <a:solidFill>
            <a:srgbClr val="1E1C11"/>
          </a:solidFill>
          <a:latin typeface="Century Schoolbook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ll%20Users\&#1044;&#1086;&#1082;&#1091;&#1084;&#1077;&#1085;&#1090;&#1099;\&#1052;&#1086;&#1103;%20&#1084;&#1091;&#1079;&#1099;&#1082;&#1072;\&#1054;&#1073;&#1088;&#1072;&#1079;&#1094;&#1099;%20&#1084;&#1091;&#1079;&#1099;&#1082;&#1080;\66_globus.ppt%20%5b&#1056;&#1077;&#1078;&#1080;&#1084;%20&#1089;&#1086;&#1074;256.wa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ll%20Users\&#1044;&#1086;&#1082;&#1091;&#1084;&#1077;&#1085;&#1090;&#1099;\&#1052;&#1086;&#1103;%20&#1084;&#1091;&#1079;&#1099;&#1082;&#1072;\&#1054;&#1073;&#1088;&#1072;&#1079;&#1094;&#1099;%20&#1084;&#1091;&#1079;&#1099;&#1082;&#1080;\66_globus.ppt%20%5b&#1056;&#1077;&#1078;&#1080;&#1084;%20&#1089;&#1086;&#1074;265.wav" TargetMode="Externa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Documents%20and%20Settings\All%20Users\&#1044;&#1086;&#1082;&#1091;&#1084;&#1077;&#1085;&#1090;&#1099;\&#1052;&#1086;&#1103;%20&#1084;&#1091;&#1079;&#1099;&#1082;&#1072;\&#1054;&#1073;&#1088;&#1072;&#1079;&#1094;&#1099;%20&#1084;&#1091;&#1079;&#1099;&#1082;&#1080;\66_globus.ppt%20%5b&#1056;&#1077;&#1078;&#1080;&#1084;%20&#1089;&#1086;&#1074;266.wav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Documents%20and%20Settings\All%20Users\&#1044;&#1086;&#1082;&#1091;&#1084;&#1077;&#1085;&#1090;&#1099;\&#1052;&#1086;&#1103;%20&#1084;&#1091;&#1079;&#1099;&#1082;&#1072;\&#1054;&#1073;&#1088;&#1072;&#1079;&#1094;&#1099;%20&#1084;&#1091;&#1079;&#1099;&#1082;&#1080;\66_globus.ppt%20%5b&#1056;&#1077;&#1078;&#1080;&#1084;%20&#1089;&#1086;&#1074;267.wav" TargetMode="Externa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Documents%20and%20Settings\All%20Users\&#1044;&#1086;&#1082;&#1091;&#1084;&#1077;&#1085;&#1090;&#1099;\&#1052;&#1086;&#1103;%20&#1084;&#1091;&#1079;&#1099;&#1082;&#1072;\&#1054;&#1073;&#1088;&#1072;&#1079;&#1094;&#1099;%20&#1084;&#1091;&#1079;&#1099;&#1082;&#1080;\66_globus.ppt%20%5b&#1056;&#1077;&#1078;&#1080;&#1084;%20&#1089;&#1086;&#1074;268.wav" TargetMode="Externa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Documents%20and%20Settings\All%20Users\&#1044;&#1086;&#1082;&#1091;&#1084;&#1077;&#1085;&#1090;&#1099;\&#1052;&#1086;&#1103;%20&#1084;&#1091;&#1079;&#1099;&#1082;&#1072;\&#1054;&#1073;&#1088;&#1072;&#1079;&#1094;&#1099;%20&#1084;&#1091;&#1079;&#1099;&#1082;&#1080;\66_globus.ppt%20%5b&#1056;&#1077;&#1078;&#1080;&#1084;%20&#1089;&#1086;&#1074;269.wav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ll%20Users\&#1044;&#1086;&#1082;&#1091;&#1084;&#1077;&#1085;&#1090;&#1099;\&#1052;&#1086;&#1103;%20&#1084;&#1091;&#1079;&#1099;&#1082;&#1072;\&#1054;&#1073;&#1088;&#1072;&#1079;&#1094;&#1099;%20&#1084;&#1091;&#1079;&#1099;&#1082;&#1080;\66_globus.ppt%20%5b&#1056;&#1077;&#1078;&#1080;&#1084;%20&#1089;&#1086;&#1074;257.wav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All%20Users\&#1044;&#1086;&#1082;&#1091;&#1084;&#1077;&#1085;&#1090;&#1099;\&#1052;&#1086;&#1103;%20&#1084;&#1091;&#1079;&#1099;&#1082;&#1072;\&#1054;&#1073;&#1088;&#1072;&#1079;&#1094;&#1099;%20&#1084;&#1091;&#1079;&#1099;&#1082;&#1080;\66_globus.ppt%20%5b&#1056;&#1077;&#1078;&#1080;&#1084;%20&#1089;&#1086;&#1074;258.wa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ll%20Users\&#1044;&#1086;&#1082;&#1091;&#1084;&#1077;&#1085;&#1090;&#1099;\&#1052;&#1086;&#1103;%20&#1084;&#1091;&#1079;&#1099;&#1082;&#1072;\&#1054;&#1073;&#1088;&#1072;&#1079;&#1094;&#1099;%20&#1084;&#1091;&#1079;&#1099;&#1082;&#1080;\66_globus.ppt%20%5b&#1056;&#1077;&#1078;&#1080;&#1084;%20&#1089;&#1086;&#1074;259.wa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ll%20Users\&#1044;&#1086;&#1082;&#1091;&#1084;&#1077;&#1085;&#1090;&#1099;\&#1052;&#1086;&#1103;%20&#1084;&#1091;&#1079;&#1099;&#1082;&#1072;\&#1054;&#1073;&#1088;&#1072;&#1079;&#1094;&#1099;%20&#1084;&#1091;&#1079;&#1099;&#1082;&#1080;\66_globus.ppt%20%5b&#1056;&#1077;&#1078;&#1080;&#1084;%20&#1089;&#1086;&#1074;260.wa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Documents%20and%20Settings\All%20Users\&#1044;&#1086;&#1082;&#1091;&#1084;&#1077;&#1085;&#1090;&#1099;\&#1052;&#1086;&#1103;%20&#1084;&#1091;&#1079;&#1099;&#1082;&#1072;\&#1054;&#1073;&#1088;&#1072;&#1079;&#1094;&#1099;%20&#1084;&#1091;&#1079;&#1099;&#1082;&#1080;\66_globus.ppt%20%5b&#1056;&#1077;&#1078;&#1080;&#1084;%20&#1089;&#1086;&#1074;261.wav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ll%20Users\&#1044;&#1086;&#1082;&#1091;&#1084;&#1077;&#1085;&#1090;&#1099;\&#1052;&#1086;&#1103;%20&#1084;&#1091;&#1079;&#1099;&#1082;&#1072;\&#1054;&#1073;&#1088;&#1072;&#1079;&#1094;&#1099;%20&#1084;&#1091;&#1079;&#1099;&#1082;&#1080;\66_globus.ppt%20%5b&#1056;&#1077;&#1078;&#1080;&#1084;%20&#1089;&#1086;&#1074;262.wav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ll%20Users\&#1044;&#1086;&#1082;&#1091;&#1084;&#1077;&#1085;&#1090;&#1099;\&#1052;&#1086;&#1103;%20&#1084;&#1091;&#1079;&#1099;&#1082;&#1072;\&#1054;&#1073;&#1088;&#1072;&#1079;&#1094;&#1099;%20&#1084;&#1091;&#1079;&#1099;&#1082;&#1080;\66_globus.ppt%20%5b&#1056;&#1077;&#1078;&#1080;&#1084;%20&#1089;&#1086;&#1074;263.wav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ll%20Users\&#1044;&#1086;&#1082;&#1091;&#1084;&#1077;&#1085;&#1090;&#1099;\&#1052;&#1086;&#1103;%20&#1084;&#1091;&#1079;&#1099;&#1082;&#1072;\&#1054;&#1073;&#1088;&#1072;&#1079;&#1094;&#1099;%20&#1084;&#1091;&#1079;&#1099;&#1082;&#1080;\66_globus.ppt%20%5b&#1056;&#1077;&#1078;&#1080;&#1084;%20&#1089;&#1086;&#1074;264.wav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2000" b="1" i="1" smtClean="0">
                <a:solidFill>
                  <a:srgbClr val="4A452A"/>
                </a:solidFill>
              </a:rPr>
              <a:t>Презентация</a:t>
            </a:r>
            <a:br>
              <a:rPr lang="ru-RU" sz="2000" b="1" i="1" smtClean="0">
                <a:solidFill>
                  <a:srgbClr val="4A452A"/>
                </a:solidFill>
              </a:rPr>
            </a:br>
            <a:r>
              <a:rPr lang="ru-RU" sz="2800" b="1" smtClean="0">
                <a:solidFill>
                  <a:srgbClr val="7030A0"/>
                </a:solidFill>
              </a:rPr>
              <a:t>Пётр  Великий</a:t>
            </a:r>
            <a:endParaRPr lang="ru-RU" sz="2000" b="1" i="1" smtClean="0">
              <a:solidFill>
                <a:srgbClr val="4A452A"/>
              </a:solidFill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z="2000" b="1" i="1" smtClean="0">
                <a:solidFill>
                  <a:schemeClr val="tx1"/>
                </a:solidFill>
              </a:rPr>
              <a:t>Составила:  учитель нач. кл. МБОУ  СОШ №1</a:t>
            </a:r>
          </a:p>
          <a:p>
            <a:pPr eaLnBrk="1" hangingPunct="1"/>
            <a:r>
              <a:rPr lang="ru-RU" sz="2000" b="1" i="1" smtClean="0">
                <a:solidFill>
                  <a:schemeClr val="tx1"/>
                </a:solidFill>
              </a:rPr>
              <a:t>п. Тульского</a:t>
            </a:r>
          </a:p>
          <a:p>
            <a:pPr eaLnBrk="1" hangingPunct="1"/>
            <a:r>
              <a:rPr lang="ru-RU" sz="2000" b="1" i="1" smtClean="0">
                <a:solidFill>
                  <a:schemeClr val="tx1"/>
                </a:solidFill>
              </a:rPr>
              <a:t>Иванча Т. А</a:t>
            </a:r>
          </a:p>
        </p:txBody>
      </p:sp>
      <p:pic>
        <p:nvPicPr>
          <p:cNvPr id="5" name="66_globus.ppt [Режим сов25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smtClean="0">
                <a:solidFill>
                  <a:schemeClr val="bg1"/>
                </a:solidFill>
              </a:rPr>
              <a:t>Открыт первый музей.</a:t>
            </a:r>
          </a:p>
        </p:txBody>
      </p:sp>
      <p:pic>
        <p:nvPicPr>
          <p:cNvPr id="4" name="Содержимое 3" descr="0012-012-Kunstkamera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554691" y="1600200"/>
            <a:ext cx="6034617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66_globus.ppt [Режим сов265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7900987" cy="655637"/>
          </a:xfrm>
        </p:spPr>
        <p:txBody>
          <a:bodyPr/>
          <a:lstStyle/>
          <a:p>
            <a:r>
              <a:rPr lang="ru-RU" sz="2800" i="1" smtClean="0">
                <a:solidFill>
                  <a:schemeClr val="bg1"/>
                </a:solidFill>
              </a:rPr>
              <a:t>Пётр  ввёл  новый  календарь.1.01.1700г</a:t>
            </a:r>
          </a:p>
        </p:txBody>
      </p:sp>
      <p:pic>
        <p:nvPicPr>
          <p:cNvPr id="5" name="Содержимое 4" descr="calendar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5143500" y="1000109"/>
            <a:ext cx="3714750" cy="5429288"/>
          </a:xfrm>
          <a:prstGeom prst="horizontalScroll">
            <a:avLst/>
          </a:prstGeom>
        </p:spPr>
      </p:pic>
      <p:sp>
        <p:nvSpPr>
          <p:cNvPr id="18436" name="Текст 3"/>
          <p:cNvSpPr>
            <a:spLocks noGrp="1"/>
          </p:cNvSpPr>
          <p:nvPr>
            <p:ph type="body" sz="half" idx="2"/>
          </p:nvPr>
        </p:nvSpPr>
        <p:spPr>
          <a:xfrm>
            <a:off x="0" y="1000125"/>
            <a:ext cx="5072063" cy="5857875"/>
          </a:xfrm>
        </p:spPr>
        <p:txBody>
          <a:bodyPr/>
          <a:lstStyle/>
          <a:p>
            <a:r>
              <a:rPr lang="ru-RU" sz="2000" b="1" i="1" smtClean="0">
                <a:solidFill>
                  <a:schemeClr val="tx1"/>
                </a:solidFill>
              </a:rPr>
              <a:t>Начало  Нового  года с 1.01(вместо 1 сентября) и  летосчисление  от Рождества  Христова(вместо Сотворения  м</a:t>
            </a:r>
            <a:r>
              <a:rPr lang="en-US" sz="2000" b="1" i="1" smtClean="0">
                <a:solidFill>
                  <a:schemeClr val="tx1"/>
                </a:solidFill>
              </a:rPr>
              <a:t>i</a:t>
            </a:r>
            <a:r>
              <a:rPr lang="ru-RU" sz="2000" b="1" i="1" smtClean="0">
                <a:solidFill>
                  <a:schemeClr val="tx1"/>
                </a:solidFill>
              </a:rPr>
              <a:t>ра).</a:t>
            </a:r>
          </a:p>
          <a:p>
            <a:r>
              <a:rPr lang="ru-RU" sz="2000" b="1" i="1" smtClean="0">
                <a:solidFill>
                  <a:schemeClr val="tx1"/>
                </a:solidFill>
              </a:rPr>
              <a:t>Пётр  заявил, что  «… греки, от которых  наша вера  православная принята, согласно  лета  свои исчисляют  от  Рождества  Христова  в  восьмой  день  спустя, т.е. генваря 1 числа, а не от создании  м</a:t>
            </a:r>
            <a:r>
              <a:rPr lang="en-US" sz="2000" b="1" i="1" smtClean="0">
                <a:solidFill>
                  <a:schemeClr val="tx1"/>
                </a:solidFill>
              </a:rPr>
              <a:t>i</a:t>
            </a:r>
            <a:r>
              <a:rPr lang="ru-RU" sz="2000" b="1" i="1" smtClean="0">
                <a:solidFill>
                  <a:schemeClr val="tx1"/>
                </a:solidFill>
              </a:rPr>
              <a:t>ра, за  многую  рознь  счисления  в  тех  летах.»  </a:t>
            </a:r>
          </a:p>
        </p:txBody>
      </p:sp>
      <p:pic>
        <p:nvPicPr>
          <p:cNvPr id="6" name="66_globus.ppt [Режим сов26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429625" cy="714375"/>
          </a:xfrm>
        </p:spPr>
        <p:txBody>
          <a:bodyPr/>
          <a:lstStyle/>
          <a:p>
            <a:r>
              <a:rPr lang="ru-RU" sz="2800" i="1" smtClean="0">
                <a:solidFill>
                  <a:schemeClr val="bg1"/>
                </a:solidFill>
              </a:rPr>
              <a:t>«Морским  судам  быть.» </a:t>
            </a:r>
          </a:p>
        </p:txBody>
      </p:sp>
      <p:pic>
        <p:nvPicPr>
          <p:cNvPr id="5" name="Содержимое 4" descr="0003-004-Nachalo-russkogo-flota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5857884" y="1285860"/>
            <a:ext cx="2857500" cy="365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460" name="Текст 3"/>
          <p:cNvSpPr>
            <a:spLocks noGrp="1"/>
          </p:cNvSpPr>
          <p:nvPr>
            <p:ph type="body" sz="half" idx="2"/>
          </p:nvPr>
        </p:nvSpPr>
        <p:spPr>
          <a:xfrm>
            <a:off x="142875" y="1214438"/>
            <a:ext cx="5400675" cy="5429250"/>
          </a:xfrm>
        </p:spPr>
        <p:txBody>
          <a:bodyPr/>
          <a:lstStyle/>
          <a:p>
            <a:r>
              <a:rPr lang="ru-RU" sz="2000" b="1" i="1" smtClean="0">
                <a:solidFill>
                  <a:schemeClr val="tx1"/>
                </a:solidFill>
              </a:rPr>
              <a:t>Петра  заинтересовал бот(судно), доставленный  из Англии. Он  был  отремонтирован  и  спущен  на  воду. Пётр, увлечённый  своей  новой  затеей, перебрался на более глубокое  Плещеево  озеро. Здесь  началась  постройка  первых  судов  «потешной» флотилии.</a:t>
            </a:r>
          </a:p>
          <a:p>
            <a:r>
              <a:rPr lang="ru-RU" sz="2000" b="1" i="1" smtClean="0">
                <a:solidFill>
                  <a:schemeClr val="tx1"/>
                </a:solidFill>
              </a:rPr>
              <a:t> Пётр «заболел» корабельным делом.</a:t>
            </a:r>
          </a:p>
          <a:p>
            <a:r>
              <a:rPr lang="ru-RU" sz="2000" b="1" i="1" smtClean="0">
                <a:solidFill>
                  <a:schemeClr val="tx1"/>
                </a:solidFill>
              </a:rPr>
              <a:t>С  этого времени  царь  утвердился  в  мысли,  что  России  необходим  собственный  морской  флот.</a:t>
            </a:r>
          </a:p>
          <a:p>
            <a:endParaRPr lang="ru-RU" sz="2000" b="1" i="1" smtClean="0">
              <a:solidFill>
                <a:schemeClr val="tx1"/>
              </a:solidFill>
            </a:endParaRPr>
          </a:p>
        </p:txBody>
      </p:sp>
      <p:pic>
        <p:nvPicPr>
          <p:cNvPr id="6" name="66_globus.ppt [Режим сов267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285750" y="357188"/>
            <a:ext cx="4429125" cy="714375"/>
          </a:xfrm>
        </p:spPr>
        <p:txBody>
          <a:bodyPr/>
          <a:lstStyle/>
          <a:p>
            <a:r>
              <a:rPr lang="ru-RU" sz="2800" i="1" smtClean="0">
                <a:solidFill>
                  <a:schemeClr val="bg1"/>
                </a:solidFill>
              </a:rPr>
              <a:t>Град  Петра.</a:t>
            </a:r>
          </a:p>
        </p:txBody>
      </p:sp>
      <p:pic>
        <p:nvPicPr>
          <p:cNvPr id="5" name="Содержимое 4" descr="10-5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857752" y="285728"/>
            <a:ext cx="3898173" cy="58531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484" name="Текст 3"/>
          <p:cNvSpPr>
            <a:spLocks noGrp="1"/>
          </p:cNvSpPr>
          <p:nvPr>
            <p:ph type="body" sz="half" idx="2"/>
          </p:nvPr>
        </p:nvSpPr>
        <p:spPr>
          <a:xfrm>
            <a:off x="142875" y="1071563"/>
            <a:ext cx="4429125" cy="5500687"/>
          </a:xfrm>
        </p:spPr>
        <p:txBody>
          <a:bodyPr/>
          <a:lstStyle/>
          <a:p>
            <a:r>
              <a:rPr lang="ru-RU" sz="2000" b="1" i="1" smtClean="0">
                <a:solidFill>
                  <a:schemeClr val="tx1"/>
                </a:solidFill>
              </a:rPr>
              <a:t>После  первых  побед  государь  Пётр  Романов  заложил  на  берегах  Невы  крепость, которую  назвал  Санкт- Петербургом, что  означает</a:t>
            </a:r>
          </a:p>
          <a:p>
            <a:r>
              <a:rPr lang="ru-RU" sz="2000" b="1" i="1" smtClean="0">
                <a:solidFill>
                  <a:schemeClr val="tx1"/>
                </a:solidFill>
              </a:rPr>
              <a:t>«Святого  Петра  крепость.»</a:t>
            </a:r>
          </a:p>
          <a:p>
            <a:r>
              <a:rPr lang="ru-RU" sz="2000" b="1" i="1" smtClean="0">
                <a:solidFill>
                  <a:schemeClr val="tx1"/>
                </a:solidFill>
              </a:rPr>
              <a:t>Город  носит  имя  ангела- хранителя.</a:t>
            </a:r>
          </a:p>
          <a:p>
            <a:r>
              <a:rPr lang="ru-RU" sz="2000" b="1" i="1" smtClean="0">
                <a:solidFill>
                  <a:schemeClr val="tx1"/>
                </a:solidFill>
              </a:rPr>
              <a:t>Пётр  Великий  решил заложить   европейскую  столицу  России , что и  подчеркнул самим  названием.  </a:t>
            </a:r>
          </a:p>
        </p:txBody>
      </p:sp>
      <p:pic>
        <p:nvPicPr>
          <p:cNvPr id="6" name="66_globus.ppt [Режим сов268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2900363" cy="428625"/>
          </a:xfrm>
        </p:spPr>
        <p:txBody>
          <a:bodyPr/>
          <a:lstStyle/>
          <a:p>
            <a:r>
              <a:rPr lang="ru-RU" sz="2800" i="1" smtClean="0">
                <a:solidFill>
                  <a:schemeClr val="bg1"/>
                </a:solidFill>
              </a:rPr>
              <a:t>Вопросы:</a:t>
            </a:r>
          </a:p>
        </p:txBody>
      </p:sp>
      <p:pic>
        <p:nvPicPr>
          <p:cNvPr id="5" name="Содержимое 4" descr="piter_2_maxi_2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355778" y="928670"/>
            <a:ext cx="4658811" cy="5143536"/>
          </a:xfrm>
          <a:prstGeom prst="round2DiagRect">
            <a:avLst>
              <a:gd name="adj1" fmla="val 16667"/>
              <a:gd name="adj2" fmla="val 5701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508" name="Текст 3"/>
          <p:cNvSpPr>
            <a:spLocks noGrp="1"/>
          </p:cNvSpPr>
          <p:nvPr>
            <p:ph type="body" sz="half" idx="2"/>
          </p:nvPr>
        </p:nvSpPr>
        <p:spPr>
          <a:xfrm>
            <a:off x="142875" y="714375"/>
            <a:ext cx="4000500" cy="5929313"/>
          </a:xfrm>
        </p:spPr>
        <p:txBody>
          <a:bodyPr/>
          <a:lstStyle/>
          <a:p>
            <a:r>
              <a:rPr lang="ru-RU" sz="2000" b="1" i="1" smtClean="0">
                <a:solidFill>
                  <a:schemeClr val="tx1"/>
                </a:solidFill>
              </a:rPr>
              <a:t>*Какое  прозвание  получил Пётр? </a:t>
            </a:r>
          </a:p>
          <a:p>
            <a:r>
              <a:rPr lang="ru-RU" sz="2000" b="1" i="1" smtClean="0">
                <a:solidFill>
                  <a:schemeClr val="tx1"/>
                </a:solidFill>
              </a:rPr>
              <a:t>*Во  сколько  лет  был провозглашен Пётр царём?</a:t>
            </a:r>
          </a:p>
          <a:p>
            <a:r>
              <a:rPr lang="ru-RU" sz="2000" b="1" i="1" smtClean="0">
                <a:solidFill>
                  <a:schemeClr val="tx1"/>
                </a:solidFill>
              </a:rPr>
              <a:t>*Какое  любимое  увлечение было  у  Петра?</a:t>
            </a:r>
          </a:p>
          <a:p>
            <a:r>
              <a:rPr lang="ru-RU" sz="2000" b="1" i="1" smtClean="0">
                <a:solidFill>
                  <a:schemeClr val="tx1"/>
                </a:solidFill>
              </a:rPr>
              <a:t>*Как  назывался  его  полк?</a:t>
            </a:r>
          </a:p>
          <a:p>
            <a:r>
              <a:rPr lang="ru-RU" sz="2000" b="1" i="1" smtClean="0">
                <a:solidFill>
                  <a:schemeClr val="tx1"/>
                </a:solidFill>
              </a:rPr>
              <a:t>*Что  дала  Петру 1 эта  игра?</a:t>
            </a:r>
          </a:p>
          <a:p>
            <a:r>
              <a:rPr lang="ru-RU" sz="2000" b="1" i="1" smtClean="0">
                <a:solidFill>
                  <a:schemeClr val="tx1"/>
                </a:solidFill>
              </a:rPr>
              <a:t>*Что  нового  появилось  в России  при Петре?</a:t>
            </a:r>
          </a:p>
          <a:p>
            <a:r>
              <a:rPr lang="ru-RU" sz="2000" b="1" i="1" smtClean="0">
                <a:solidFill>
                  <a:schemeClr val="tx1"/>
                </a:solidFill>
              </a:rPr>
              <a:t>*С  чего  началось строительство  города  на Неве?</a:t>
            </a:r>
          </a:p>
          <a:p>
            <a:r>
              <a:rPr lang="ru-RU" sz="2000" b="1" i="1" smtClean="0">
                <a:solidFill>
                  <a:schemeClr val="tx1"/>
                </a:solidFill>
              </a:rPr>
              <a:t>*Каковы  главные  черты  характера Петра?</a:t>
            </a:r>
          </a:p>
        </p:txBody>
      </p:sp>
      <p:pic>
        <p:nvPicPr>
          <p:cNvPr id="6" name="66_globus.ppt [Режим сов26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25"/>
          </a:xfrm>
        </p:spPr>
        <p:txBody>
          <a:bodyPr/>
          <a:lstStyle/>
          <a:p>
            <a:pPr algn="l"/>
            <a:r>
              <a:rPr lang="ru-RU" sz="2000" b="1" i="1" smtClean="0">
                <a:solidFill>
                  <a:schemeClr val="tx1"/>
                </a:solidFill>
              </a:rPr>
              <a:t>Долгожданный  дан  звонок-</a:t>
            </a:r>
            <a:br>
              <a:rPr lang="ru-RU" sz="2000" b="1" i="1" smtClean="0">
                <a:solidFill>
                  <a:schemeClr val="tx1"/>
                </a:solidFill>
              </a:rPr>
            </a:br>
            <a:r>
              <a:rPr lang="ru-RU" sz="2000" b="1" i="1" smtClean="0">
                <a:solidFill>
                  <a:schemeClr val="tx1"/>
                </a:solidFill>
              </a:rPr>
              <a:t>Начинается    урок.</a:t>
            </a:r>
            <a:br>
              <a:rPr lang="ru-RU" sz="2000" b="1" i="1" smtClean="0">
                <a:solidFill>
                  <a:schemeClr val="tx1"/>
                </a:solidFill>
              </a:rPr>
            </a:br>
            <a:r>
              <a:rPr lang="ru-RU" sz="2000" b="1" i="1" smtClean="0">
                <a:solidFill>
                  <a:schemeClr val="tx1"/>
                </a:solidFill>
              </a:rPr>
              <a:t>Пётр  Первый  зовёт  к себе</a:t>
            </a:r>
            <a:br>
              <a:rPr lang="ru-RU" sz="2000" b="1" i="1" smtClean="0">
                <a:solidFill>
                  <a:schemeClr val="tx1"/>
                </a:solidFill>
              </a:rPr>
            </a:br>
            <a:r>
              <a:rPr lang="ru-RU" sz="2000" b="1" i="1" smtClean="0">
                <a:solidFill>
                  <a:schemeClr val="tx1"/>
                </a:solidFill>
              </a:rPr>
              <a:t>В  град  прекрасный на Неве.</a:t>
            </a:r>
            <a:br>
              <a:rPr lang="ru-RU" sz="2000" b="1" i="1" smtClean="0">
                <a:solidFill>
                  <a:schemeClr val="tx1"/>
                </a:solidFill>
              </a:rPr>
            </a:br>
            <a:endParaRPr lang="ru-RU" sz="2000" b="1" i="1" smtClean="0">
              <a:solidFill>
                <a:schemeClr val="tx1"/>
              </a:solidFill>
            </a:endParaRPr>
          </a:p>
        </p:txBody>
      </p:sp>
      <p:pic>
        <p:nvPicPr>
          <p:cNvPr id="9219" name="Содержимое 4" descr="050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500" y="1571625"/>
            <a:ext cx="4286250" cy="5286375"/>
          </a:xfrm>
        </p:spPr>
      </p:pic>
      <p:pic>
        <p:nvPicPr>
          <p:cNvPr id="5" name="66_globus.ppt [Режим сов257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8258175" cy="6369050"/>
          </a:xfrm>
        </p:spPr>
        <p:txBody>
          <a:bodyPr/>
          <a:lstStyle/>
          <a:p>
            <a:pPr algn="l">
              <a:defRPr/>
            </a:pP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 берегу пустынных  волн</a:t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Стоял он, дум  великих  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полн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 вдаль  глядел.  Пред  ним  широко</a:t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Река  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неслася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 бедный  челн</a:t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ней стремился одиноко.</a:t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мшистым,  топким  берегам</a:t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Чернели избы здесь и там,</a:t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Приют  убогого  чухонца;</a:t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 лес,  неведомый   лучами</a:t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 тумане  спрятанного  солнца,</a:t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Кругом  шумел.  И думал  он:</a:t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Отсель  грозить  мы  будем  шведу,</a:t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Здесь  будет  город  заложен  </a:t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Назло  надменному  соседу.</a:t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- Каком  городе  написал  своё  стихотворение  А.С.Пушкин?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-А  что  вы  знаете  о  Петре 1 ?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endParaRPr lang="ru-RU" sz="2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66_globus.ppt [Режим сов258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smtClean="0">
                <a:solidFill>
                  <a:schemeClr val="bg1"/>
                </a:solidFill>
              </a:rPr>
              <a:t>Время  становления  Петра царём. 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i="1" smtClean="0">
                <a:solidFill>
                  <a:schemeClr val="tx1"/>
                </a:solidFill>
              </a:rPr>
              <a:t>Россия  переживает  трудный  момент  своей  истории: она  очень  сильно  отстала  в  своём  развитии  от стран Европы.</a:t>
            </a:r>
          </a:p>
          <a:p>
            <a:r>
              <a:rPr lang="ru-RU" sz="2000" b="1" i="1" smtClean="0">
                <a:solidFill>
                  <a:schemeClr val="tx1"/>
                </a:solidFill>
              </a:rPr>
              <a:t>В  России  почти  не было  инженеров,  учёных, армия  плохо  вооружена  и  обучена,  военного   флота  не было.</a:t>
            </a:r>
          </a:p>
          <a:p>
            <a:r>
              <a:rPr lang="ru-RU" sz="2000" b="1" i="1" smtClean="0">
                <a:solidFill>
                  <a:schemeClr val="tx1"/>
                </a:solidFill>
              </a:rPr>
              <a:t>Между  приближёнными  царя -  боярами  и  дворянами  шла  война</a:t>
            </a:r>
          </a:p>
          <a:p>
            <a:endParaRPr lang="ru-RU" sz="2000" b="1" i="1" smtClean="0">
              <a:solidFill>
                <a:schemeClr val="tx1"/>
              </a:solidFill>
            </a:endParaRPr>
          </a:p>
        </p:txBody>
      </p:sp>
      <p:pic>
        <p:nvPicPr>
          <p:cNvPr id="5" name="66_globus.ppt [Режим сов25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smtClean="0">
                <a:solidFill>
                  <a:schemeClr val="bg1"/>
                </a:solidFill>
              </a:rPr>
              <a:t>Детство  Петра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b="1" i="1" smtClean="0">
                <a:solidFill>
                  <a:schemeClr val="tx1"/>
                </a:solidFill>
              </a:rPr>
              <a:t>Пётр  вместе  с  братом  Иваном,  которому  было 16 лет, в 1682  стал  царём.  Ему  было  всего 10 лет.</a:t>
            </a:r>
          </a:p>
          <a:p>
            <a:pPr>
              <a:buFont typeface="Wingdings" pitchFamily="2" charset="2"/>
              <a:buNone/>
            </a:pPr>
            <a:r>
              <a:rPr lang="ru-RU" sz="2000" b="1" i="1" smtClean="0">
                <a:solidFill>
                  <a:schemeClr val="tx1"/>
                </a:solidFill>
              </a:rPr>
              <a:t>Иван  был  очень  болезненным, Пётр- слишком юным, поэтому  государственными  делами  заправляла их  старшая  сестра  Софья.  Она  сама  хотела  стать  царицей, но по  законам  того  времени  в России  женщина  не могла  наследовать  престол. </a:t>
            </a:r>
          </a:p>
        </p:txBody>
      </p:sp>
      <p:pic>
        <p:nvPicPr>
          <p:cNvPr id="6" name="66_globus.ppt [Режим сов26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5072063" cy="642938"/>
          </a:xfrm>
        </p:spPr>
        <p:txBody>
          <a:bodyPr/>
          <a:lstStyle/>
          <a:p>
            <a:r>
              <a:rPr lang="ru-RU" sz="2800" i="1" smtClean="0">
                <a:solidFill>
                  <a:schemeClr val="bg1"/>
                </a:solidFill>
              </a:rPr>
              <a:t>«Потешные  полки.»</a:t>
            </a:r>
          </a:p>
        </p:txBody>
      </p:sp>
      <p:pic>
        <p:nvPicPr>
          <p:cNvPr id="5" name="Содержимое 4" descr="P1000107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5143500" y="661396"/>
            <a:ext cx="3543300" cy="5089120"/>
          </a:xfrm>
          <a:prstGeom prst="ellipseRibbon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3316" name="Текст 3"/>
          <p:cNvSpPr>
            <a:spLocks noGrp="1"/>
          </p:cNvSpPr>
          <p:nvPr>
            <p:ph type="body" sz="half" idx="2"/>
          </p:nvPr>
        </p:nvSpPr>
        <p:spPr>
          <a:xfrm>
            <a:off x="357188" y="1214438"/>
            <a:ext cx="5000625" cy="4762500"/>
          </a:xfrm>
        </p:spPr>
        <p:txBody>
          <a:bodyPr/>
          <a:lstStyle/>
          <a:p>
            <a:r>
              <a:rPr lang="ru-RU" sz="2000" b="1" i="1" smtClean="0">
                <a:solidFill>
                  <a:schemeClr val="tx1"/>
                </a:solidFill>
              </a:rPr>
              <a:t>Пётр  был  любознательным  и деятельным  мальчиком.</a:t>
            </a:r>
          </a:p>
          <a:p>
            <a:r>
              <a:rPr lang="ru-RU" sz="2000" b="1" i="1" smtClean="0">
                <a:solidFill>
                  <a:schemeClr val="tx1"/>
                </a:solidFill>
              </a:rPr>
              <a:t>С 1683г  в  селе Преображенском под  Москвой  шла  военная  игра.</a:t>
            </a:r>
          </a:p>
          <a:p>
            <a:r>
              <a:rPr lang="ru-RU" sz="2000" b="1" i="1" smtClean="0">
                <a:solidFill>
                  <a:schemeClr val="tx1"/>
                </a:solidFill>
              </a:rPr>
              <a:t>Из своих  сверстников  царь  образовывал  «потешные  полки.»</a:t>
            </a:r>
          </a:p>
          <a:p>
            <a:r>
              <a:rPr lang="ru-RU" sz="2000" b="1" i="1" smtClean="0">
                <a:solidFill>
                  <a:schemeClr val="tx1"/>
                </a:solidFill>
              </a:rPr>
              <a:t>Иностранные  офицеры  обучали  Петра  и  его  солдат  </a:t>
            </a:r>
          </a:p>
          <a:p>
            <a:r>
              <a:rPr lang="ru-RU" sz="2000" b="1" i="1" smtClean="0">
                <a:solidFill>
                  <a:schemeClr val="tx1"/>
                </a:solidFill>
              </a:rPr>
              <a:t>артиллерийской  науке.</a:t>
            </a:r>
          </a:p>
          <a:p>
            <a:r>
              <a:rPr lang="ru-RU" sz="2000" b="1" i="1" smtClean="0">
                <a:solidFill>
                  <a:schemeClr val="tx1"/>
                </a:solidFill>
              </a:rPr>
              <a:t>Со временем  «потешные  полки»  превратились  в  грозную  силу  и</a:t>
            </a:r>
          </a:p>
          <a:p>
            <a:r>
              <a:rPr lang="ru-RU" sz="2000" b="1" i="1" smtClean="0">
                <a:solidFill>
                  <a:schemeClr val="tx1"/>
                </a:solidFill>
              </a:rPr>
              <a:t>верную  опору  царя. С  них  началась  новая  регулярная  русская  армия.</a:t>
            </a:r>
          </a:p>
        </p:txBody>
      </p:sp>
      <p:pic>
        <p:nvPicPr>
          <p:cNvPr id="6" name="66_globus.ppt [Режим сов26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500188"/>
          </a:xfrm>
        </p:spPr>
        <p:txBody>
          <a:bodyPr/>
          <a:lstStyle/>
          <a:p>
            <a:pPr algn="l"/>
            <a:r>
              <a:rPr lang="ru-RU" sz="2800" b="1" i="1" smtClean="0">
                <a:solidFill>
                  <a:schemeClr val="bg1"/>
                </a:solidFill>
              </a:rPr>
              <a:t>Первая  печатная газета в России.</a:t>
            </a:r>
            <a:br>
              <a:rPr lang="ru-RU" sz="2800" b="1" i="1" smtClean="0">
                <a:solidFill>
                  <a:schemeClr val="bg1"/>
                </a:solidFill>
              </a:rPr>
            </a:br>
            <a:r>
              <a:rPr lang="ru-RU" sz="2800" b="1" i="1" smtClean="0">
                <a:solidFill>
                  <a:schemeClr val="bg1"/>
                </a:solidFill>
              </a:rPr>
              <a:t>Первая печатная «Столичный вестник» начал выходить  в  Китае  в  8 веке.</a:t>
            </a:r>
          </a:p>
        </p:txBody>
      </p:sp>
      <p:pic>
        <p:nvPicPr>
          <p:cNvPr id="6" name="Содержимое 5" descr="0007-007-V-1703-g_Byla-izdana-1-ja-russkaja-gazeta-Vedomosti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395412" y="1857375"/>
            <a:ext cx="6381751" cy="47863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66_globus.ppt [Режим сов26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smtClean="0">
                <a:solidFill>
                  <a:schemeClr val="bg1"/>
                </a:solidFill>
              </a:rPr>
              <a:t>Царь-преобразователь.</a:t>
            </a:r>
          </a:p>
        </p:txBody>
      </p:sp>
      <p:pic>
        <p:nvPicPr>
          <p:cNvPr id="4" name="Содержимое 3" descr="0019-019-Ukaz-o-brite-borod-i-usov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554691" y="1600200"/>
            <a:ext cx="6660647" cy="50435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66_globus.ppt [Режим сов26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00" cy="1082675"/>
          </a:xfrm>
        </p:spPr>
        <p:txBody>
          <a:bodyPr/>
          <a:lstStyle/>
          <a:p>
            <a:r>
              <a:rPr lang="ru-RU" sz="2800" b="1" i="1" smtClean="0">
                <a:solidFill>
                  <a:schemeClr val="bg1"/>
                </a:solidFill>
              </a:rPr>
              <a:t>Петру не по душе были многие порядки и  обычаи  русской  старины.</a:t>
            </a:r>
          </a:p>
        </p:txBody>
      </p:sp>
      <p:pic>
        <p:nvPicPr>
          <p:cNvPr id="4" name="Содержимое 3" descr="0016-016-Reforma-v-oblasti-byta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554691" y="1600200"/>
            <a:ext cx="6034617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66_globus.ppt [Режим сов264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Глобу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Глобус</Template>
  <TotalTime>407</TotalTime>
  <Words>476</Words>
  <Application>Microsoft Office PowerPoint</Application>
  <PresentationFormat>Экран (4:3)</PresentationFormat>
  <Paragraphs>46</Paragraphs>
  <Slides>14</Slides>
  <Notes>0</Notes>
  <HiddenSlides>0</HiddenSlides>
  <MMClips>14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Century Schoolbook</vt:lpstr>
      <vt:lpstr>Wingdings</vt:lpstr>
      <vt:lpstr>Calibri</vt:lpstr>
      <vt:lpstr>Глобус</vt:lpstr>
      <vt:lpstr>Презентация Пётр  Великий</vt:lpstr>
      <vt:lpstr>Долгожданный  дан  звонок- Начинается    урок. Пётр  Первый  зовёт  к себе В  град  прекрасный на Неве. </vt:lpstr>
      <vt:lpstr>На  берегу пустынных  волн Стоял он, дум  великих  полн, И  вдаль  глядел.  Пред  ним  широко Река  неслася,  бедный  челн По ней стремился одиноко. По мшистым,  топким  берегам Чернели избы здесь и там, Приют  убогого  чухонца; И  лес,  неведомый   лучами В  тумане  спрятанного  солнца, Кругом  шумел.  И думал  он: Отсель  грозить  мы  будем  шведу, Здесь  будет  город  заложен   Назло  надменному  соседу.  - Каком  городе  написал  своё  стихотворение  А.С.Пушкин? -А  что  вы  знаете  о  Петре 1 ?     </vt:lpstr>
      <vt:lpstr>Время  становления  Петра царём. </vt:lpstr>
      <vt:lpstr>Детство  Петра</vt:lpstr>
      <vt:lpstr>«Потешные  полки.»</vt:lpstr>
      <vt:lpstr>Первая  печатная газета в России. Первая печатная «Столичный вестник» начал выходить  в  Китае  в  8 веке.</vt:lpstr>
      <vt:lpstr>Царь-преобразователь.</vt:lpstr>
      <vt:lpstr>Петру не по душе были многие порядки и  обычаи  русской  старины.</vt:lpstr>
      <vt:lpstr>Открыт первый музей.</vt:lpstr>
      <vt:lpstr>Пётр  ввёл  новый  календарь.1.01.1700г</vt:lpstr>
      <vt:lpstr>«Морским  судам  быть.» </vt:lpstr>
      <vt:lpstr>Град  Петра.</vt:lpstr>
      <vt:lpstr>Вопросы:</vt:lpstr>
    </vt:vector>
  </TitlesOfParts>
  <Company>мммммммммммммм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ааааааааааааааа</dc:creator>
  <cp:lastModifiedBy>alex</cp:lastModifiedBy>
  <cp:revision>43</cp:revision>
  <dcterms:created xsi:type="dcterms:W3CDTF">2010-08-10T08:09:29Z</dcterms:created>
  <dcterms:modified xsi:type="dcterms:W3CDTF">2013-02-16T16:53:48Z</dcterms:modified>
</cp:coreProperties>
</file>