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8" r:id="rId3"/>
    <p:sldId id="261" r:id="rId4"/>
    <p:sldId id="263" r:id="rId5"/>
    <p:sldId id="264" r:id="rId6"/>
    <p:sldId id="266" r:id="rId7"/>
    <p:sldId id="268" r:id="rId8"/>
    <p:sldId id="269" r:id="rId9"/>
    <p:sldId id="271" r:id="rId10"/>
    <p:sldId id="272" r:id="rId11"/>
    <p:sldId id="276" r:id="rId12"/>
    <p:sldId id="274"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AEEC5FB-AF89-444D-B2B3-667E7FF1B47E}" type="datetimeFigureOut">
              <a:rPr lang="ru-RU"/>
              <a:pPr>
                <a:defRPr/>
              </a:pPr>
              <a:t>14.02.2013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C784DE1-AA5E-4373-9AEE-9DAAB679DAC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A482DEA-DC60-4C65-B30B-81D8DA15C279}" type="datetimeFigureOut">
              <a:rPr lang="ru-RU"/>
              <a:pPr>
                <a:defRPr/>
              </a:pPr>
              <a:t>14.02.2013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DBE5213-D0B1-439D-89CA-5AA6205C3DE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11968D3-EE5F-45A3-A3FF-38F36DDCE3DE}" type="datetimeFigureOut">
              <a:rPr lang="ru-RU"/>
              <a:pPr>
                <a:defRPr/>
              </a:pPr>
              <a:t>14.02.2013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6BCCE06-B539-4D20-A2E0-32BD96B9071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16E2DD0-E631-4394-98A9-1A1BBFBBDD04}" type="datetimeFigureOut">
              <a:rPr lang="ru-RU"/>
              <a:pPr>
                <a:defRPr/>
              </a:pPr>
              <a:t>14.02.2013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B58E2C8-548E-4500-AE38-45134510F92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87BCB53-BA4E-4BCB-988F-F6455FC49B06}" type="datetimeFigureOut">
              <a:rPr lang="ru-RU"/>
              <a:pPr>
                <a:defRPr/>
              </a:pPr>
              <a:t>14.02.2013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466755-3416-47BB-BEFB-599E2368779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CFD7A95-D64F-4B5B-84E9-D182575874B5}" type="datetimeFigureOut">
              <a:rPr lang="ru-RU"/>
              <a:pPr>
                <a:defRPr/>
              </a:pPr>
              <a:t>14.02.2013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2C8CE18-57F4-43E2-A90C-D8674562940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E078982A-3573-4E9A-84F8-05C700C66F8F}" type="datetimeFigureOut">
              <a:rPr lang="ru-RU"/>
              <a:pPr>
                <a:defRPr/>
              </a:pPr>
              <a:t>14.02.2013</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A5486B64-C4E8-4214-BEAE-0E2CFEAE135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B90531D9-C014-44C9-93E0-A16BA0A5B3A8}" type="datetimeFigureOut">
              <a:rPr lang="ru-RU"/>
              <a:pPr>
                <a:defRPr/>
              </a:pPr>
              <a:t>14.02.2013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ADB0DFAC-9952-45A6-9388-D29C6C6CC30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972E0B69-AA8C-4BE0-B8CD-3A204D2D5E99}" type="datetimeFigureOut">
              <a:rPr lang="ru-RU"/>
              <a:pPr>
                <a:defRPr/>
              </a:pPr>
              <a:t>14.02.2013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6D49F418-6FD4-4488-80F3-9CAFE4FF24D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D6D5B44-9216-4DC5-AB00-139C380232F1}" type="datetimeFigureOut">
              <a:rPr lang="ru-RU"/>
              <a:pPr>
                <a:defRPr/>
              </a:pPr>
              <a:t>14.02.2013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B288227-ED01-470D-A143-3314704FA60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D62EBCC8-F71B-47FE-BCD8-B1B4674613B3}" type="datetimeFigureOut">
              <a:rPr lang="ru-RU"/>
              <a:pPr>
                <a:defRPr/>
              </a:pPr>
              <a:t>14.02.2013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6FCFBDD-2583-41AF-BCB3-3CCCE7E3555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67082BC8-F82B-4E62-8D35-CF25D4854786}" type="datetimeFigureOut">
              <a:rPr lang="ru-RU"/>
              <a:pPr>
                <a:defRPr/>
              </a:pPr>
              <a:t>14.02.2013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33E8107C-7F09-47A8-AFF9-2C415648EAF1}"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9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t>Нижегородцы в войне 1812 года.</a:t>
            </a:r>
            <a:endParaRPr lang="ru-RU" dirty="0"/>
          </a:p>
        </p:txBody>
      </p:sp>
      <p:sp>
        <p:nvSpPr>
          <p:cNvPr id="5" name="Содержимое 4"/>
          <p:cNvSpPr>
            <a:spLocks noGrp="1"/>
          </p:cNvSpPr>
          <p:nvPr>
            <p:ph idx="1"/>
          </p:nvPr>
        </p:nvSpPr>
        <p:spPr>
          <a:xfrm>
            <a:off x="428625" y="1571625"/>
            <a:ext cx="8229600" cy="4708525"/>
          </a:xfrm>
        </p:spPr>
        <p:txBody>
          <a:bodyPr>
            <a:normAutofit/>
          </a:bodyPr>
          <a:lstStyle/>
          <a:p>
            <a:pPr marL="548640" indent="-411480" eaLnBrk="1" fontAlgn="auto" hangingPunct="1">
              <a:spcAft>
                <a:spcPts val="0"/>
              </a:spcAft>
              <a:buClr>
                <a:schemeClr val="tx1">
                  <a:shade val="95000"/>
                </a:schemeClr>
              </a:buClr>
              <a:buFont typeface="Wingdings 2"/>
              <a:buChar char=""/>
              <a:defRPr/>
            </a:pPr>
            <a:endParaRPr lang="ru-RU" dirty="0" smtClean="0"/>
          </a:p>
          <a:p>
            <a:pPr marL="548640" indent="-411480" eaLnBrk="1" fontAlgn="auto" hangingPunct="1">
              <a:spcAft>
                <a:spcPts val="0"/>
              </a:spcAft>
              <a:buClr>
                <a:schemeClr val="tx1">
                  <a:shade val="95000"/>
                </a:schemeClr>
              </a:buClr>
              <a:buFont typeface="Wingdings 2"/>
              <a:buChar char=""/>
              <a:defRPr/>
            </a:pPr>
            <a:endParaRPr lang="ru-RU" dirty="0" smtClean="0"/>
          </a:p>
          <a:p>
            <a:pPr marL="548640" indent="-411480" eaLnBrk="1" fontAlgn="auto" hangingPunct="1">
              <a:spcAft>
                <a:spcPts val="0"/>
              </a:spcAft>
              <a:buClr>
                <a:schemeClr val="tx1">
                  <a:shade val="95000"/>
                </a:schemeClr>
              </a:buClr>
              <a:buFont typeface="Wingdings 2"/>
              <a:buChar char=""/>
              <a:defRPr/>
            </a:pPr>
            <a:endParaRPr lang="ru-RU" dirty="0" smtClean="0"/>
          </a:p>
          <a:p>
            <a:pPr marL="548640" indent="-411480" eaLnBrk="1" fontAlgn="auto" hangingPunct="1">
              <a:spcAft>
                <a:spcPts val="0"/>
              </a:spcAft>
              <a:buClr>
                <a:schemeClr val="tx1">
                  <a:shade val="95000"/>
                </a:schemeClr>
              </a:buClr>
              <a:buFont typeface="Wingdings 2"/>
              <a:buChar char=""/>
              <a:defRPr/>
            </a:pPr>
            <a:endParaRPr lang="ru-RU" dirty="0" smtClean="0"/>
          </a:p>
          <a:p>
            <a:pPr marL="548640" indent="-411480" eaLnBrk="1" fontAlgn="auto" hangingPunct="1">
              <a:spcAft>
                <a:spcPts val="0"/>
              </a:spcAft>
              <a:buClr>
                <a:schemeClr val="tx1">
                  <a:shade val="95000"/>
                </a:schemeClr>
              </a:buClr>
              <a:buFont typeface="Wingdings 2"/>
              <a:buChar char=""/>
              <a:defRPr/>
            </a:pPr>
            <a:endParaRPr lang="ru-RU" dirty="0" smtClean="0"/>
          </a:p>
          <a:p>
            <a:pPr marL="548640" indent="-411480" eaLnBrk="1" fontAlgn="auto" hangingPunct="1">
              <a:spcAft>
                <a:spcPts val="0"/>
              </a:spcAft>
              <a:buClr>
                <a:schemeClr val="tx1">
                  <a:shade val="95000"/>
                </a:schemeClr>
              </a:buClr>
              <a:buFont typeface="Wingdings 2"/>
              <a:buChar char=""/>
              <a:defRPr/>
            </a:pPr>
            <a:endParaRPr lang="ru-RU" dirty="0" smtClean="0"/>
          </a:p>
          <a:p>
            <a:pPr marL="548640" indent="-411480" eaLnBrk="1" fontAlgn="auto" hangingPunct="1">
              <a:spcAft>
                <a:spcPts val="0"/>
              </a:spcAft>
              <a:buClr>
                <a:schemeClr val="tx1">
                  <a:shade val="95000"/>
                </a:schemeClr>
              </a:buClr>
              <a:buFont typeface="Wingdings 2"/>
              <a:buChar char=""/>
              <a:defRPr/>
            </a:pPr>
            <a:r>
              <a:rPr lang="ru-RU" dirty="0" smtClean="0"/>
              <a:t>                                                                                                     </a:t>
            </a:r>
          </a:p>
          <a:p>
            <a:pPr marL="548640" indent="-411480" eaLnBrk="1" fontAlgn="auto" hangingPunct="1">
              <a:spcAft>
                <a:spcPts val="0"/>
              </a:spcAft>
              <a:buClr>
                <a:schemeClr val="tx1">
                  <a:shade val="95000"/>
                </a:schemeClr>
              </a:buClr>
              <a:buFont typeface="Wingdings 2"/>
              <a:buChar char=""/>
              <a:defRPr/>
            </a:pPr>
            <a:r>
              <a:rPr lang="ru-RU" smtClean="0"/>
              <a:t>                                                        </a:t>
            </a:r>
            <a:r>
              <a:rPr lang="ru-RU" smtClean="0"/>
              <a:t> </a:t>
            </a:r>
            <a:endParaRPr lang="ru-RU" sz="1500" dirty="0" smtClean="0"/>
          </a:p>
          <a:p>
            <a:pPr marL="548640" indent="-411480" eaLnBrk="1" fontAlgn="auto" hangingPunct="1">
              <a:spcAft>
                <a:spcPts val="0"/>
              </a:spcAft>
              <a:buClr>
                <a:schemeClr val="tx1">
                  <a:shade val="95000"/>
                </a:schemeClr>
              </a:buClr>
              <a:buFont typeface="Wingdings 2"/>
              <a:buChar char=""/>
              <a:defRPr/>
            </a:pPr>
            <a:r>
              <a:rPr lang="ru-RU" dirty="0" smtClean="0"/>
              <a:t>                                                     </a:t>
            </a:r>
            <a:endParaRPr lang="ru-RU" dirty="0"/>
          </a:p>
        </p:txBody>
      </p:sp>
      <p:pic>
        <p:nvPicPr>
          <p:cNvPr id="3076" name="Picture 2" descr="C:\Documents and Settings\Миша\Мои документы\1812 год\4ad9631ddb.jpg"/>
          <p:cNvPicPr>
            <a:picLocks noChangeAspect="1" noChangeArrowheads="1"/>
          </p:cNvPicPr>
          <p:nvPr/>
        </p:nvPicPr>
        <p:blipFill>
          <a:blip r:embed="rId2"/>
          <a:srcRect/>
          <a:stretch>
            <a:fillRect/>
          </a:stretch>
        </p:blipFill>
        <p:spPr bwMode="auto">
          <a:xfrm>
            <a:off x="214313" y="1500188"/>
            <a:ext cx="5000644" cy="43577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eaLnBrk="1" fontAlgn="auto" hangingPunct="1">
              <a:spcAft>
                <a:spcPts val="0"/>
              </a:spcAft>
              <a:defRPr/>
            </a:pPr>
            <a:r>
              <a:rPr lang="ru-RU" sz="3200" dirty="0" smtClean="0"/>
              <a:t>Оценка боевых подвигов.</a:t>
            </a:r>
            <a:endParaRPr lang="ru-RU" sz="3200" dirty="0"/>
          </a:p>
        </p:txBody>
      </p:sp>
      <p:sp>
        <p:nvSpPr>
          <p:cNvPr id="3" name="Содержимое 2"/>
          <p:cNvSpPr>
            <a:spLocks noGrp="1"/>
          </p:cNvSpPr>
          <p:nvPr>
            <p:ph idx="1"/>
          </p:nvPr>
        </p:nvSpPr>
        <p:spPr>
          <a:xfrm>
            <a:off x="500063" y="928688"/>
            <a:ext cx="8229600" cy="4708525"/>
          </a:xfrm>
        </p:spPr>
        <p:txBody>
          <a:bodyPr>
            <a:normAutofit/>
          </a:bodyPr>
          <a:lstStyle/>
          <a:p>
            <a:pPr marL="452438" indent="87313" eaLnBrk="1" fontAlgn="auto" hangingPunct="1">
              <a:spcAft>
                <a:spcPts val="0"/>
              </a:spcAft>
              <a:buClr>
                <a:schemeClr val="tx1">
                  <a:shade val="95000"/>
                </a:schemeClr>
              </a:buClr>
              <a:buFont typeface="Wingdings 2"/>
              <a:buNone/>
              <a:defRPr/>
            </a:pPr>
            <a:r>
              <a:rPr lang="ru-RU" sz="2000" dirty="0" smtClean="0"/>
              <a:t>Император Александр I высоко оценил боевые подвиги ополченцев: многие офицеры-дворяне были награждены орденами либо повышены в воинском чине. Командир нижегородского ополчения Н.С. Муромцев был представлен к производству в генерал-лейтенанты и к награждению орденом святого Владимира 4-ой степени. Раненые в боях майоры Ф.М. Стремоухов и Ф.А. Токарев удостоены орденами святой Анны 2-ой степени. Адъютант командира нижегородского ополчения корнет А.А. Крюков был удостоен ордена святой Анны 3-ей степени. Унтер-офицер 2-го пехотного полка Антон Добролюбов был удостоен знака военного ордена святого Георгия 4-ой степени и произведен в фельдфебели.</a:t>
            </a:r>
          </a:p>
          <a:p>
            <a:pPr marL="548640" indent="-411480" eaLnBrk="1" fontAlgn="auto" hangingPunct="1">
              <a:spcAft>
                <a:spcPts val="0"/>
              </a:spcAft>
              <a:buClr>
                <a:schemeClr val="tx1">
                  <a:shade val="95000"/>
                </a:schemeClr>
              </a:buClr>
              <a:buFont typeface="Wingdings 2"/>
              <a:buChar char=""/>
              <a:defRPr/>
            </a:pPr>
            <a:endParaRPr lang="ru-RU" sz="1600" dirty="0"/>
          </a:p>
        </p:txBody>
      </p:sp>
      <p:pic>
        <p:nvPicPr>
          <p:cNvPr id="18436" name="Picture 2"/>
          <p:cNvPicPr>
            <a:picLocks noChangeAspect="1" noChangeArrowheads="1"/>
          </p:cNvPicPr>
          <p:nvPr/>
        </p:nvPicPr>
        <p:blipFill>
          <a:blip r:embed="rId2"/>
          <a:srcRect/>
          <a:stretch>
            <a:fillRect/>
          </a:stretch>
        </p:blipFill>
        <p:spPr bwMode="auto">
          <a:xfrm>
            <a:off x="285750" y="5000637"/>
            <a:ext cx="2143104" cy="1071552"/>
          </a:xfrm>
          <a:prstGeom prst="rect">
            <a:avLst/>
          </a:prstGeom>
          <a:noFill/>
          <a:ln w="9525">
            <a:noFill/>
            <a:miter lim="800000"/>
            <a:headEnd/>
            <a:tailEnd/>
          </a:ln>
        </p:spPr>
      </p:pic>
      <p:pic>
        <p:nvPicPr>
          <p:cNvPr id="18437" name="Picture 3"/>
          <p:cNvPicPr>
            <a:picLocks noChangeAspect="1" noChangeArrowheads="1"/>
          </p:cNvPicPr>
          <p:nvPr/>
        </p:nvPicPr>
        <p:blipFill>
          <a:blip r:embed="rId3"/>
          <a:srcRect/>
          <a:stretch>
            <a:fillRect/>
          </a:stretch>
        </p:blipFill>
        <p:spPr bwMode="auto">
          <a:xfrm>
            <a:off x="4308538" y="5000636"/>
            <a:ext cx="2263712" cy="1162039"/>
          </a:xfrm>
          <a:prstGeom prst="rect">
            <a:avLst/>
          </a:prstGeom>
          <a:noFill/>
          <a:ln w="9525">
            <a:noFill/>
            <a:miter lim="800000"/>
            <a:headEnd/>
            <a:tailEnd/>
          </a:ln>
        </p:spPr>
      </p:pic>
      <p:pic>
        <p:nvPicPr>
          <p:cNvPr id="18438" name="Picture 4"/>
          <p:cNvPicPr>
            <a:picLocks noChangeAspect="1" noChangeArrowheads="1"/>
          </p:cNvPicPr>
          <p:nvPr/>
        </p:nvPicPr>
        <p:blipFill>
          <a:blip r:embed="rId4"/>
          <a:srcRect/>
          <a:stretch>
            <a:fillRect/>
          </a:stretch>
        </p:blipFill>
        <p:spPr bwMode="auto">
          <a:xfrm>
            <a:off x="7858149" y="4458526"/>
            <a:ext cx="1052490" cy="2018474"/>
          </a:xfrm>
          <a:prstGeom prst="rect">
            <a:avLst/>
          </a:prstGeom>
          <a:noFill/>
          <a:ln w="9525">
            <a:noFill/>
            <a:miter lim="800000"/>
            <a:headEnd/>
            <a:tailEnd/>
          </a:ln>
        </p:spPr>
      </p:pic>
      <p:pic>
        <p:nvPicPr>
          <p:cNvPr id="18439" name="Picture 5"/>
          <p:cNvPicPr>
            <a:picLocks noChangeAspect="1" noChangeArrowheads="1"/>
          </p:cNvPicPr>
          <p:nvPr/>
        </p:nvPicPr>
        <p:blipFill>
          <a:blip r:embed="rId5"/>
          <a:srcRect/>
          <a:stretch>
            <a:fillRect/>
          </a:stretch>
        </p:blipFill>
        <p:spPr bwMode="auto">
          <a:xfrm>
            <a:off x="142875" y="2500313"/>
            <a:ext cx="800100" cy="14097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Памятник подвигу нижегородцев.</a:t>
            </a:r>
            <a:endParaRPr lang="ru-RU" sz="3200" dirty="0"/>
          </a:p>
        </p:txBody>
      </p:sp>
      <p:sp>
        <p:nvSpPr>
          <p:cNvPr id="3" name="Текст 2"/>
          <p:cNvSpPr>
            <a:spLocks noGrp="1"/>
          </p:cNvSpPr>
          <p:nvPr>
            <p:ph type="body" idx="1"/>
          </p:nvPr>
        </p:nvSpPr>
        <p:spPr/>
        <p:txBody>
          <a:bodyPr/>
          <a:lstStyle/>
          <a:p>
            <a:r>
              <a:rPr lang="ru-RU" dirty="0" smtClean="0"/>
              <a:t/>
            </a:r>
            <a:br>
              <a:rPr lang="ru-RU" dirty="0" smtClean="0"/>
            </a:br>
            <a:endParaRPr lang="ru-RU" dirty="0"/>
          </a:p>
        </p:txBody>
      </p:sp>
      <p:sp>
        <p:nvSpPr>
          <p:cNvPr id="5" name="Содержимое 4"/>
          <p:cNvSpPr>
            <a:spLocks noGrp="1"/>
          </p:cNvSpPr>
          <p:nvPr>
            <p:ph sz="quarter" idx="2"/>
          </p:nvPr>
        </p:nvSpPr>
        <p:spPr>
          <a:xfrm>
            <a:off x="214282" y="1571612"/>
            <a:ext cx="6357982" cy="5143536"/>
          </a:xfrm>
        </p:spPr>
        <p:txBody>
          <a:bodyPr/>
          <a:lstStyle/>
          <a:p>
            <a:pPr marL="177800" indent="92075">
              <a:buNone/>
            </a:pPr>
            <a:r>
              <a:rPr lang="ru-RU" sz="2000" dirty="0" smtClean="0"/>
              <a:t>В начале XIX в. рядом с Михайло-Архангельским собором Нижегородского Кремля возвели Военный Успенский собор. Инициатива строительства принадлежала нижегородской помещице М. А. Мертваго, которая желала увековечить память мужа, участника войны. Надзор за работами осуществлял архитектор И. Е. Ефимов. Кирпич поставляла нижегородская купчиха Н. Г. </a:t>
            </a:r>
            <a:r>
              <a:rPr lang="ru-RU" sz="2000" dirty="0" err="1" smtClean="0"/>
              <a:t>Кокорева</a:t>
            </a:r>
            <a:r>
              <a:rPr lang="ru-RU" sz="2000" dirty="0" smtClean="0"/>
              <a:t>, кладку вел со своей артелью крестьянин </a:t>
            </a:r>
            <a:r>
              <a:rPr lang="ru-RU" sz="2000" dirty="0" err="1" smtClean="0"/>
              <a:t>Балахнинского</a:t>
            </a:r>
            <a:r>
              <a:rPr lang="ru-RU" sz="2000" dirty="0" smtClean="0"/>
              <a:t> уезда П. Г. Снегирев. В1831 г. собор был отделан и освящен, после чего стал выполнять функцию гарнизонного храма. Военный Успенский собор уничтожили после революции .</a:t>
            </a:r>
            <a:endParaRPr lang="ru-RU" sz="2000" dirty="0"/>
          </a:p>
        </p:txBody>
      </p:sp>
      <p:pic>
        <p:nvPicPr>
          <p:cNvPr id="7" name="Содержимое 6" descr="успенский собор.jpg"/>
          <p:cNvPicPr>
            <a:picLocks noGrp="1" noChangeAspect="1"/>
          </p:cNvPicPr>
          <p:nvPr>
            <p:ph sz="quarter" idx="4"/>
          </p:nvPr>
        </p:nvPicPr>
        <p:blipFill>
          <a:blip r:embed="rId2"/>
          <a:stretch>
            <a:fillRect/>
          </a:stretch>
        </p:blipFill>
        <p:spPr>
          <a:xfrm>
            <a:off x="6643702" y="2571744"/>
            <a:ext cx="2311084" cy="2339973"/>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571744"/>
            <a:ext cx="8229600" cy="1143000"/>
          </a:xfrm>
        </p:spPr>
        <p:txBody>
          <a:bodyPr/>
          <a:lstStyle/>
          <a:p>
            <a:pPr eaLnBrk="1" fontAlgn="auto" hangingPunct="1">
              <a:spcAft>
                <a:spcPts val="0"/>
              </a:spcAft>
              <a:defRPr/>
            </a:pPr>
            <a:r>
              <a:rPr lang="ru-RU" dirty="0" smtClean="0"/>
              <a:t>СПАСИБО ЗА ВНИМАНИЕ!</a:t>
            </a:r>
            <a:endParaRPr lang="ru-RU" dirty="0"/>
          </a:p>
        </p:txBody>
      </p:sp>
      <p:pic>
        <p:nvPicPr>
          <p:cNvPr id="19459" name="Picture 2" descr="C:\Documents and Settings\Миша\Мои документы\1812 год\borodino_520.jpg"/>
          <p:cNvPicPr>
            <a:picLocks noChangeAspect="1" noChangeArrowheads="1"/>
          </p:cNvPicPr>
          <p:nvPr/>
        </p:nvPicPr>
        <p:blipFill>
          <a:blip r:embed="rId2"/>
          <a:srcRect/>
          <a:stretch>
            <a:fillRect/>
          </a:stretch>
        </p:blipFill>
        <p:spPr bwMode="auto">
          <a:xfrm>
            <a:off x="4929188" y="4143375"/>
            <a:ext cx="3929062" cy="2400300"/>
          </a:xfrm>
          <a:prstGeom prst="rect">
            <a:avLst/>
          </a:prstGeom>
          <a:noFill/>
          <a:ln w="9525">
            <a:noFill/>
            <a:miter lim="800000"/>
            <a:headEnd/>
            <a:tailEnd/>
          </a:ln>
        </p:spPr>
      </p:pic>
      <p:pic>
        <p:nvPicPr>
          <p:cNvPr id="19460" name="Picture 5" descr="C:\Documents and Settings\Миша\Мои документы\1812 год\война.jpg"/>
          <p:cNvPicPr>
            <a:picLocks noChangeAspect="1" noChangeArrowheads="1"/>
          </p:cNvPicPr>
          <p:nvPr/>
        </p:nvPicPr>
        <p:blipFill>
          <a:blip r:embed="rId3"/>
          <a:srcRect/>
          <a:stretch>
            <a:fillRect/>
          </a:stretch>
        </p:blipFill>
        <p:spPr bwMode="auto">
          <a:xfrm>
            <a:off x="285750" y="214313"/>
            <a:ext cx="3952875" cy="1909762"/>
          </a:xfrm>
          <a:prstGeom prst="rect">
            <a:avLst/>
          </a:prstGeom>
          <a:noFill/>
          <a:ln w="9525">
            <a:noFill/>
            <a:miter lim="800000"/>
            <a:headEnd/>
            <a:tailEnd/>
          </a:ln>
        </p:spPr>
      </p:pic>
      <p:pic>
        <p:nvPicPr>
          <p:cNvPr id="19461" name="Picture 7" descr="C:\Documents and Settings\Миша\Мои документы\1812 год\вT.jpg"/>
          <p:cNvPicPr>
            <a:picLocks noChangeAspect="1" noChangeArrowheads="1"/>
          </p:cNvPicPr>
          <p:nvPr/>
        </p:nvPicPr>
        <p:blipFill>
          <a:blip r:embed="rId4"/>
          <a:srcRect/>
          <a:stretch>
            <a:fillRect/>
          </a:stretch>
        </p:blipFill>
        <p:spPr bwMode="auto">
          <a:xfrm>
            <a:off x="4857750" y="142875"/>
            <a:ext cx="4000500" cy="2293938"/>
          </a:xfrm>
          <a:prstGeom prst="rect">
            <a:avLst/>
          </a:prstGeom>
          <a:noFill/>
          <a:ln w="9525">
            <a:noFill/>
            <a:miter lim="800000"/>
            <a:headEnd/>
            <a:tailEnd/>
          </a:ln>
        </p:spPr>
      </p:pic>
      <p:pic>
        <p:nvPicPr>
          <p:cNvPr id="19462" name="Picture 8" descr="C:\Documents and Settings\Миша\Мои документы\1812 год\orgdrav008.jpg"/>
          <p:cNvPicPr>
            <a:picLocks noChangeAspect="1" noChangeArrowheads="1"/>
          </p:cNvPicPr>
          <p:nvPr/>
        </p:nvPicPr>
        <p:blipFill>
          <a:blip r:embed="rId5"/>
          <a:srcRect/>
          <a:stretch>
            <a:fillRect/>
          </a:stretch>
        </p:blipFill>
        <p:spPr bwMode="auto">
          <a:xfrm>
            <a:off x="714375" y="3786188"/>
            <a:ext cx="2601913" cy="28178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86874" cy="2154230"/>
          </a:xfrm>
        </p:spPr>
        <p:txBody>
          <a:bodyPr>
            <a:normAutofit/>
          </a:bodyPr>
          <a:lstStyle/>
          <a:p>
            <a:pPr eaLnBrk="1" fontAlgn="auto" hangingPunct="1">
              <a:spcAft>
                <a:spcPts val="0"/>
              </a:spcAft>
              <a:defRPr/>
            </a:pPr>
            <a:r>
              <a:rPr lang="ru-RU" sz="3200" dirty="0" smtClean="0"/>
              <a:t>Нижний Новгород - один из крупнейших центров формирования всенародного ополчения в 1812 году.</a:t>
            </a:r>
            <a:endParaRPr lang="ru-RU" sz="3200" dirty="0"/>
          </a:p>
        </p:txBody>
      </p:sp>
      <p:sp>
        <p:nvSpPr>
          <p:cNvPr id="3" name="Содержимое 2"/>
          <p:cNvSpPr>
            <a:spLocks noGrp="1"/>
          </p:cNvSpPr>
          <p:nvPr>
            <p:ph idx="1"/>
          </p:nvPr>
        </p:nvSpPr>
        <p:spPr>
          <a:xfrm>
            <a:off x="142875" y="2071688"/>
            <a:ext cx="8229600" cy="3482975"/>
          </a:xfrm>
        </p:spPr>
        <p:txBody>
          <a:bodyPr>
            <a:normAutofit lnSpcReduction="10000"/>
          </a:bodyPr>
          <a:lstStyle/>
          <a:p>
            <a:pPr marL="87313" indent="95250" eaLnBrk="1" fontAlgn="auto" hangingPunct="1">
              <a:spcAft>
                <a:spcPts val="0"/>
              </a:spcAft>
              <a:buClr>
                <a:schemeClr val="tx1">
                  <a:shade val="95000"/>
                </a:schemeClr>
              </a:buClr>
              <a:buNone/>
              <a:defRPr/>
            </a:pPr>
            <a:r>
              <a:rPr lang="ru-RU" sz="2600" dirty="0" smtClean="0"/>
              <a:t>Нижний Новгород  принял активное участие в войне, стал многолюдным средоточием московских беженцев. В это неспокойное время немало нижегородских дворян поспешили вернуться или записаться на военную службу. Мощный патриотический подъем, охвативший нижегородцев, был напрямую связан с высочайшим манифестом императора Александра I, призвавшего 6 июля 1812 года  встать на защиту Отечества в ряды всенародного ополчения.</a:t>
            </a:r>
          </a:p>
          <a:p>
            <a:pPr marL="87313" indent="49213" eaLnBrk="1" fontAlgn="auto" hangingPunct="1">
              <a:spcAft>
                <a:spcPts val="0"/>
              </a:spcAft>
              <a:buClr>
                <a:schemeClr val="tx1">
                  <a:shade val="95000"/>
                </a:schemeClr>
              </a:buClr>
              <a:buFont typeface="Wingdings 2"/>
              <a:buNone/>
              <a:defRPr/>
            </a:pPr>
            <a:endParaRPr lang="ru-RU" dirty="0" smtClean="0"/>
          </a:p>
          <a:p>
            <a:pPr marL="548640" indent="-411480" eaLnBrk="1" fontAlgn="auto" hangingPunct="1">
              <a:spcAft>
                <a:spcPts val="0"/>
              </a:spcAft>
              <a:buClr>
                <a:schemeClr val="tx1">
                  <a:shade val="95000"/>
                </a:schemeClr>
              </a:buClr>
              <a:buFont typeface="Wingdings 2"/>
              <a:buChar char=""/>
              <a:defRPr/>
            </a:pPr>
            <a:endParaRPr lang="ru-RU" dirty="0"/>
          </a:p>
        </p:txBody>
      </p:sp>
      <p:pic>
        <p:nvPicPr>
          <p:cNvPr id="4100" name="Picture 2" descr="C:\Documents and Settings\Миша\Мои документы\1812 год\027.jpg"/>
          <p:cNvPicPr>
            <a:picLocks noChangeAspect="1" noChangeArrowheads="1"/>
          </p:cNvPicPr>
          <p:nvPr/>
        </p:nvPicPr>
        <p:blipFill>
          <a:blip r:embed="rId2" cstate="print"/>
          <a:srcRect/>
          <a:stretch>
            <a:fillRect/>
          </a:stretch>
        </p:blipFill>
        <p:spPr bwMode="auto">
          <a:xfrm>
            <a:off x="6572264" y="5286364"/>
            <a:ext cx="2357454" cy="15716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900"/>
            <a:ext cx="8229600" cy="1143000"/>
          </a:xfrm>
        </p:spPr>
        <p:txBody>
          <a:bodyPr>
            <a:normAutofit/>
          </a:bodyPr>
          <a:lstStyle/>
          <a:p>
            <a:pPr eaLnBrk="1" fontAlgn="auto" hangingPunct="1">
              <a:spcAft>
                <a:spcPts val="0"/>
              </a:spcAft>
              <a:defRPr/>
            </a:pPr>
            <a:r>
              <a:rPr lang="ru-RU" sz="3200" dirty="0" smtClean="0"/>
              <a:t>Защитники Отечества.</a:t>
            </a:r>
            <a:endParaRPr lang="ru-RU" sz="3200" dirty="0"/>
          </a:p>
        </p:txBody>
      </p:sp>
      <p:sp>
        <p:nvSpPr>
          <p:cNvPr id="7171" name="Содержимое 2"/>
          <p:cNvSpPr>
            <a:spLocks noGrp="1"/>
          </p:cNvSpPr>
          <p:nvPr>
            <p:ph idx="1"/>
          </p:nvPr>
        </p:nvSpPr>
        <p:spPr>
          <a:xfrm>
            <a:off x="-214313" y="642938"/>
            <a:ext cx="8229601" cy="4554537"/>
          </a:xfrm>
        </p:spPr>
        <p:txBody>
          <a:bodyPr/>
          <a:lstStyle/>
          <a:p>
            <a:pPr indent="77788" eaLnBrk="1" hangingPunct="1">
              <a:buNone/>
            </a:pPr>
            <a:r>
              <a:rPr lang="ru-RU" sz="2400" dirty="0" smtClean="0"/>
              <a:t>Нижний Новгород стал центром третьего округа, куда вошли ополченцы Вятской, Казанской, Костромской, Нижегородской, Пензенской и </a:t>
            </a:r>
            <a:r>
              <a:rPr lang="ru-RU" sz="2400" dirty="0" err="1" smtClean="0"/>
              <a:t>Симбирской</a:t>
            </a:r>
            <a:r>
              <a:rPr lang="ru-RU" sz="2400" dirty="0" smtClean="0"/>
              <a:t> губерний. Защищать Отечество устремились, прежде всего, дворяне. Много было среди ратников и мещан, чиновников, семинаристов, ремесленников. Среди добровольцев были представители самых разных </a:t>
            </a:r>
            <a:r>
              <a:rPr lang="ru-RU" sz="2400" dirty="0" err="1" smtClean="0"/>
              <a:t>конфессий</a:t>
            </a:r>
            <a:r>
              <a:rPr lang="ru-RU" sz="2400" dirty="0" smtClean="0"/>
              <a:t> – православные, в том числе новообращенные, старообрядцы, мусульмане.</a:t>
            </a:r>
          </a:p>
        </p:txBody>
      </p:sp>
      <p:pic>
        <p:nvPicPr>
          <p:cNvPr id="7172" name="Picture 2" descr="C:\Documents and Settings\Миша\Мои документы\1812 год\0_1b1d4_9ea39572_XL.jpg"/>
          <p:cNvPicPr>
            <a:picLocks noChangeAspect="1" noChangeArrowheads="1"/>
          </p:cNvPicPr>
          <p:nvPr/>
        </p:nvPicPr>
        <p:blipFill>
          <a:blip r:embed="rId2"/>
          <a:srcRect/>
          <a:stretch>
            <a:fillRect/>
          </a:stretch>
        </p:blipFill>
        <p:spPr bwMode="auto">
          <a:xfrm>
            <a:off x="4500562" y="4464252"/>
            <a:ext cx="4476752" cy="225088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rmAutofit/>
          </a:bodyPr>
          <a:lstStyle/>
          <a:p>
            <a:pPr eaLnBrk="1" fontAlgn="auto" hangingPunct="1">
              <a:spcAft>
                <a:spcPts val="0"/>
              </a:spcAft>
              <a:defRPr/>
            </a:pPr>
            <a:r>
              <a:rPr lang="ru-RU" sz="3200" dirty="0" smtClean="0"/>
              <a:t>Изображение ополченских знамен.</a:t>
            </a:r>
            <a:endParaRPr lang="ru-RU" sz="3200" dirty="0"/>
          </a:p>
        </p:txBody>
      </p:sp>
      <p:sp>
        <p:nvSpPr>
          <p:cNvPr id="8195" name="Содержимое 2"/>
          <p:cNvSpPr>
            <a:spLocks noGrp="1"/>
          </p:cNvSpPr>
          <p:nvPr>
            <p:ph idx="1"/>
          </p:nvPr>
        </p:nvSpPr>
        <p:spPr>
          <a:xfrm>
            <a:off x="214313" y="1214438"/>
            <a:ext cx="8229600" cy="4525962"/>
          </a:xfrm>
        </p:spPr>
        <p:txBody>
          <a:bodyPr/>
          <a:lstStyle/>
          <a:p>
            <a:pPr indent="174625" eaLnBrk="1" hangingPunct="1">
              <a:buFont typeface="Wingdings 2" pitchFamily="18" charset="2"/>
              <a:buNone/>
            </a:pPr>
            <a:r>
              <a:rPr lang="ru-RU" sz="2400" dirty="0" smtClean="0"/>
              <a:t>На нижегородских ополченских знаменах были изображены красного цвета олень, крест и корона, императорский вензель, вышиты надписи «За Веру и Царя», буквы «Н» и «О». Каждый полк имел собственную икону своего небесного покровителя. После возвращения ополчения из заграничного похода в 1815 году иконы были переданы в нижегородские храмы. </a:t>
            </a:r>
          </a:p>
        </p:txBody>
      </p:sp>
      <p:pic>
        <p:nvPicPr>
          <p:cNvPr id="8196" name="Picture 2"/>
          <p:cNvPicPr>
            <a:picLocks noChangeAspect="1" noChangeArrowheads="1"/>
          </p:cNvPicPr>
          <p:nvPr/>
        </p:nvPicPr>
        <p:blipFill>
          <a:blip r:embed="rId2"/>
          <a:srcRect/>
          <a:stretch>
            <a:fillRect/>
          </a:stretch>
        </p:blipFill>
        <p:spPr bwMode="auto">
          <a:xfrm>
            <a:off x="142875" y="4143375"/>
            <a:ext cx="1428750" cy="1419225"/>
          </a:xfrm>
          <a:prstGeom prst="rect">
            <a:avLst/>
          </a:prstGeom>
          <a:noFill/>
          <a:ln w="9525">
            <a:noFill/>
            <a:miter lim="800000"/>
            <a:headEnd/>
            <a:tailEnd/>
          </a:ln>
        </p:spPr>
      </p:pic>
      <p:pic>
        <p:nvPicPr>
          <p:cNvPr id="8197" name="Picture 4"/>
          <p:cNvPicPr>
            <a:picLocks noChangeAspect="1" noChangeArrowheads="1"/>
          </p:cNvPicPr>
          <p:nvPr/>
        </p:nvPicPr>
        <p:blipFill>
          <a:blip r:embed="rId3"/>
          <a:srcRect/>
          <a:stretch>
            <a:fillRect/>
          </a:stretch>
        </p:blipFill>
        <p:spPr bwMode="auto">
          <a:xfrm>
            <a:off x="7786688" y="928688"/>
            <a:ext cx="1047750" cy="1047750"/>
          </a:xfrm>
          <a:prstGeom prst="rect">
            <a:avLst/>
          </a:prstGeom>
          <a:noFill/>
          <a:ln w="9525">
            <a:noFill/>
            <a:miter lim="800000"/>
            <a:headEnd/>
            <a:tailEnd/>
          </a:ln>
        </p:spPr>
      </p:pic>
      <p:pic>
        <p:nvPicPr>
          <p:cNvPr id="8198" name="Picture 5"/>
          <p:cNvPicPr>
            <a:picLocks noChangeAspect="1" noChangeArrowheads="1"/>
          </p:cNvPicPr>
          <p:nvPr/>
        </p:nvPicPr>
        <p:blipFill>
          <a:blip r:embed="rId4"/>
          <a:srcRect/>
          <a:stretch>
            <a:fillRect/>
          </a:stretch>
        </p:blipFill>
        <p:spPr bwMode="auto">
          <a:xfrm>
            <a:off x="7500938" y="4143375"/>
            <a:ext cx="1409700" cy="1428750"/>
          </a:xfrm>
          <a:prstGeom prst="rect">
            <a:avLst/>
          </a:prstGeom>
          <a:noFill/>
          <a:ln w="9525">
            <a:noFill/>
            <a:miter lim="800000"/>
            <a:headEnd/>
            <a:tailEnd/>
          </a:ln>
        </p:spPr>
      </p:pic>
      <p:pic>
        <p:nvPicPr>
          <p:cNvPr id="8199" name="Picture 2" descr="C:\Documents and Settings\Миша\Мои документы\1812 год\Знамя.jpg"/>
          <p:cNvPicPr>
            <a:picLocks noChangeAspect="1" noChangeArrowheads="1"/>
          </p:cNvPicPr>
          <p:nvPr/>
        </p:nvPicPr>
        <p:blipFill>
          <a:blip r:embed="rId5"/>
          <a:srcRect/>
          <a:stretch>
            <a:fillRect/>
          </a:stretch>
        </p:blipFill>
        <p:spPr bwMode="auto">
          <a:xfrm>
            <a:off x="2357438" y="4000500"/>
            <a:ext cx="4595812" cy="2571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eaLnBrk="1" fontAlgn="auto" hangingPunct="1">
              <a:spcAft>
                <a:spcPts val="0"/>
              </a:spcAft>
              <a:defRPr/>
            </a:pPr>
            <a:r>
              <a:rPr lang="ru-RU" sz="3200" dirty="0" smtClean="0"/>
              <a:t>Комитет пожертвований.</a:t>
            </a:r>
            <a:endParaRPr lang="ru-RU" sz="3200" dirty="0"/>
          </a:p>
        </p:txBody>
      </p:sp>
      <p:sp>
        <p:nvSpPr>
          <p:cNvPr id="9219" name="Содержимое 2"/>
          <p:cNvSpPr>
            <a:spLocks noGrp="1"/>
          </p:cNvSpPr>
          <p:nvPr>
            <p:ph idx="1"/>
          </p:nvPr>
        </p:nvSpPr>
        <p:spPr>
          <a:xfrm>
            <a:off x="142875" y="857250"/>
            <a:ext cx="8229600" cy="4525963"/>
          </a:xfrm>
        </p:spPr>
        <p:txBody>
          <a:bodyPr/>
          <a:lstStyle/>
          <a:p>
            <a:pPr indent="77788" eaLnBrk="1" hangingPunct="1">
              <a:buFont typeface="Wingdings 2" pitchFamily="18" charset="2"/>
              <a:buNone/>
            </a:pPr>
            <a:r>
              <a:rPr lang="ru-RU" sz="2400" dirty="0" smtClean="0"/>
              <a:t>Нижегородское купечество собрало в первые дни более 30 тысяч рублей, мещанское общество 2,5 тысячи рублей, ремесленники около 50 тысяч рублей, епархиальное духовенство почти 27 тысяч рублей. Нижегородское дворянство также собрало значительную сумму денег. </a:t>
            </a:r>
          </a:p>
        </p:txBody>
      </p:sp>
      <p:pic>
        <p:nvPicPr>
          <p:cNvPr id="9220" name="Picture 2" descr="C:\Documents and Settings\Миша\Мои документы\1812 год\3971305c4a39.jpg"/>
          <p:cNvPicPr>
            <a:picLocks noChangeAspect="1" noChangeArrowheads="1"/>
          </p:cNvPicPr>
          <p:nvPr/>
        </p:nvPicPr>
        <p:blipFill>
          <a:blip r:embed="rId2"/>
          <a:srcRect/>
          <a:stretch>
            <a:fillRect/>
          </a:stretch>
        </p:blipFill>
        <p:spPr bwMode="auto">
          <a:xfrm>
            <a:off x="2445248" y="3571876"/>
            <a:ext cx="6498190" cy="31480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pPr eaLnBrk="1" fontAlgn="auto" hangingPunct="1">
              <a:spcAft>
                <a:spcPts val="0"/>
              </a:spcAft>
              <a:defRPr/>
            </a:pPr>
            <a:r>
              <a:rPr lang="ru-RU" sz="3200" dirty="0" smtClean="0"/>
              <a:t>Путь и остановки нижегородского ополчения.</a:t>
            </a:r>
            <a:endParaRPr lang="ru-RU" sz="3200" dirty="0"/>
          </a:p>
        </p:txBody>
      </p:sp>
      <p:sp>
        <p:nvSpPr>
          <p:cNvPr id="11267" name="Содержимое 2"/>
          <p:cNvSpPr>
            <a:spLocks noGrp="1"/>
          </p:cNvSpPr>
          <p:nvPr>
            <p:ph sz="half" idx="1"/>
          </p:nvPr>
        </p:nvSpPr>
        <p:spPr>
          <a:xfrm>
            <a:off x="500034" y="1285860"/>
            <a:ext cx="7901014" cy="4525963"/>
          </a:xfrm>
        </p:spPr>
        <p:txBody>
          <a:bodyPr/>
          <a:lstStyle/>
          <a:p>
            <a:pPr marL="182563" indent="87313" eaLnBrk="1" hangingPunct="1">
              <a:buFont typeface="Wingdings 2" pitchFamily="18" charset="2"/>
              <a:buNone/>
            </a:pPr>
            <a:r>
              <a:rPr lang="ru-RU" sz="2000" dirty="0" smtClean="0"/>
              <a:t>Нижегородское ополчение начало свой путь, проследовав через Муром, Рязань, Орел в Волынскую губернию и сделало остановку для отдыха в Житомире. </a:t>
            </a:r>
          </a:p>
          <a:p>
            <a:pPr marL="182563" indent="87313" eaLnBrk="1" hangingPunct="1">
              <a:buFont typeface="Wingdings 2" pitchFamily="18" charset="2"/>
              <a:buNone/>
            </a:pPr>
            <a:r>
              <a:rPr lang="ru-RU" sz="2000" dirty="0" smtClean="0"/>
              <a:t>В августе нижегородское ополчение после маршевого перехода через </a:t>
            </a:r>
            <a:r>
              <a:rPr lang="ru-RU" sz="2000" dirty="0" err="1" smtClean="0"/>
              <a:t>Овручь</a:t>
            </a:r>
            <a:r>
              <a:rPr lang="ru-RU" sz="2000" dirty="0" smtClean="0"/>
              <a:t>, Мозырь, </a:t>
            </a:r>
            <a:r>
              <a:rPr lang="ru-RU" sz="2000" dirty="0" err="1" smtClean="0"/>
              <a:t>Кротошин</a:t>
            </a:r>
            <a:r>
              <a:rPr lang="ru-RU" sz="2000" dirty="0" smtClean="0"/>
              <a:t> и </a:t>
            </a:r>
            <a:r>
              <a:rPr lang="ru-RU" sz="2000" dirty="0" err="1" smtClean="0"/>
              <a:t>Одаленов</a:t>
            </a:r>
            <a:r>
              <a:rPr lang="ru-RU" sz="2000" dirty="0" smtClean="0"/>
              <a:t> было временно размещено в Польше под местечком Дубин. Только в начале сентября 1813 года в составе Польской армии ополчение приняло участие в военных действиях в Силезии. </a:t>
            </a:r>
          </a:p>
          <a:p>
            <a:pPr marL="182563" indent="87313" eaLnBrk="1" hangingPunct="1">
              <a:buFont typeface="Wingdings 2" pitchFamily="18" charset="2"/>
              <a:buNone/>
            </a:pPr>
            <a:r>
              <a:rPr lang="ru-RU" sz="2000" dirty="0" smtClean="0"/>
              <a:t>Во второй половине октября 1813 года нижегородское ополчение участвовало в кровопролитном многодневном сражении за Дрезден.</a:t>
            </a:r>
          </a:p>
        </p:txBody>
      </p:sp>
      <p:pic>
        <p:nvPicPr>
          <p:cNvPr id="5" name="Содержимое 4" descr="opolchenie.jpg"/>
          <p:cNvPicPr>
            <a:picLocks noGrp="1" noChangeAspect="1"/>
          </p:cNvPicPr>
          <p:nvPr>
            <p:ph sz="half" idx="2"/>
          </p:nvPr>
        </p:nvPicPr>
        <p:blipFill>
          <a:blip r:embed="rId2" cstate="print"/>
          <a:stretch>
            <a:fillRect/>
          </a:stretch>
        </p:blipFill>
        <p:spPr>
          <a:xfrm>
            <a:off x="7500958" y="4643446"/>
            <a:ext cx="1319784" cy="1944624"/>
          </a:xfrm>
        </p:spPr>
      </p:pic>
      <p:pic>
        <p:nvPicPr>
          <p:cNvPr id="11270" name="Picture 6" descr="C:\Documents and Settings\Миша\Мои документы\1812 год\про.jpg"/>
          <p:cNvPicPr>
            <a:picLocks noChangeAspect="1" noChangeArrowheads="1"/>
          </p:cNvPicPr>
          <p:nvPr/>
        </p:nvPicPr>
        <p:blipFill>
          <a:blip r:embed="rId3" cstate="print"/>
          <a:srcRect/>
          <a:stretch>
            <a:fillRect/>
          </a:stretch>
        </p:blipFill>
        <p:spPr bwMode="auto">
          <a:xfrm>
            <a:off x="357158" y="4572008"/>
            <a:ext cx="3007651" cy="214311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372476" cy="1714512"/>
          </a:xfrm>
        </p:spPr>
        <p:txBody>
          <a:bodyPr>
            <a:normAutofit/>
          </a:bodyPr>
          <a:lstStyle/>
          <a:p>
            <a:pPr eaLnBrk="1" fontAlgn="auto" hangingPunct="1">
              <a:spcAft>
                <a:spcPts val="0"/>
              </a:spcAft>
              <a:defRPr/>
            </a:pPr>
            <a:r>
              <a:rPr lang="ru-RU" sz="3200" dirty="0" smtClean="0"/>
              <a:t>Отважные и мужественные командиры, показавшие свои талант и умение в боях.</a:t>
            </a:r>
            <a:endParaRPr lang="ru-RU" sz="3200" dirty="0"/>
          </a:p>
        </p:txBody>
      </p:sp>
      <p:sp>
        <p:nvSpPr>
          <p:cNvPr id="13315" name="Содержимое 5"/>
          <p:cNvSpPr>
            <a:spLocks noGrp="1"/>
          </p:cNvSpPr>
          <p:nvPr>
            <p:ph idx="1"/>
          </p:nvPr>
        </p:nvSpPr>
        <p:spPr>
          <a:xfrm>
            <a:off x="500063" y="1857375"/>
            <a:ext cx="8229600" cy="4708525"/>
          </a:xfrm>
        </p:spPr>
        <p:txBody>
          <a:bodyPr/>
          <a:lstStyle/>
          <a:p>
            <a:pPr marL="182563" indent="87313" eaLnBrk="1" hangingPunct="1">
              <a:buFont typeface="Wingdings 2" pitchFamily="18" charset="2"/>
              <a:buNone/>
            </a:pPr>
            <a:r>
              <a:rPr lang="ru-RU" sz="2400" dirty="0" smtClean="0"/>
              <a:t>В те суровые дни в боях особенно  отличились отвагой и мужеством командир конного полка действительный статский советник П.Ф. Козлов, подполковник Н.Я. Стрелков и майор В.И. Мельников, тяжело ранены во время атак были подпоручик В.Я. Зубов и прапорщик Н.А. </a:t>
            </a:r>
            <a:r>
              <a:rPr lang="ru-RU" sz="2400" dirty="0" err="1" smtClean="0"/>
              <a:t>Алексеевцев</a:t>
            </a:r>
            <a:r>
              <a:rPr lang="ru-RU" sz="2400" dirty="0" smtClean="0"/>
              <a:t>. </a:t>
            </a:r>
          </a:p>
          <a:p>
            <a:pPr eaLnBrk="1" hangingPunct="1">
              <a:buFont typeface="Wingdings 2" pitchFamily="18" charset="2"/>
              <a:buNone/>
            </a:pPr>
            <a:endParaRPr lang="ru-RU" sz="2400" dirty="0" smtClean="0"/>
          </a:p>
          <a:p>
            <a:pPr eaLnBrk="1" hangingPunct="1">
              <a:buFont typeface="Wingdings 2" pitchFamily="18" charset="2"/>
              <a:buNone/>
            </a:pPr>
            <a:endParaRPr lang="ru-RU" sz="2400" dirty="0" smtClean="0"/>
          </a:p>
          <a:p>
            <a:pPr eaLnBrk="1" hangingPunct="1">
              <a:buFont typeface="Wingdings 2" pitchFamily="18" charset="2"/>
              <a:buNone/>
            </a:pPr>
            <a:endParaRPr lang="ru-RU" sz="2400" dirty="0" smtClean="0"/>
          </a:p>
          <a:p>
            <a:pPr eaLnBrk="1" hangingPunct="1">
              <a:buFont typeface="Wingdings 2" pitchFamily="18" charset="2"/>
              <a:buNone/>
            </a:pPr>
            <a:r>
              <a:rPr lang="ru-RU" sz="2000" dirty="0" smtClean="0"/>
              <a:t>                                                                                                     </a:t>
            </a:r>
            <a:r>
              <a:rPr lang="ru-RU" sz="1600" dirty="0" err="1" smtClean="0"/>
              <a:t>Н.А.Алексеевцев</a:t>
            </a:r>
            <a:r>
              <a:rPr lang="ru-RU" sz="1600" dirty="0" smtClean="0"/>
              <a:t>     </a:t>
            </a:r>
          </a:p>
          <a:p>
            <a:pPr eaLnBrk="1" hangingPunct="1">
              <a:buFont typeface="Wingdings 2" pitchFamily="18" charset="2"/>
              <a:buNone/>
            </a:pPr>
            <a:r>
              <a:rPr lang="ru-RU" sz="1600" dirty="0" smtClean="0"/>
              <a:t>      В.И.Мельников.</a:t>
            </a:r>
          </a:p>
          <a:p>
            <a:pPr eaLnBrk="1" hangingPunct="1">
              <a:buFont typeface="Wingdings 2" pitchFamily="18" charset="2"/>
              <a:buNone/>
            </a:pPr>
            <a:r>
              <a:rPr lang="ru-RU" sz="1600" dirty="0" smtClean="0"/>
              <a:t>                                                                           Н.Я.Стрелков.</a:t>
            </a:r>
          </a:p>
        </p:txBody>
      </p:sp>
      <p:pic>
        <p:nvPicPr>
          <p:cNvPr id="13316" name="Picture 3"/>
          <p:cNvPicPr>
            <a:picLocks noChangeAspect="1" noChangeArrowheads="1"/>
          </p:cNvPicPr>
          <p:nvPr/>
        </p:nvPicPr>
        <p:blipFill>
          <a:blip r:embed="rId2"/>
          <a:srcRect/>
          <a:stretch>
            <a:fillRect/>
          </a:stretch>
        </p:blipFill>
        <p:spPr bwMode="auto">
          <a:xfrm>
            <a:off x="7215188" y="4071938"/>
            <a:ext cx="1238250" cy="1428750"/>
          </a:xfrm>
          <a:prstGeom prst="rect">
            <a:avLst/>
          </a:prstGeom>
          <a:noFill/>
          <a:ln w="9525">
            <a:noFill/>
            <a:miter lim="800000"/>
            <a:headEnd/>
            <a:tailEnd/>
          </a:ln>
        </p:spPr>
      </p:pic>
      <p:pic>
        <p:nvPicPr>
          <p:cNvPr id="13317" name="Picture 4"/>
          <p:cNvPicPr>
            <a:picLocks noChangeAspect="1" noChangeArrowheads="1"/>
          </p:cNvPicPr>
          <p:nvPr/>
        </p:nvPicPr>
        <p:blipFill>
          <a:blip r:embed="rId3"/>
          <a:srcRect/>
          <a:stretch>
            <a:fillRect/>
          </a:stretch>
        </p:blipFill>
        <p:spPr bwMode="auto">
          <a:xfrm>
            <a:off x="1071563" y="4429125"/>
            <a:ext cx="1247775" cy="1428750"/>
          </a:xfrm>
          <a:prstGeom prst="rect">
            <a:avLst/>
          </a:prstGeom>
          <a:noFill/>
          <a:ln w="9525">
            <a:noFill/>
            <a:miter lim="800000"/>
            <a:headEnd/>
            <a:tailEnd/>
          </a:ln>
        </p:spPr>
      </p:pic>
      <p:pic>
        <p:nvPicPr>
          <p:cNvPr id="13318" name="Picture 5"/>
          <p:cNvPicPr>
            <a:picLocks noChangeAspect="1" noChangeArrowheads="1"/>
          </p:cNvPicPr>
          <p:nvPr/>
        </p:nvPicPr>
        <p:blipFill>
          <a:blip r:embed="rId4"/>
          <a:srcRect/>
          <a:stretch>
            <a:fillRect/>
          </a:stretch>
        </p:blipFill>
        <p:spPr bwMode="auto">
          <a:xfrm>
            <a:off x="4500563" y="4714875"/>
            <a:ext cx="1247775" cy="1428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214422"/>
          </a:xfrm>
        </p:spPr>
        <p:txBody>
          <a:bodyPr>
            <a:normAutofit/>
          </a:bodyPr>
          <a:lstStyle/>
          <a:p>
            <a:pPr eaLnBrk="1" fontAlgn="auto" hangingPunct="1">
              <a:spcAft>
                <a:spcPts val="0"/>
              </a:spcAft>
              <a:defRPr/>
            </a:pPr>
            <a:r>
              <a:rPr lang="ru-RU" sz="3200" dirty="0" smtClean="0"/>
              <a:t>Известные братья Шереметевы.</a:t>
            </a:r>
            <a:br>
              <a:rPr lang="ru-RU" sz="3200" dirty="0" smtClean="0"/>
            </a:br>
            <a:endParaRPr lang="ru-RU" sz="3200" dirty="0"/>
          </a:p>
        </p:txBody>
      </p:sp>
      <p:sp>
        <p:nvSpPr>
          <p:cNvPr id="3" name="Содержимое 2"/>
          <p:cNvSpPr>
            <a:spLocks noGrp="1"/>
          </p:cNvSpPr>
          <p:nvPr>
            <p:ph idx="1"/>
          </p:nvPr>
        </p:nvSpPr>
        <p:spPr>
          <a:xfrm>
            <a:off x="142844" y="1000108"/>
            <a:ext cx="6357982" cy="5572164"/>
          </a:xfrm>
        </p:spPr>
        <p:txBody>
          <a:bodyPr>
            <a:normAutofit/>
          </a:bodyPr>
          <a:lstStyle/>
          <a:p>
            <a:pPr indent="77788" eaLnBrk="1" fontAlgn="auto" hangingPunct="1">
              <a:spcAft>
                <a:spcPts val="0"/>
              </a:spcAft>
              <a:buClr>
                <a:schemeClr val="tx1">
                  <a:shade val="95000"/>
                </a:schemeClr>
              </a:buClr>
              <a:buNone/>
              <a:defRPr/>
            </a:pPr>
            <a:r>
              <a:rPr lang="ru-RU" sz="2000" dirty="0" smtClean="0"/>
              <a:t>Они являлись сыновьями крупного нижегородского помещика генерал-майора в отставке Василия Сергеевича Шереметева.</a:t>
            </a:r>
          </a:p>
          <a:p>
            <a:pPr indent="77788" eaLnBrk="1" fontAlgn="auto" hangingPunct="1">
              <a:spcAft>
                <a:spcPts val="0"/>
              </a:spcAft>
              <a:buClr>
                <a:schemeClr val="tx1">
                  <a:shade val="95000"/>
                </a:schemeClr>
              </a:buClr>
              <a:buNone/>
              <a:defRPr/>
            </a:pPr>
            <a:r>
              <a:rPr lang="ru-RU" sz="2000" dirty="0" smtClean="0"/>
              <a:t>Старший Сергей за храбрость и мужество, проявленные во время войны 1812 г., был награждён золотым оружием, орденами святой Анны 3-ей степени, 2-ой </a:t>
            </a:r>
            <a:r>
              <a:rPr lang="ru-RU" sz="2000" dirty="0" err="1" smtClean="0"/>
              <a:t>спенени</a:t>
            </a:r>
            <a:r>
              <a:rPr lang="ru-RU" sz="2000" dirty="0" smtClean="0"/>
              <a:t> и др. Вторую половину жизни С.В. Шереметев провёл в Нижегородской губернии, где у него были обширные имения. Главной вотчиной его было село </a:t>
            </a:r>
            <a:r>
              <a:rPr lang="ru-RU" sz="2000" dirty="0" err="1" smtClean="0"/>
              <a:t>Богородское</a:t>
            </a:r>
            <a:r>
              <a:rPr lang="ru-RU" sz="2000" dirty="0" smtClean="0"/>
              <a:t> </a:t>
            </a:r>
            <a:r>
              <a:rPr lang="ru-RU" sz="2000" dirty="0" err="1" smtClean="0"/>
              <a:t>Горбатовского</a:t>
            </a:r>
            <a:r>
              <a:rPr lang="ru-RU" sz="2000" dirty="0" smtClean="0"/>
              <a:t> уезда.</a:t>
            </a:r>
          </a:p>
          <a:p>
            <a:pPr marL="88900" indent="446088" eaLnBrk="1" hangingPunct="1">
              <a:buNone/>
            </a:pPr>
            <a:r>
              <a:rPr lang="ru-RU" sz="2000" dirty="0" smtClean="0"/>
              <a:t>Бородинское сражение стало для </a:t>
            </a:r>
            <a:r>
              <a:rPr lang="ru-RU" sz="2000" dirty="0" err="1" smtClean="0"/>
              <a:t>эстандарт</a:t>
            </a:r>
            <a:r>
              <a:rPr lang="ru-RU" sz="2000" dirty="0" smtClean="0"/>
              <a:t> -</a:t>
            </a:r>
          </a:p>
          <a:p>
            <a:pPr marL="534988" indent="0" eaLnBrk="1" hangingPunct="1">
              <a:buNone/>
            </a:pPr>
            <a:r>
              <a:rPr lang="ru-RU" sz="2000" dirty="0" smtClean="0"/>
              <a:t>юнкера Василия Шереметева боевым крещением. За отличие в бою  был награжден знаком отличия Военного ордена. Еще одной его наградой за Бородино стало производство 21 октября 1812 года в корнеты – первый офицерский чин.</a:t>
            </a:r>
          </a:p>
          <a:p>
            <a:pPr indent="-7938" eaLnBrk="1" fontAlgn="auto" hangingPunct="1">
              <a:spcAft>
                <a:spcPts val="0"/>
              </a:spcAft>
              <a:buClr>
                <a:schemeClr val="tx1">
                  <a:shade val="95000"/>
                </a:schemeClr>
              </a:buClr>
              <a:buFont typeface="Wingdings 2"/>
              <a:buNone/>
              <a:defRPr/>
            </a:pPr>
            <a:endParaRPr lang="ru-RU" sz="1900" dirty="0" smtClean="0"/>
          </a:p>
          <a:p>
            <a:pPr marL="548640" indent="-411480" eaLnBrk="1" fontAlgn="auto" hangingPunct="1">
              <a:spcAft>
                <a:spcPts val="0"/>
              </a:spcAft>
              <a:buClr>
                <a:schemeClr val="tx1">
                  <a:shade val="95000"/>
                </a:schemeClr>
              </a:buClr>
              <a:buFont typeface="Wingdings 2"/>
              <a:buNone/>
              <a:defRPr/>
            </a:pPr>
            <a:endParaRPr lang="ru-RU" sz="1800" dirty="0"/>
          </a:p>
        </p:txBody>
      </p:sp>
      <p:pic>
        <p:nvPicPr>
          <p:cNvPr id="14340" name="Picture 2" descr="C:\Documents and Settings\Миша\Мои документы\1812 год\Шереметев С.В.jpg"/>
          <p:cNvPicPr>
            <a:picLocks noChangeAspect="1" noChangeArrowheads="1"/>
          </p:cNvPicPr>
          <p:nvPr/>
        </p:nvPicPr>
        <p:blipFill>
          <a:blip r:embed="rId2"/>
          <a:srcRect/>
          <a:stretch>
            <a:fillRect/>
          </a:stretch>
        </p:blipFill>
        <p:spPr bwMode="auto">
          <a:xfrm>
            <a:off x="6858016" y="928670"/>
            <a:ext cx="1762115" cy="2605413"/>
          </a:xfrm>
          <a:prstGeom prst="rect">
            <a:avLst/>
          </a:prstGeom>
          <a:noFill/>
          <a:ln w="9525">
            <a:noFill/>
            <a:miter lim="800000"/>
            <a:headEnd/>
            <a:tailEnd/>
          </a:ln>
        </p:spPr>
      </p:pic>
      <p:pic>
        <p:nvPicPr>
          <p:cNvPr id="5" name="Рисунок 4" descr="Шереметев.В.В..jpg"/>
          <p:cNvPicPr>
            <a:picLocks noChangeAspect="1"/>
          </p:cNvPicPr>
          <p:nvPr/>
        </p:nvPicPr>
        <p:blipFill>
          <a:blip r:embed="rId3"/>
          <a:stretch>
            <a:fillRect/>
          </a:stretch>
        </p:blipFill>
        <p:spPr>
          <a:xfrm>
            <a:off x="6858016" y="3901002"/>
            <a:ext cx="1763960" cy="2456944"/>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pPr eaLnBrk="1" fontAlgn="auto" hangingPunct="1">
              <a:spcAft>
                <a:spcPts val="0"/>
              </a:spcAft>
              <a:defRPr/>
            </a:pPr>
            <a:r>
              <a:rPr lang="ru-RU" sz="3200" dirty="0" smtClean="0"/>
              <a:t>Герои-нижегородцы.</a:t>
            </a:r>
            <a:endParaRPr lang="ru-RU" sz="3200" dirty="0"/>
          </a:p>
        </p:txBody>
      </p:sp>
      <p:sp>
        <p:nvSpPr>
          <p:cNvPr id="3" name="Содержимое 2"/>
          <p:cNvSpPr>
            <a:spLocks noGrp="1"/>
          </p:cNvSpPr>
          <p:nvPr>
            <p:ph idx="1"/>
          </p:nvPr>
        </p:nvSpPr>
        <p:spPr>
          <a:xfrm>
            <a:off x="500063" y="1143000"/>
            <a:ext cx="8229600" cy="4708525"/>
          </a:xfrm>
        </p:spPr>
        <p:txBody>
          <a:bodyPr>
            <a:normAutofit/>
          </a:bodyPr>
          <a:lstStyle/>
          <a:p>
            <a:pPr marL="182563" indent="87313" eaLnBrk="1" fontAlgn="auto" hangingPunct="1">
              <a:spcAft>
                <a:spcPts val="0"/>
              </a:spcAft>
              <a:buClr>
                <a:schemeClr val="tx1">
                  <a:shade val="95000"/>
                </a:schemeClr>
              </a:buClr>
              <a:buFont typeface="Wingdings 2"/>
              <a:buNone/>
              <a:defRPr/>
            </a:pPr>
            <a:r>
              <a:rPr lang="ru-RU" sz="2000" dirty="0" smtClean="0"/>
              <a:t>С самого начала военных действий храбро сражался с неприятелем поручик лейб-гвардии Кавалергардского полка Борис Иванович Белавин, участник боев под Бородино, Малоярославцем, Березиной, Кульмом, Дрезденом, Парижем, впоследствии гвардейским полковником в отставке вернувшийся в Нижний Новгород город и поселившийся на улице Большой Покровской. Орден святого Владимира 4-ой степени с бантом за отвагу украсил мундир поручика лейб-гвардии Измайловского полка Николая Михайловича Приклонского. На знаменитых Багратионовых флешах на Бородинском поле бился с неприятелем нижегородец Василий Кузьмич Истомин, ставший кавалером двух орденов.</a:t>
            </a:r>
          </a:p>
          <a:p>
            <a:pPr marL="548640" indent="-411480" eaLnBrk="1" fontAlgn="auto" hangingPunct="1">
              <a:spcAft>
                <a:spcPts val="0"/>
              </a:spcAft>
              <a:buClr>
                <a:schemeClr val="tx1">
                  <a:shade val="95000"/>
                </a:schemeClr>
              </a:buClr>
              <a:buFont typeface="Wingdings 2"/>
              <a:buChar char=""/>
              <a:defRPr/>
            </a:pPr>
            <a:endParaRPr lang="ru-RU" sz="2000" dirty="0"/>
          </a:p>
        </p:txBody>
      </p:sp>
      <p:pic>
        <p:nvPicPr>
          <p:cNvPr id="17412" name="Picture 2"/>
          <p:cNvPicPr>
            <a:picLocks noChangeAspect="1" noChangeArrowheads="1"/>
          </p:cNvPicPr>
          <p:nvPr/>
        </p:nvPicPr>
        <p:blipFill>
          <a:blip r:embed="rId2"/>
          <a:srcRect/>
          <a:stretch>
            <a:fillRect/>
          </a:stretch>
        </p:blipFill>
        <p:spPr bwMode="auto">
          <a:xfrm>
            <a:off x="5357813" y="4643438"/>
            <a:ext cx="3452812" cy="20716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392</TotalTime>
  <Words>818</Words>
  <PresentationFormat>Экран (4:3)</PresentationFormat>
  <Paragraphs>43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Нижегородцы в войне 1812 года.</vt:lpstr>
      <vt:lpstr>Нижний Новгород - один из крупнейших центров формирования всенародного ополчения в 1812 году.</vt:lpstr>
      <vt:lpstr>Защитники Отечества.</vt:lpstr>
      <vt:lpstr>Изображение ополченских знамен.</vt:lpstr>
      <vt:lpstr>Комитет пожертвований.</vt:lpstr>
      <vt:lpstr>Путь и остановки нижегородского ополчения.</vt:lpstr>
      <vt:lpstr>Отважные и мужественные командиры, показавшие свои талант и умение в боях.</vt:lpstr>
      <vt:lpstr>Известные братья Шереметевы. </vt:lpstr>
      <vt:lpstr>Герои-нижегородцы.</vt:lpstr>
      <vt:lpstr>Оценка боевых подвигов.</vt:lpstr>
      <vt:lpstr>Памятник подвигу нижегородцев.</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Нижегородцы в войне 1812 года.</dc:title>
  <cp:lastModifiedBy>Миша</cp:lastModifiedBy>
  <cp:revision>50</cp:revision>
  <dcterms:modified xsi:type="dcterms:W3CDTF">2013-02-14T12:29:18Z</dcterms:modified>
</cp:coreProperties>
</file>