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6" r:id="rId4"/>
    <p:sldId id="286" r:id="rId5"/>
    <p:sldId id="287" r:id="rId6"/>
    <p:sldId id="281" r:id="rId7"/>
    <p:sldId id="294" r:id="rId8"/>
    <p:sldId id="282" r:id="rId9"/>
    <p:sldId id="289" r:id="rId10"/>
    <p:sldId id="283" r:id="rId11"/>
    <p:sldId id="290" r:id="rId12"/>
    <p:sldId id="284" r:id="rId13"/>
    <p:sldId id="291" r:id="rId14"/>
    <p:sldId id="285" r:id="rId15"/>
    <p:sldId id="292" r:id="rId16"/>
    <p:sldId id="295" r:id="rId17"/>
    <p:sldId id="296" r:id="rId18"/>
    <p:sldId id="297" r:id="rId19"/>
    <p:sldId id="298" r:id="rId20"/>
    <p:sldId id="300" r:id="rId21"/>
    <p:sldId id="299" r:id="rId22"/>
    <p:sldId id="266" r:id="rId23"/>
  </p:sldIdLst>
  <p:sldSz cx="12188825" cy="6858000"/>
  <p:notesSz cx="6858000" cy="99472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-84" y="-102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8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53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28E-2"/>
                  <c:y val="-2.263464452773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82E-2"/>
                  <c:y val="-1.833409972554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795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Ничего не знаю о введении ФГОС</c:v>
                </c:pt>
                <c:pt idx="1">
                  <c:v>Был информирован на родительских собраниях в школе</c:v>
                </c:pt>
                <c:pt idx="2">
                  <c:v>Узнал от детей</c:v>
                </c:pt>
                <c:pt idx="3">
                  <c:v>Увидел информацию на сайте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18.8</c:v>
                </c:pt>
                <c:pt idx="1">
                  <c:v>81.2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53E-2"/>
                  <c:y val="-2.5483618637022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Ничего не знаю о введении ФГОС</c:v>
                </c:pt>
                <c:pt idx="1">
                  <c:v>Был информирован на родительских собраниях в школе</c:v>
                </c:pt>
                <c:pt idx="2">
                  <c:v>Узнал от детей</c:v>
                </c:pt>
                <c:pt idx="3">
                  <c:v>Увидел информацию на сайте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14400"/>
        <c:axId val="21015936"/>
        <c:axId val="0"/>
      </c:bar3DChart>
      <c:catAx>
        <c:axId val="2101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0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15936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014400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79046686364402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42E-2"/>
                  <c:y val="-2.263464452773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847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04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Сроки введения ФГОС</c:v>
                </c:pt>
                <c:pt idx="1">
                  <c:v>Современное содержание образования</c:v>
                </c:pt>
                <c:pt idx="2">
                  <c:v>Основные цели воспитания</c:v>
                </c:pt>
                <c:pt idx="3">
                  <c:v>Не ответили на вопрос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41.8</c:v>
                </c:pt>
                <c:pt idx="1">
                  <c:v>38.5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Сроки введения ФГОС</c:v>
                </c:pt>
                <c:pt idx="1">
                  <c:v>Современное содержание образования</c:v>
                </c:pt>
                <c:pt idx="2">
                  <c:v>Основные цели воспитания</c:v>
                </c:pt>
                <c:pt idx="3">
                  <c:v>Не ответили на вопрос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379136"/>
        <c:axId val="22393216"/>
        <c:axId val="0"/>
      </c:bar3DChart>
      <c:catAx>
        <c:axId val="223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39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93216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379136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49E-2"/>
                  <c:y val="-2.263464452773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872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Информирован достаточно полно</c:v>
                </c:pt>
                <c:pt idx="1">
                  <c:v>Информирован не достаточно</c:v>
                </c:pt>
                <c:pt idx="2">
                  <c:v>Вообще не информирован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30.8</c:v>
                </c:pt>
                <c:pt idx="1">
                  <c:v>63.7</c:v>
                </c:pt>
                <c:pt idx="2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Информирован достаточно полно</c:v>
                </c:pt>
                <c:pt idx="1">
                  <c:v>Информирован не достаточно</c:v>
                </c:pt>
                <c:pt idx="2">
                  <c:v>Вообще не информирован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412672"/>
        <c:axId val="32248960"/>
        <c:axId val="0"/>
      </c:bar3DChart>
      <c:catAx>
        <c:axId val="224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24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48960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412672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49E-2"/>
                  <c:y val="-2.263464452773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872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Значительно улучшится</c:v>
                </c:pt>
                <c:pt idx="1">
                  <c:v>Скорее, не изменится</c:v>
                </c:pt>
                <c:pt idx="2">
                  <c:v>Сильно ухудшится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</c:v>
                </c:pt>
                <c:pt idx="1">
                  <c:v>63.7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Значительно улучшится</c:v>
                </c:pt>
                <c:pt idx="1">
                  <c:v>Скорее, не изменится</c:v>
                </c:pt>
                <c:pt idx="2">
                  <c:v>Сильно ухудшится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285056"/>
        <c:axId val="32286592"/>
        <c:axId val="0"/>
      </c:bar3DChart>
      <c:catAx>
        <c:axId val="322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28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86592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285056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52E-2"/>
                  <c:y val="-2.263464452773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889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Учиться станет легче</c:v>
                </c:pt>
                <c:pt idx="1">
                  <c:v>Ничего не изменится</c:v>
                </c:pt>
                <c:pt idx="2">
                  <c:v>Учиться будет сложнее</c:v>
                </c:pt>
                <c:pt idx="3">
                  <c:v>Не ответили на воспрос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20.9</c:v>
                </c:pt>
                <c:pt idx="1">
                  <c:v>35.1</c:v>
                </c:pt>
                <c:pt idx="2">
                  <c:v>20.9</c:v>
                </c:pt>
                <c:pt idx="3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Учиться станет легче</c:v>
                </c:pt>
                <c:pt idx="1">
                  <c:v>Ничего не изменится</c:v>
                </c:pt>
                <c:pt idx="2">
                  <c:v>Учиться будет сложнее</c:v>
                </c:pt>
                <c:pt idx="3">
                  <c:v>Не ответили на воспрос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50080"/>
        <c:axId val="33151616"/>
        <c:axId val="0"/>
      </c:bar3DChart>
      <c:catAx>
        <c:axId val="331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15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51616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150080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52E-2"/>
                  <c:y val="-2.263464452773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91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Роль родителей усилится</c:v>
                </c:pt>
                <c:pt idx="1">
                  <c:v>Не изменится</c:v>
                </c:pt>
                <c:pt idx="2">
                  <c:v>Роль родителей уменьшится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48.4</c:v>
                </c:pt>
                <c:pt idx="1">
                  <c:v>51.6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Роль родителей усилится</c:v>
                </c:pt>
                <c:pt idx="1">
                  <c:v>Не изменится</c:v>
                </c:pt>
                <c:pt idx="2">
                  <c:v>Роль родителей уменьшится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024448"/>
        <c:axId val="34042624"/>
        <c:axId val="0"/>
      </c:bar3DChart>
      <c:catAx>
        <c:axId val="3402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04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2624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024448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52E-2"/>
                  <c:y val="-2.263464452773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934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03584"/>
        <c:axId val="33605120"/>
        <c:axId val="0"/>
      </c:bar3DChart>
      <c:catAx>
        <c:axId val="336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05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5120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03584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hPercent val="64"/>
      <c:rotY val="44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198992297639733E-2"/>
          <c:y val="2.1227705752766491E-2"/>
          <c:w val="0.78337236533957844"/>
          <c:h val="0.82012847965738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43277824104449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59285854403252E-2"/>
                  <c:y val="-2.263464452773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39930887043934E-2"/>
                  <c:y val="-1.83340997255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89198949202812E-3"/>
                  <c:y val="-1.872324852152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сказать определенно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30.7</c:v>
                </c:pt>
                <c:pt idx="1">
                  <c:v>18.7</c:v>
                </c:pt>
                <c:pt idx="2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2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924214165368217E-2"/>
                  <c:y val="-3.829650812724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91862539384717E-2"/>
                  <c:y val="-3.02441675955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56348321439945E-2"/>
                  <c:y val="-2.16080017426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72736798245243E-2"/>
                  <c:y val="-2.548361863702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49">
                <a:noFill/>
              </a:ln>
            </c:spPr>
            <c:txPr>
              <a:bodyPr/>
              <a:lstStyle/>
              <a:p>
                <a:pPr>
                  <a:defRPr sz="125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сказать определенно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751232"/>
        <c:axId val="34752768"/>
        <c:axId val="0"/>
      </c:bar3DChart>
      <c:catAx>
        <c:axId val="3475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752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52768"/>
        <c:scaling>
          <c:orientation val="minMax"/>
        </c:scaling>
        <c:delete val="0"/>
        <c:axPos val="l"/>
        <c:majorGridlines>
          <c:spPr>
            <a:ln w="33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751232"/>
        <c:crosses val="autoZero"/>
        <c:crossBetween val="between"/>
      </c:valAx>
      <c:spPr>
        <a:noFill/>
        <a:ln w="26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14.12.2015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14.12.2015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14.12.2015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8139" y="1476299"/>
            <a:ext cx="7008574" cy="1808685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Мнение родителей (законных представителей обучающихся) по вопросам введения новых стандартов</a:t>
            </a:r>
            <a:endParaRPr lang="ru-RU" sz="36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445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374C81"/>
                </a:solidFill>
              </a:rPr>
              <a:t>педагог-психолог  Безрукова О.А.</a:t>
            </a:r>
            <a:endParaRPr lang="ru-RU" sz="2800" b="1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Более половины (69,2 %  или 63 человека)   указывают на недостаточность имеющихся сведений о ФГОС или полном их отсутствии.</a:t>
            </a:r>
          </a:p>
          <a:p>
            <a:pPr>
              <a:buNone/>
            </a:pPr>
            <a:r>
              <a:rPr lang="ru-RU" dirty="0" smtClean="0"/>
              <a:t>Вспомним, что 21 респондент не заполнили анкету целиком, сразу сославшись на полное неведение.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0"/>
            <a:ext cx="10157354" cy="11851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Как, по Вашему мнению, изменится качество обучения в школе в результате введения ФГОС?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85900" y="980728"/>
          <a:ext cx="9267419" cy="556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404664"/>
            <a:ext cx="10157354" cy="5767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Однако, недостаток информированности не помешал родителям высказать мнение об изменении качества образования.</a:t>
            </a:r>
          </a:p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Более половины респондентов (63,7 %)  выразили скептическое отношение к эффективности нововведения.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/>
          <a:lstStyle/>
          <a:p>
            <a:r>
              <a:rPr lang="ru-RU" sz="2000" b="1" dirty="0" smtClean="0"/>
              <a:t>5. Как отразится введение ФГОС на учебе детей?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85900" y="980728"/>
          <a:ext cx="9267419" cy="556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877" y="476672"/>
            <a:ext cx="10004786" cy="4824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поводу влияния введения ФГОС на самочувствие детей  мнения родителей разделились на 4 группы.</a:t>
            </a:r>
          </a:p>
          <a:p>
            <a:pPr>
              <a:buNone/>
            </a:pPr>
            <a:r>
              <a:rPr lang="ru-RU" b="1" dirty="0" smtClean="0"/>
              <a:t>Вывод: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1.Почти 80 % ответивших не ожидают от нововведения  чего-либо позитивного для своих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6. </a:t>
            </a:r>
            <a:r>
              <a:rPr lang="ru-RU" sz="2000" b="1" dirty="0" smtClean="0"/>
              <a:t>Как Вы думаете, изменится ли роль родителей в образовательном процессе в связи с введением ФГОС?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412776"/>
          <a:ext cx="9267419" cy="51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Вывод: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1.Почти половина  респондентов убеждена, что нововведение  потребует от них дополнительных усилий.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7. </a:t>
            </a:r>
            <a:r>
              <a:rPr lang="ru-RU" sz="2000" b="1" dirty="0" smtClean="0"/>
              <a:t>Как Вы относитесь к введению ФГОС в целом?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412776"/>
          <a:ext cx="9267419" cy="51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Две трети родителей все- таки надеются, что ФГОС принесет  пользу их детям.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 8. Планируете ли Вы продолжить знакомство с материалами ФГОС самостоятельно?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412776"/>
          <a:ext cx="9267419" cy="51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25860" y="620688"/>
            <a:ext cx="10157354" cy="5616624"/>
          </a:xfrm>
        </p:spPr>
        <p:txBody>
          <a:bodyPr>
            <a:normAutofit/>
          </a:bodyPr>
          <a:lstStyle/>
          <a:p>
            <a:pPr marL="301752" indent="-301752" algn="ctr" defTabSz="1216152">
              <a:buClr>
                <a:srgbClr val="374C81"/>
              </a:buCl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Журнал "Управление начальной школой" №8, 2011 год.</a:t>
            </a:r>
          </a:p>
          <a:p>
            <a:pPr marL="301752" indent="-301752" algn="ctr" defTabSz="1216152">
              <a:buClr>
                <a:srgbClr val="374C81"/>
              </a:buClr>
              <a:buNone/>
            </a:pPr>
            <a:r>
              <a:rPr lang="ru-RU" b="1" u="sng" dirty="0" smtClean="0">
                <a:solidFill>
                  <a:schemeClr val="tx1">
                    <a:lumMod val="75000"/>
                  </a:schemeClr>
                </a:solidFill>
              </a:rPr>
              <a:t>Статья «ФГОС: изменения в деятельности участников образовательного процесса»</a:t>
            </a:r>
          </a:p>
          <a:p>
            <a:pPr marL="301752" indent="-301752" algn="just" defTabSz="1216152">
              <a:buClr>
                <a:srgbClr val="374C81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01752" indent="-301752" algn="just" defTabSz="1216152">
              <a:buClr>
                <a:srgbClr val="374C81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Описанные в статье изменения функциональных обязанностей участников системы образования, связанные с введением федерального государственного образовательного стандарта начального общего образования, могут быть ориентиром для администрации и педагогов образовательных учреждений при анализе собственной деятельности, рефлексии, поиске оптимальных и эффективных способов и приемов педагогической практики.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Менее одной трети родителей высказали заинтересованность в знакомстве с материалами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8" y="692696"/>
            <a:ext cx="8738207" cy="453650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	Анализ  анкетирования родителей по поводу их  информированности о введении новых образовательных стандартов показал, что педагогическому коллективу предстоит кропотливая и, возможно, долговременная работа по ознакомлению </a:t>
            </a:r>
            <a:r>
              <a:rPr lang="ru-RU" b="1" dirty="0" smtClean="0"/>
              <a:t>с </a:t>
            </a:r>
            <a:r>
              <a:rPr lang="ru-RU" b="1" dirty="0" smtClean="0"/>
              <a:t>ФГОС. 	Значимость такой работы сложно переоценить, так как  родители являются полноправными и значимыми участниками </a:t>
            </a:r>
            <a:r>
              <a:rPr lang="ru-RU" b="1" dirty="0" err="1" smtClean="0"/>
              <a:t>учебно</a:t>
            </a:r>
            <a:r>
              <a:rPr lang="ru-RU" b="1" dirty="0" smtClean="0"/>
              <a:t>- воспитательного процесса.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836712"/>
            <a:ext cx="10157354" cy="41044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Изменения во взаимодействии педагогов с родителями обучающихся</a:t>
            </a:r>
            <a:endParaRPr lang="ru-RU" dirty="0" smtClean="0"/>
          </a:p>
          <a:p>
            <a:r>
              <a:rPr lang="ru-RU" dirty="0" smtClean="0"/>
              <a:t> Родители стали активными участниками образовательного процесса: они могут влиять на содержание и расписание внеурочной деятельности, помогать в организации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класса и принимать в ней участие, при необходимости присутствовать на уроках. Изменилась форма проведения родительских собраний: из пассивных слушателей родители учащихся превращаются в активных участников дискуссий, тренингов и т. п.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56955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23.11. - 30.11.2015г. в нашей школе проводилось анкетирование родителей по вопросам введения новых стандартов.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анкетировании принимали участие 112 родителей (законных представителей).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0"/>
            <a:ext cx="10157354" cy="92452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1. Из каких источников Вы узнали о введении в основной школе нового образовательного стандарта (ФГОС)?</a:t>
            </a: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5940" y="1412776"/>
          <a:ext cx="9267419" cy="556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5695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дальнейшем анкеты респондентов, ответивших «ничего не знаю» не учитывались.</a:t>
            </a:r>
          </a:p>
          <a:p>
            <a:pPr>
              <a:buNone/>
            </a:pPr>
            <a:r>
              <a:rPr lang="ru-RU" b="1" dirty="0" smtClean="0"/>
              <a:t>Выводы: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1.Единственным источником информации о ФГОС для родителей стало родительское собрание.</a:t>
            </a:r>
          </a:p>
          <a:p>
            <a:pPr>
              <a:buNone/>
            </a:pPr>
            <a:r>
              <a:rPr lang="ru-RU" dirty="0" smtClean="0"/>
              <a:t>2.Необходимо увеличить количество способов донесения информации ( стенд, памятка, индивидуальные беседы…)</a:t>
            </a:r>
          </a:p>
          <a:p>
            <a:pPr>
              <a:buNone/>
            </a:pPr>
            <a:r>
              <a:rPr lang="ru-RU" dirty="0" smtClean="0"/>
              <a:t>3.Ни один из родителей не указал в качестве источника информации своего ребенка, что косвенно указывает и на недостаточную информированность самих обучающихся.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/>
          <a:lstStyle/>
          <a:p>
            <a:r>
              <a:rPr lang="ru-RU" sz="2000" b="1" dirty="0" smtClean="0"/>
              <a:t>2. По каким из перечисленных ниже пунктов Вы достаточно хорошо осведомлены?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01210"/>
              </p:ext>
            </p:extLst>
          </p:nvPr>
        </p:nvGraphicFramePr>
        <p:xfrm>
          <a:off x="1845940" y="1412776"/>
          <a:ext cx="9267419" cy="556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Десять респондентов, подтвердивших ранее свою осведомленность по вопросам ФГОС, затруднились ответить на  вопрос «в чем именно достаточно хорошо осведомлены?». </a:t>
            </a:r>
          </a:p>
          <a:p>
            <a:pPr>
              <a:buNone/>
            </a:pPr>
            <a:r>
              <a:rPr lang="ru-RU" dirty="0" smtClean="0"/>
              <a:t> Это еще раз подтверждает низкий уровень осведомленности родительской общественности.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0" y="0"/>
            <a:ext cx="12188824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981844" y="260648"/>
            <a:ext cx="10157354" cy="924520"/>
          </a:xfrm>
        </p:spPr>
        <p:txBody>
          <a:bodyPr/>
          <a:lstStyle/>
          <a:p>
            <a:r>
              <a:rPr lang="ru-RU" sz="2000" b="1" dirty="0" smtClean="0"/>
              <a:t>3. Насколько полно Вы информированы о содержании ФГОС в целом?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341884" y="908720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383</Words>
  <Application>Microsoft Office PowerPoint</Application>
  <PresentationFormat>Произвольный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Stopka-knig</vt:lpstr>
      <vt:lpstr>Мнение родителей (законных представителей обучающихся) по вопросам введения новых стандартов</vt:lpstr>
      <vt:lpstr>Презентация PowerPoint</vt:lpstr>
      <vt:lpstr>Презентация PowerPoint</vt:lpstr>
      <vt:lpstr>Презентация PowerPoint</vt:lpstr>
      <vt:lpstr>1. Из каких источников Вы узнали о введении в основной школе нового образовательного стандарта (ФГОС)?</vt:lpstr>
      <vt:lpstr>Презентация PowerPoint</vt:lpstr>
      <vt:lpstr>2. По каким из перечисленных ниже пунктов Вы достаточно хорошо осведомлены? </vt:lpstr>
      <vt:lpstr>Презентация PowerPoint</vt:lpstr>
      <vt:lpstr>3. Насколько полно Вы информированы о содержании ФГОС в целом?  </vt:lpstr>
      <vt:lpstr>Презентация PowerPoint</vt:lpstr>
      <vt:lpstr> 4. Как, по Вашему мнению, изменится качество обучения в школе в результате введения ФГОС?   </vt:lpstr>
      <vt:lpstr>Презентация PowerPoint</vt:lpstr>
      <vt:lpstr>5. Как отразится введение ФГОС на учебе детей?   </vt:lpstr>
      <vt:lpstr>Презентация PowerPoint</vt:lpstr>
      <vt:lpstr>   6. Как Вы думаете, изменится ли роль родителей в образовательном процессе в связи с введением ФГОС?  </vt:lpstr>
      <vt:lpstr>Презентация PowerPoint</vt:lpstr>
      <vt:lpstr>    7. Как Вы относитесь к введению ФГОС в целом?   </vt:lpstr>
      <vt:lpstr>Презентация PowerPoint</vt:lpstr>
      <vt:lpstr>    8. Планируете ли Вы продолжить знакомство с материалами ФГОС самостоятельно?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2015-12-12T14:54:45Z</dcterms:created>
  <dcterms:modified xsi:type="dcterms:W3CDTF">2015-12-14T08:20:46Z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