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87" r:id="rId3"/>
    <p:sldId id="288" r:id="rId4"/>
    <p:sldId id="283" r:id="rId5"/>
    <p:sldId id="268" r:id="rId6"/>
    <p:sldId id="284" r:id="rId7"/>
    <p:sldId id="285" r:id="rId8"/>
    <p:sldId id="274" r:id="rId9"/>
    <p:sldId id="267" r:id="rId10"/>
    <p:sldId id="280" r:id="rId11"/>
    <p:sldId id="266" r:id="rId12"/>
    <p:sldId id="270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842" y="1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4979 w 43200"/>
                <a:gd name="T3" fmla="*/ 266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1509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0" y="2085975"/>
            <a:ext cx="5638800" cy="1038225"/>
          </a:xfrm>
        </p:spPr>
        <p:txBody>
          <a:bodyPr lIns="92075" rIns="92075"/>
          <a:lstStyle>
            <a:lvl1pPr marL="0" indent="0">
              <a:lnSpc>
                <a:spcPct val="70000"/>
              </a:lnSpc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>
                <a:latin typeface="+mn-lt"/>
              </a:defRPr>
            </a:lvl2pPr>
          </a:lstStyle>
          <a:p>
            <a:pPr lvl="1">
              <a:defRPr/>
            </a:pPr>
            <a:fld id="{6ED133C2-B340-47F1-AD27-D6891FD8E7AB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CC81893F-FEBA-4990-89A6-234247BCA9F2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E39E300-A76E-47D5-8ED5-B9F5C9E53A3A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4D58BC7F-BB3A-4F54-B01D-51B516A7161E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3380BEE-D101-443F-ADB2-61076CC62E24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1A90BC51-17E2-4FEB-8A9D-58A226C46D1C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815E9528-3FE6-490D-A7E7-9F59ECF3B425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A6D854A7-A156-4207-8ED4-E7006FA301E0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3DF092E-971E-4A2B-82F4-65A3C1C2B278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4457D91-2AA6-4840-A20F-71CD5D26F37B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4FD1D188-79A9-4CDB-8806-E9C3C58EE77B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8405813" y="4763"/>
            <a:ext cx="17538701" cy="13690600"/>
            <a:chOff x="-5295" y="3"/>
            <a:chExt cx="11048" cy="8624"/>
          </a:xfrm>
        </p:grpSpPr>
        <p:sp>
          <p:nvSpPr>
            <p:cNvPr id="20483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484" name="Arc 4"/>
            <p:cNvSpPr>
              <a:spLocks/>
            </p:cNvSpPr>
            <p:nvPr/>
          </p:nvSpPr>
          <p:spPr bwMode="auto">
            <a:xfrm>
              <a:off x="-5295" y="3"/>
              <a:ext cx="10596" cy="862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48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>
              <a:defRPr sz="1400">
                <a:latin typeface="+mj-lt"/>
              </a:defRPr>
            </a:lvl2pPr>
          </a:lstStyle>
          <a:p>
            <a:pPr lvl="1">
              <a:defRPr/>
            </a:pPr>
            <a:fld id="{63FBE088-4B12-411E-B079-693BF241037B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9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CCFF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mycityua.com/userfiles/ranec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77250" cy="4250432"/>
          </a:xfrm>
        </p:spPr>
        <p:txBody>
          <a:bodyPr/>
          <a:lstStyle/>
          <a:p>
            <a:pPr algn="ctr"/>
            <a:r>
              <a:rPr lang="ru-RU" sz="6600" dirty="0" smtClean="0">
                <a:solidFill>
                  <a:srgbClr val="FFFF66"/>
                </a:solidFill>
              </a:rPr>
              <a:t/>
            </a:r>
            <a:br>
              <a:rPr lang="ru-RU" sz="6600" dirty="0" smtClean="0">
                <a:solidFill>
                  <a:srgbClr val="FFFF66"/>
                </a:solidFill>
              </a:rPr>
            </a:br>
            <a:endParaRPr lang="ru-RU" sz="6600" dirty="0" smtClean="0">
              <a:solidFill>
                <a:srgbClr val="FFFF66"/>
              </a:solidFill>
            </a:endParaRPr>
          </a:p>
        </p:txBody>
      </p:sp>
      <p:pic>
        <p:nvPicPr>
          <p:cNvPr id="3075" name="Рисунок 5" descr="портфель -2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25" y="4071938"/>
            <a:ext cx="2143125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192588" y="2420888"/>
            <a:ext cx="338817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Arial" charset="0"/>
              </a:rPr>
              <a:t>Ученики </a:t>
            </a:r>
            <a:r>
              <a:rPr lang="en-US" sz="2400" b="1" dirty="0" smtClean="0">
                <a:latin typeface="Arial" charset="0"/>
              </a:rPr>
              <a:t>2</a:t>
            </a:r>
            <a:r>
              <a:rPr lang="ru-RU" sz="2400" b="1" dirty="0" smtClean="0">
                <a:latin typeface="Arial" charset="0"/>
              </a:rPr>
              <a:t> </a:t>
            </a:r>
            <a:r>
              <a:rPr lang="ru-RU" sz="2400" b="1" dirty="0" smtClean="0">
                <a:latin typeface="Arial" charset="0"/>
              </a:rPr>
              <a:t>А класса</a:t>
            </a:r>
          </a:p>
          <a:p>
            <a:r>
              <a:rPr lang="ru-RU" sz="2400" b="1" dirty="0" smtClean="0">
                <a:latin typeface="Arial" charset="0"/>
              </a:rPr>
              <a:t> гимназии №126 </a:t>
            </a:r>
          </a:p>
          <a:p>
            <a:r>
              <a:rPr lang="ru-RU" sz="2400" b="1" dirty="0" smtClean="0">
                <a:latin typeface="Arial" charset="0"/>
              </a:rPr>
              <a:t> </a:t>
            </a:r>
            <a:r>
              <a:rPr lang="ru-RU" sz="2400" b="1" dirty="0" smtClean="0">
                <a:latin typeface="Arial" charset="0"/>
              </a:rPr>
              <a:t>Пустобаев Кирилл</a:t>
            </a:r>
            <a:endParaRPr lang="ru-RU" sz="2400" b="1" dirty="0" smtClean="0">
              <a:latin typeface="Arial" charset="0"/>
            </a:endParaRPr>
          </a:p>
          <a:p>
            <a:r>
              <a:rPr lang="ru-RU" sz="2400" b="1" dirty="0" smtClean="0">
                <a:latin typeface="Arial" charset="0"/>
              </a:rPr>
              <a:t>Шакирова </a:t>
            </a:r>
            <a:r>
              <a:rPr lang="ru-RU" sz="2400" b="1" dirty="0" err="1" smtClean="0">
                <a:latin typeface="Arial" charset="0"/>
              </a:rPr>
              <a:t>Ралина</a:t>
            </a:r>
            <a:endParaRPr lang="ru-RU" sz="2400" b="1" dirty="0" smtClean="0">
              <a:latin typeface="Arial" charset="0"/>
            </a:endParaRPr>
          </a:p>
          <a:p>
            <a:r>
              <a:rPr lang="ru-RU" sz="2400" b="1" dirty="0" smtClean="0">
                <a:latin typeface="Arial" charset="0"/>
              </a:rPr>
              <a:t>Руководители:</a:t>
            </a:r>
          </a:p>
          <a:p>
            <a:r>
              <a:rPr lang="ru-RU" sz="2400" b="1" dirty="0" smtClean="0">
                <a:latin typeface="Arial" charset="0"/>
              </a:rPr>
              <a:t>Тахаува Г.Т.</a:t>
            </a:r>
          </a:p>
          <a:p>
            <a:r>
              <a:rPr lang="ru-RU" sz="2400" b="1" dirty="0" err="1" smtClean="0">
                <a:latin typeface="Arial" charset="0"/>
              </a:rPr>
              <a:t>Шарипова</a:t>
            </a:r>
            <a:r>
              <a:rPr lang="ru-RU" sz="2400" b="1" dirty="0" smtClean="0">
                <a:latin typeface="Arial" charset="0"/>
              </a:rPr>
              <a:t> </a:t>
            </a:r>
            <a:r>
              <a:rPr lang="ru-RU" sz="2400" b="1" dirty="0" smtClean="0">
                <a:latin typeface="Arial" charset="0"/>
              </a:rPr>
              <a:t>Р. А, </a:t>
            </a:r>
            <a:r>
              <a:rPr lang="ru-RU" sz="2400" b="1" dirty="0" smtClean="0">
                <a:latin typeface="Arial" charset="0"/>
              </a:rPr>
              <a:t>(ГДЭБЦ</a:t>
            </a:r>
            <a:r>
              <a:rPr lang="ru-RU" sz="2400" b="1" dirty="0" smtClean="0">
                <a:latin typeface="Arial" charset="0"/>
              </a:rPr>
              <a:t>)</a:t>
            </a:r>
          </a:p>
          <a:p>
            <a:r>
              <a:rPr lang="ru-RU" sz="2400" b="1" dirty="0" smtClean="0">
                <a:latin typeface="Arial" charset="0"/>
              </a:rPr>
              <a:t> </a:t>
            </a:r>
            <a:endParaRPr lang="ru-RU" sz="2400" b="1" dirty="0" smtClean="0">
              <a:latin typeface="Arial" charset="0"/>
            </a:endParaRPr>
          </a:p>
          <a:p>
            <a:endParaRPr lang="ru-RU" sz="2400" b="1" dirty="0" smtClean="0">
              <a:latin typeface="Arial" charset="0"/>
            </a:endParaRPr>
          </a:p>
          <a:p>
            <a:endParaRPr lang="ru-RU" sz="2400" b="1" dirty="0">
              <a:latin typeface="Arial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-182122"/>
            <a:ext cx="914400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Изучение соответствия веса портфеля школьника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гигиеническим нормативам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mtClean="0">
                <a:effectLst/>
              </a:rPr>
              <a:t>Вес ранца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1981200"/>
            <a:ext cx="4176713" cy="4114800"/>
          </a:xfrm>
        </p:spPr>
        <p:txBody>
          <a:bodyPr/>
          <a:lstStyle/>
          <a:p>
            <a:r>
              <a:rPr lang="ru-RU" smtClean="0"/>
              <a:t>1-2 класс – 1,5 кг </a:t>
            </a:r>
          </a:p>
          <a:p>
            <a:r>
              <a:rPr lang="ru-RU" smtClean="0"/>
              <a:t>3-4 класс – 2,5 кг </a:t>
            </a:r>
          </a:p>
          <a:p>
            <a:r>
              <a:rPr lang="ru-RU" smtClean="0"/>
              <a:t>5-6 класс – 3 кг </a:t>
            </a:r>
          </a:p>
          <a:p>
            <a:r>
              <a:rPr lang="ru-RU" smtClean="0"/>
              <a:t>7-8 класс – 3,5 кг </a:t>
            </a:r>
          </a:p>
          <a:p>
            <a:r>
              <a:rPr lang="ru-RU" smtClean="0"/>
              <a:t>9-12 класс – до 4 кг </a:t>
            </a:r>
          </a:p>
        </p:txBody>
      </p:sp>
      <p:pic>
        <p:nvPicPr>
          <p:cNvPr id="5" name="Рисунок 4" descr="портфель - 1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73290">
            <a:off x="4572000" y="908050"/>
            <a:ext cx="3786188" cy="333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8488" cy="1211263"/>
          </a:xfrm>
        </p:spPr>
        <p:txBody>
          <a:bodyPr/>
          <a:lstStyle/>
          <a:p>
            <a:pPr algn="ctr"/>
            <a:r>
              <a:rPr lang="ru-RU" sz="3200" smtClean="0"/>
              <a:t>Гигиенические требования к портфелю</a:t>
            </a:r>
          </a:p>
        </p:txBody>
      </p:sp>
      <p:pic>
        <p:nvPicPr>
          <p:cNvPr id="5" name="Содержимое 4" descr="портфель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651500" y="1989138"/>
            <a:ext cx="3286125" cy="4071937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0825" y="2060575"/>
            <a:ext cx="5543550" cy="4321175"/>
          </a:xfrm>
        </p:spPr>
        <p:txBody>
          <a:bodyPr/>
          <a:lstStyle/>
          <a:p>
            <a:endParaRPr lang="ru-RU" sz="2400" smtClean="0"/>
          </a:p>
          <a:p>
            <a:pPr>
              <a:buFont typeface="Wingdings" pitchFamily="2" charset="2"/>
              <a:buChar char="l"/>
            </a:pPr>
            <a:r>
              <a:rPr lang="ru-RU" sz="2400" smtClean="0"/>
              <a:t>Показатели						Безопасный уровень, мм</a:t>
            </a:r>
          </a:p>
          <a:p>
            <a:pPr>
              <a:buFont typeface="Wingdings" pitchFamily="2" charset="2"/>
              <a:buChar char="l"/>
            </a:pPr>
            <a:r>
              <a:rPr lang="ru-RU" sz="2400" smtClean="0"/>
              <a:t>Длина (высота)		300-360</a:t>
            </a:r>
          </a:p>
          <a:p>
            <a:pPr>
              <a:buFont typeface="Wingdings" pitchFamily="2" charset="2"/>
              <a:buChar char="l"/>
            </a:pPr>
            <a:r>
              <a:rPr lang="ru-RU" sz="2400" smtClean="0"/>
              <a:t>Высота передней стенки	220-260</a:t>
            </a:r>
          </a:p>
          <a:p>
            <a:pPr>
              <a:buFont typeface="Wingdings" pitchFamily="2" charset="2"/>
              <a:buChar char="l"/>
            </a:pPr>
            <a:r>
              <a:rPr lang="ru-RU" sz="2400" smtClean="0"/>
              <a:t>Ширина			60-100</a:t>
            </a:r>
          </a:p>
          <a:p>
            <a:pPr>
              <a:buFont typeface="Wingdings" pitchFamily="2" charset="2"/>
              <a:buChar char="l"/>
            </a:pPr>
            <a:r>
              <a:rPr lang="ru-RU" sz="2400" smtClean="0"/>
              <a:t>Длина плечевого ремня, не менее			600-700</a:t>
            </a:r>
            <a:r>
              <a:rPr lang="ru-RU" sz="2800" smtClean="0"/>
              <a:t>будет ранец;</a:t>
            </a:r>
          </a:p>
          <a:p>
            <a:pPr>
              <a:buFont typeface="Arial" charset="0"/>
              <a:buChar char="•"/>
            </a:pPr>
            <a:r>
              <a:rPr lang="ru-RU" sz="2800" smtClean="0"/>
              <a:t>Вес ранца должен составлять 10 – 12% от веса самого ученика.</a:t>
            </a:r>
          </a:p>
          <a:p>
            <a:r>
              <a:rPr lang="ru-RU" sz="1200" smtClean="0"/>
              <a:t> </a:t>
            </a:r>
          </a:p>
          <a:p>
            <a:pPr>
              <a:buFont typeface="Arial" charset="0"/>
              <a:buChar char="•"/>
            </a:pPr>
            <a:endParaRPr lang="ru-RU" sz="1200" smtClean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080375" cy="1752600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Итоги работы: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2625" y="1196752"/>
            <a:ext cx="7772400" cy="489924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1.Самый безопасный портфель- ранец на ремнях.</a:t>
            </a:r>
            <a:br>
              <a:rPr lang="ru-RU" dirty="0" smtClean="0"/>
            </a:br>
            <a:r>
              <a:rPr lang="ru-RU" dirty="0" smtClean="0"/>
              <a:t>2.Необходимо покупать портфель, вес которого не более 300-500 гр.</a:t>
            </a:r>
            <a:br>
              <a:rPr lang="ru-RU" dirty="0" smtClean="0"/>
            </a:br>
            <a:r>
              <a:rPr lang="ru-RU" dirty="0" smtClean="0"/>
              <a:t>3.Вес портфеля со школьными принадлежностями не должен  </a:t>
            </a:r>
          </a:p>
          <a:p>
            <a:pPr>
              <a:buNone/>
            </a:pPr>
            <a:r>
              <a:rPr lang="ru-RU" dirty="0" smtClean="0"/>
              <a:t>превышать гигиеническую норму. Для каждого человека она своя (не более 10-15% от собственного веса).</a:t>
            </a:r>
            <a:br>
              <a:rPr lang="ru-RU" dirty="0" smtClean="0"/>
            </a:br>
            <a:r>
              <a:rPr lang="ru-RU" dirty="0" smtClean="0"/>
              <a:t>4.Необходимо содержать  портфель в порядке, не носить лишние предметы.</a:t>
            </a:r>
            <a:br>
              <a:rPr lang="ru-RU" dirty="0" smtClean="0"/>
            </a:br>
            <a:endParaRPr lang="ru-RU" dirty="0" smtClean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609600"/>
            <a:ext cx="8080375" cy="4763616"/>
          </a:xfrm>
        </p:spPr>
        <p:txBody>
          <a:bodyPr/>
          <a:lstStyle/>
          <a:p>
            <a:pPr algn="ctr"/>
            <a:r>
              <a:rPr lang="ru-RU" dirty="0" smtClean="0"/>
              <a:t>Цель работы:</a:t>
            </a:r>
            <a:br>
              <a:rPr lang="ru-RU" dirty="0" smtClean="0"/>
            </a:br>
            <a:r>
              <a:rPr lang="ru-RU" dirty="0" smtClean="0"/>
              <a:t> проверить соответствие веса портфеля у учащихся нашего класса гигиеническим нормативам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609600"/>
            <a:ext cx="8080375" cy="5555704"/>
          </a:xfrm>
        </p:spPr>
        <p:txBody>
          <a:bodyPr/>
          <a:lstStyle/>
          <a:p>
            <a:pPr algn="ctr"/>
            <a:r>
              <a:rPr lang="ru-RU" dirty="0" smtClean="0"/>
              <a:t>Задачи работы:</a:t>
            </a:r>
            <a:br>
              <a:rPr lang="ru-RU" dirty="0" smtClean="0"/>
            </a:br>
            <a:r>
              <a:rPr lang="ru-RU" dirty="0" smtClean="0"/>
              <a:t>Выявление соответствия веса портфеля и его содержимого норме путем взвешивания</a:t>
            </a:r>
            <a:br>
              <a:rPr lang="ru-RU" dirty="0" smtClean="0"/>
            </a:br>
            <a:r>
              <a:rPr lang="ru-RU" dirty="0" smtClean="0"/>
              <a:t>Прочитать информацию по теме</a:t>
            </a:r>
            <a:br>
              <a:rPr lang="ru-RU" dirty="0" smtClean="0"/>
            </a:br>
            <a:r>
              <a:rPr lang="ru-RU" dirty="0" smtClean="0"/>
              <a:t>Сформулировать рекомендации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988840"/>
            <a:ext cx="7772400" cy="43053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Предмет исследования - влияние веса портфелей на осанку человека</a:t>
            </a:r>
            <a:b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Участники исследования- ученики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«А»  (25 чел.)</a:t>
            </a: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Методы исследований: взвешивание, опрос, сбор информации, фотографирование</a:t>
            </a:r>
          </a:p>
          <a:p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188640"/>
            <a:ext cx="8080375" cy="864096"/>
          </a:xfrm>
        </p:spPr>
        <p:txBody>
          <a:bodyPr/>
          <a:lstStyle/>
          <a:p>
            <a:pPr algn="ctr"/>
            <a:r>
              <a:rPr lang="ru-RU" dirty="0" smtClean="0"/>
              <a:t>Методика №1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682625" y="980728"/>
            <a:ext cx="7772400" cy="566296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Для учащихся </a:t>
            </a:r>
            <a:r>
              <a:rPr lang="ru-RU" sz="2400" dirty="0" smtClean="0">
                <a:solidFill>
                  <a:srgbClr val="FF0000"/>
                </a:solidFill>
              </a:rPr>
              <a:t>2 </a:t>
            </a:r>
            <a:r>
              <a:rPr lang="ru-RU" sz="2400" dirty="0" smtClean="0">
                <a:solidFill>
                  <a:srgbClr val="FF0000"/>
                </a:solidFill>
              </a:rPr>
              <a:t>класса  мы составили анкету и попросили ее заполнить :</a:t>
            </a:r>
          </a:p>
          <a:p>
            <a:r>
              <a:rPr lang="ru-RU" sz="1800" b="1" dirty="0" smtClean="0"/>
              <a:t>1.Кто выбирает для вас портфель?</a:t>
            </a:r>
          </a:p>
          <a:p>
            <a:r>
              <a:rPr lang="ru-RU" sz="1800" dirty="0" smtClean="0"/>
              <a:t>А. Я сам (сама)</a:t>
            </a:r>
            <a:endParaRPr lang="ru-RU" sz="1800" b="1" dirty="0" smtClean="0"/>
          </a:p>
          <a:p>
            <a:r>
              <a:rPr lang="ru-RU" sz="1800" dirty="0" smtClean="0"/>
              <a:t>В. Вместе с родителями</a:t>
            </a:r>
            <a:endParaRPr lang="ru-RU" sz="1800" b="1" dirty="0" smtClean="0"/>
          </a:p>
          <a:p>
            <a:r>
              <a:rPr lang="ru-RU" sz="1800" dirty="0" smtClean="0"/>
              <a:t>С. Родители</a:t>
            </a:r>
            <a:endParaRPr lang="ru-RU" sz="1800" b="1" dirty="0" smtClean="0"/>
          </a:p>
          <a:p>
            <a:r>
              <a:rPr lang="ru-RU" sz="1800" b="1" dirty="0" smtClean="0"/>
              <a:t>2.Где покупаете портфель?</a:t>
            </a:r>
            <a:endParaRPr lang="ru-RU" sz="1800" dirty="0" smtClean="0"/>
          </a:p>
          <a:p>
            <a:r>
              <a:rPr lang="ru-RU" sz="1800" dirty="0" smtClean="0"/>
              <a:t>    А. В магазине</a:t>
            </a:r>
          </a:p>
          <a:p>
            <a:r>
              <a:rPr lang="ru-RU" sz="1800" dirty="0" smtClean="0"/>
              <a:t>    В. На рынке</a:t>
            </a:r>
          </a:p>
          <a:p>
            <a:r>
              <a:rPr lang="ru-RU" sz="1800" b="1" dirty="0" smtClean="0"/>
              <a:t>Выбираете портфель, изготовленный у нас в России или в другой стране (импортный)?</a:t>
            </a:r>
            <a:endParaRPr lang="ru-RU" sz="1800" dirty="0" smtClean="0"/>
          </a:p>
          <a:p>
            <a:r>
              <a:rPr lang="ru-RU" sz="1800" dirty="0" smtClean="0"/>
              <a:t>А. Российский</a:t>
            </a:r>
          </a:p>
          <a:p>
            <a:r>
              <a:rPr lang="ru-RU" sz="1800" dirty="0" smtClean="0"/>
              <a:t>В. Импортный</a:t>
            </a:r>
          </a:p>
          <a:p>
            <a:r>
              <a:rPr lang="ru-RU" b="1" dirty="0" smtClean="0"/>
              <a:t> </a:t>
            </a:r>
            <a:r>
              <a:rPr lang="ru-RU" sz="1800" b="1" dirty="0" smtClean="0"/>
              <a:t>Какого цвета портфель вам нравится? Напишите</a:t>
            </a:r>
            <a:endParaRPr lang="ru-RU" sz="1800" dirty="0" smtClean="0"/>
          </a:p>
          <a:p>
            <a:r>
              <a:rPr lang="ru-RU" sz="1800" b="1" dirty="0" smtClean="0"/>
              <a:t>5. Как долго пользуетесь одним портфелем? Напишите (1год, 2 года, 3 года)</a:t>
            </a:r>
            <a:endParaRPr lang="ru-RU" sz="1800" dirty="0" smtClean="0"/>
          </a:p>
          <a:p>
            <a:r>
              <a:rPr lang="ru-RU" sz="1800" b="1" dirty="0" smtClean="0"/>
              <a:t>6. По какой причине меняете портфель? Напишите</a:t>
            </a:r>
            <a:endParaRPr lang="ru-RU" sz="1800" dirty="0" smtClean="0"/>
          </a:p>
          <a:p>
            <a:endParaRPr lang="ru-RU" dirty="0" smtClean="0"/>
          </a:p>
          <a:p>
            <a:pPr>
              <a:buFont typeface="Wingdings" pitchFamily="2" charset="2"/>
              <a:buNone/>
            </a:pPr>
            <a:endParaRPr lang="ru-RU" dirty="0" smtClean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0"/>
            <a:ext cx="8080375" cy="1052736"/>
          </a:xfrm>
        </p:spPr>
        <p:txBody>
          <a:bodyPr/>
          <a:lstStyle/>
          <a:p>
            <a:pPr algn="ctr"/>
            <a:r>
              <a:rPr lang="ru-RU" dirty="0" smtClean="0"/>
              <a:t>Результаты анкетирования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682625" y="764704"/>
            <a:ext cx="7772400" cy="5878984"/>
          </a:xfrm>
        </p:spPr>
        <p:txBody>
          <a:bodyPr/>
          <a:lstStyle/>
          <a:p>
            <a:endParaRPr lang="ru-RU" sz="1800" b="1" dirty="0" smtClean="0"/>
          </a:p>
          <a:p>
            <a:r>
              <a:rPr lang="ru-RU" sz="2400" b="1" dirty="0" smtClean="0"/>
              <a:t>1.Кто выбирает для вас портфель?</a:t>
            </a:r>
            <a:endParaRPr lang="ru-RU" sz="2400" dirty="0" smtClean="0"/>
          </a:p>
          <a:p>
            <a:r>
              <a:rPr lang="ru-RU" sz="2400" dirty="0" smtClean="0"/>
              <a:t>Из 25 человек самостоятельно выбирают портфель 3 ученика (12%), чаще всего ребята выбирают портфель вместе с родителями 22 ученика (88%).</a:t>
            </a:r>
          </a:p>
          <a:p>
            <a:endParaRPr lang="ru-RU" sz="2400" dirty="0" smtClean="0"/>
          </a:p>
          <a:p>
            <a:r>
              <a:rPr lang="ru-RU" sz="2400" b="1" dirty="0" smtClean="0"/>
              <a:t>2.Где вы покупаете портфель?</a:t>
            </a:r>
            <a:endParaRPr lang="ru-RU" sz="2400" dirty="0" smtClean="0"/>
          </a:p>
          <a:p>
            <a:r>
              <a:rPr lang="ru-RU" sz="2400" dirty="0" smtClean="0"/>
              <a:t>21 ученик (84%)   идет покупать портфель в магазин, 4 ученика(16%)  идут за портфелем на рынок</a:t>
            </a:r>
          </a:p>
          <a:p>
            <a:endParaRPr lang="ru-RU" sz="2400" dirty="0" smtClean="0"/>
          </a:p>
          <a:p>
            <a:r>
              <a:rPr lang="ru-RU" sz="2400" b="1" dirty="0" smtClean="0"/>
              <a:t>3.Выбираете портфель, изготовленный в России или импортный (в другой стране)?</a:t>
            </a:r>
            <a:endParaRPr lang="ru-RU" sz="2400" dirty="0" smtClean="0"/>
          </a:p>
          <a:p>
            <a:r>
              <a:rPr lang="ru-RU" sz="2400" dirty="0" smtClean="0"/>
              <a:t>Ученики нашего класса отдают предпочтение импортным портфелям – 20 учеников (80%), а 5 учеников (20%) отдают предпочтение российским портфелям.</a:t>
            </a:r>
          </a:p>
          <a:p>
            <a:endParaRPr lang="ru-RU" sz="2400" dirty="0" smtClean="0"/>
          </a:p>
          <a:p>
            <a:pPr>
              <a:buFont typeface="Wingdings" pitchFamily="2" charset="2"/>
              <a:buNone/>
            </a:pPr>
            <a:endParaRPr lang="ru-RU" sz="1800" dirty="0" smtClean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0"/>
            <a:ext cx="8080375" cy="1052736"/>
          </a:xfrm>
        </p:spPr>
        <p:txBody>
          <a:bodyPr/>
          <a:lstStyle/>
          <a:p>
            <a:pPr algn="ctr"/>
            <a:r>
              <a:rPr lang="ru-RU" dirty="0" smtClean="0"/>
              <a:t>Результаты анкетирования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682625" y="764704"/>
            <a:ext cx="7772400" cy="5878984"/>
          </a:xfrm>
        </p:spPr>
        <p:txBody>
          <a:bodyPr/>
          <a:lstStyle/>
          <a:p>
            <a:r>
              <a:rPr lang="ru-RU" sz="1800" dirty="0" smtClean="0"/>
              <a:t>.</a:t>
            </a:r>
          </a:p>
          <a:p>
            <a:r>
              <a:rPr lang="ru-RU" sz="2400" b="1" dirty="0" smtClean="0"/>
              <a:t>4.Какого цвета портфель вам нравится?</a:t>
            </a:r>
            <a:endParaRPr lang="ru-RU" sz="2400" dirty="0" smtClean="0"/>
          </a:p>
          <a:p>
            <a:r>
              <a:rPr lang="ru-RU" sz="2400" dirty="0" smtClean="0"/>
              <a:t>Мальчики чаще выбирают портфель синего и черного цвета, девочки предпочитают яркие цвета.</a:t>
            </a:r>
          </a:p>
          <a:p>
            <a:endParaRPr lang="ru-RU" sz="2400" dirty="0" smtClean="0"/>
          </a:p>
          <a:p>
            <a:r>
              <a:rPr lang="ru-RU" sz="2400" b="1" dirty="0" smtClean="0"/>
              <a:t>5.Как долго пользуетесь одним портфелем?</a:t>
            </a:r>
            <a:endParaRPr lang="ru-RU" sz="2400" dirty="0" smtClean="0"/>
          </a:p>
          <a:p>
            <a:r>
              <a:rPr lang="ru-RU" sz="2400" dirty="0" smtClean="0"/>
              <a:t>Чаще всего портфель меняют через 2 года 15 учеников (60%) опрошенных, через 3 года - 7 учеников (28%), 3 ученика (12%) меняли портфель через 1 учебный год.</a:t>
            </a:r>
          </a:p>
          <a:p>
            <a:endParaRPr lang="ru-RU" sz="2400" dirty="0" smtClean="0"/>
          </a:p>
          <a:p>
            <a:r>
              <a:rPr lang="ru-RU" sz="2400" b="1" dirty="0" smtClean="0"/>
              <a:t>6.По какой причине меняете портфель?</a:t>
            </a:r>
            <a:endParaRPr lang="ru-RU" sz="2400" dirty="0" smtClean="0"/>
          </a:p>
          <a:p>
            <a:r>
              <a:rPr lang="ru-RU" sz="2400" dirty="0" smtClean="0"/>
              <a:t>Причиной смены портфеля для 100%  опрошенных явилось то, что портфель порвался.</a:t>
            </a:r>
          </a:p>
          <a:p>
            <a:endParaRPr lang="ru-RU" sz="1800" dirty="0" smtClean="0"/>
          </a:p>
          <a:p>
            <a:pPr>
              <a:buFont typeface="Wingdings" pitchFamily="2" charset="2"/>
              <a:buNone/>
            </a:pPr>
            <a:endParaRPr lang="ru-RU" sz="1800" dirty="0" smtClean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mtClean="0">
                <a:effectLst/>
              </a:rPr>
              <a:t>Портфель школьника</a:t>
            </a:r>
          </a:p>
        </p:txBody>
      </p:sp>
      <p:pic>
        <p:nvPicPr>
          <p:cNvPr id="29700" name="Picture 4" descr="ranec450">
            <a:hlinkClick r:id="rId2"/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195513" y="1989138"/>
            <a:ext cx="3581400" cy="4114800"/>
          </a:xfr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600" dirty="0" smtClean="0"/>
              <a:t>Выбираем портфель</a:t>
            </a:r>
            <a:endParaRPr lang="ru-RU" sz="3600" dirty="0"/>
          </a:p>
        </p:txBody>
      </p:sp>
      <p:pic>
        <p:nvPicPr>
          <p:cNvPr id="5" name="Содержимое 4" descr="ранец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7625" y="500063"/>
            <a:ext cx="2071688" cy="171767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8313" y="1412875"/>
            <a:ext cx="3008312" cy="4691063"/>
          </a:xfrm>
        </p:spPr>
        <p:txBody>
          <a:bodyPr/>
          <a:lstStyle/>
          <a:p>
            <a:pPr>
              <a:defRPr/>
            </a:pPr>
            <a:endParaRPr lang="ru-RU" dirty="0" smtClean="0"/>
          </a:p>
          <a:p>
            <a:pPr marL="342900" indent="-342900">
              <a:buFont typeface="Wingdings" pitchFamily="2" charset="2"/>
              <a:buAutoNum type="arabicPeriod"/>
              <a:defRPr/>
            </a:pPr>
            <a:r>
              <a:rPr lang="ru-RU" sz="2000" dirty="0" smtClean="0"/>
              <a:t>Верх не должен быть выше линии плеч, а низ – ниже бедер;</a:t>
            </a:r>
          </a:p>
          <a:p>
            <a:pPr marL="342900" indent="-342900">
              <a:buFont typeface="Wingdings" pitchFamily="2" charset="2"/>
              <a:buAutoNum type="arabicPeriod" startAt="2"/>
              <a:defRPr/>
            </a:pPr>
            <a:r>
              <a:rPr lang="ru-RU" sz="2000" dirty="0" smtClean="0"/>
              <a:t>Ширина портфеля не должна быть больше, чем ширина плеч ребенка;</a:t>
            </a:r>
          </a:p>
          <a:p>
            <a:pPr marL="342900" indent="-342900">
              <a:buFont typeface="Wingdings" pitchFamily="2" charset="2"/>
              <a:buAutoNum type="arabicPeriod" startAt="2"/>
              <a:defRPr/>
            </a:pPr>
            <a:r>
              <a:rPr lang="ru-RU" sz="2000" dirty="0" smtClean="0"/>
              <a:t>Ремни  должны подгоняться  под рост и объем  ученика и иметь ширину 8см.</a:t>
            </a:r>
            <a:endParaRPr lang="ru-RU" sz="2000" dirty="0"/>
          </a:p>
        </p:txBody>
      </p:sp>
      <p:pic>
        <p:nvPicPr>
          <p:cNvPr id="6" name="Рисунок 5" descr="плечи.bmp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0" y="2786063"/>
            <a:ext cx="3357563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резентация">
  <a:themeElements>
    <a:clrScheme name="Train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CC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E2FF"/>
      </a:accent5>
      <a:accent6>
        <a:srgbClr val="E7E700"/>
      </a:accent6>
      <a:hlink>
        <a:srgbClr val="FF0033"/>
      </a:hlink>
      <a:folHlink>
        <a:srgbClr val="3366FF"/>
      </a:folHlink>
    </a:clrScheme>
    <a:fontScheme name="Train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rain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</Template>
  <TotalTime>122</TotalTime>
  <Words>385</Words>
  <Application>Microsoft Office PowerPoint</Application>
  <PresentationFormat>Экран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Презентация</vt:lpstr>
      <vt:lpstr> </vt:lpstr>
      <vt:lpstr>Цель работы:  проверить соответствие веса портфеля у учащихся нашего класса гигиеническим нормативам</vt:lpstr>
      <vt:lpstr>Задачи работы: Выявление соответствия веса портфеля и его содержимого норме путем взвешивания Прочитать информацию по теме Сформулировать рекомендации</vt:lpstr>
      <vt:lpstr>Слайд 4</vt:lpstr>
      <vt:lpstr>Методика №1</vt:lpstr>
      <vt:lpstr>Результаты анкетирования</vt:lpstr>
      <vt:lpstr>Результаты анкетирования</vt:lpstr>
      <vt:lpstr>Портфель школьника</vt:lpstr>
      <vt:lpstr>Выбираем портфель</vt:lpstr>
      <vt:lpstr>Вес ранца</vt:lpstr>
      <vt:lpstr>Гигиенические требования к портфелю</vt:lpstr>
      <vt:lpstr>Итоги работы: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Админ</dc:creator>
  <cp:lastModifiedBy>ГУЛЬЗИДА</cp:lastModifiedBy>
  <cp:revision>11</cp:revision>
  <dcterms:created xsi:type="dcterms:W3CDTF">2013-04-09T15:39:03Z</dcterms:created>
  <dcterms:modified xsi:type="dcterms:W3CDTF">2015-04-06T14:34:01Z</dcterms:modified>
</cp:coreProperties>
</file>