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77" r:id="rId2"/>
    <p:sldId id="257" r:id="rId3"/>
    <p:sldId id="256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1T15:43:32.31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37E22-4BEB-4A6D-8A8D-92683A489C5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5AFC6-F8D2-4431-819C-C432C5B54C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5AFC6-F8D2-4431-819C-C432C5B54C5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26A1-721E-4B7C-8F41-BBA97405DA60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FC20-797B-4181-9C0D-8FF0A1E9F780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47DC-43F9-4E2F-9D1A-E015E55D9FDB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E20D-884F-4DE8-9BD9-031A60D78841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E792-E0EC-4280-B713-FCE09F72913B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A3B3-F763-4D50-9FBD-A0DC65938009}" type="datetime1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0291-396E-4FB3-B71A-3FDC50AC2B39}" type="datetime1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A72-F005-41FB-A1AB-112DD5959890}" type="datetime1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290-82C8-4743-B749-8DEF0E3963AF}" type="datetime1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C65A-FC6B-4F5B-ABCE-73E399F3D089}" type="datetime1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31F-192B-4936-9F3C-1CA54333CE59}" type="datetime1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68A9-BAEC-47FD-86A8-239A90B258D6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7645-EC7E-442E-AA1E-07F02C7E5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23488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 умения создавать сравнительный        текст –описание.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427538" y="2174875"/>
            <a:ext cx="4716462" cy="46831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Серия уроков по развитию речи.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(3-4 класс)</a:t>
            </a:r>
          </a:p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Учитель начальных классов:  </a:t>
            </a:r>
          </a:p>
          <a:p>
            <a:pPr algn="r">
              <a:buNone/>
            </a:pPr>
            <a:r>
              <a:rPr lang="ru-RU" sz="3200" dirty="0" smtClean="0"/>
              <a:t>Немилова Т.А.</a:t>
            </a:r>
            <a:endParaRPr lang="ru-RU" sz="3200" dirty="0"/>
          </a:p>
        </p:txBody>
      </p:sp>
      <p:pic>
        <p:nvPicPr>
          <p:cNvPr id="3" name="Рисунок 2" descr="карт школ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36912"/>
            <a:ext cx="3960440" cy="386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645-EC7E-442E-AA1E-07F02C7E517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259632" y="0"/>
            <a:ext cx="6624735" cy="2636912"/>
            <a:chOff x="2075" y="3695"/>
            <a:chExt cx="4275" cy="1482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2075" y="4151"/>
              <a:ext cx="1527" cy="4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Стиль </a:t>
              </a: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речи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4259" y="3695"/>
              <a:ext cx="1467" cy="3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разговорный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4259" y="4257"/>
              <a:ext cx="1858" cy="3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Х</a:t>
              </a: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удожественный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4266" y="4778"/>
              <a:ext cx="2084" cy="3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научный </a:t>
              </a: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(деловой)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V="1">
              <a:off x="3696" y="3923"/>
              <a:ext cx="513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696" y="4664"/>
              <a:ext cx="513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696" y="437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/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1403648" y="2852936"/>
            <a:ext cx="6437452" cy="3672408"/>
            <a:chOff x="2965" y="4905"/>
            <a:chExt cx="5995" cy="2951"/>
          </a:xfrm>
        </p:grpSpPr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2965" y="4905"/>
              <a:ext cx="2508" cy="14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Живой рассказ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3099" y="5162"/>
              <a:ext cx="684" cy="684"/>
            </a:xfrm>
            <a:prstGeom prst="smileyFace">
              <a:avLst>
                <a:gd name="adj" fmla="val 4653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4642" y="5226"/>
              <a:ext cx="684" cy="684"/>
            </a:xfrm>
            <a:prstGeom prst="smileyFace">
              <a:avLst>
                <a:gd name="adj" fmla="val 296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>
              <a:off x="4038" y="5290"/>
              <a:ext cx="513" cy="500"/>
            </a:xfrm>
            <a:prstGeom prst="rightArrow">
              <a:avLst>
                <a:gd name="adj1" fmla="val 50000"/>
                <a:gd name="adj2" fmla="val 321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6452" y="4905"/>
              <a:ext cx="2508" cy="14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Точное сообщение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8196" y="4969"/>
              <a:ext cx="684" cy="684"/>
            </a:xfrm>
            <a:prstGeom prst="smileyFace">
              <a:avLst>
                <a:gd name="adj" fmla="val 296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1" name="AutoShape 17"/>
            <p:cNvSpPr>
              <a:spLocks noChangeArrowheads="1"/>
            </p:cNvSpPr>
            <p:nvPr/>
          </p:nvSpPr>
          <p:spPr bwMode="auto">
            <a:xfrm>
              <a:off x="7458" y="5162"/>
              <a:ext cx="513" cy="399"/>
            </a:xfrm>
            <a:prstGeom prst="rightArrow">
              <a:avLst>
                <a:gd name="adj1" fmla="val 50000"/>
                <a:gd name="adj2" fmla="val 3214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6519" y="4969"/>
              <a:ext cx="684" cy="684"/>
            </a:xfrm>
            <a:prstGeom prst="smileyFace">
              <a:avLst>
                <a:gd name="adj" fmla="val 296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>
              <a:off x="4551" y="6445"/>
              <a:ext cx="2508" cy="1411"/>
              <a:chOff x="2157" y="7699"/>
              <a:chExt cx="2508" cy="1411"/>
            </a:xfrm>
          </p:grpSpPr>
          <p:sp>
            <p:nvSpPr>
              <p:cNvPr id="21524" name="Rectangle 20"/>
              <p:cNvSpPr>
                <a:spLocks noChangeArrowheads="1"/>
              </p:cNvSpPr>
              <p:nvPr/>
            </p:nvSpPr>
            <p:spPr bwMode="auto">
              <a:xfrm>
                <a:off x="2157" y="7699"/>
                <a:ext cx="2508" cy="1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«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lang="ru-RU" sz="1100" dirty="0" smtClean="0">
                  <a:latin typeface="Calibri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«Рисуем» словами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1525" name="Group 21"/>
              <p:cNvGrpSpPr>
                <a:grpSpLocks/>
              </p:cNvGrpSpPr>
              <p:nvPr/>
            </p:nvGrpSpPr>
            <p:grpSpPr bwMode="auto">
              <a:xfrm>
                <a:off x="2315" y="7752"/>
                <a:ext cx="2226" cy="684"/>
                <a:chOff x="4424" y="6498"/>
                <a:chExt cx="2226" cy="684"/>
              </a:xfrm>
            </p:grpSpPr>
            <p:sp>
              <p:nvSpPr>
                <p:cNvPr id="21526" name="AutoShape 22"/>
                <p:cNvSpPr>
                  <a:spLocks noChangeArrowheads="1"/>
                </p:cNvSpPr>
                <p:nvPr/>
              </p:nvSpPr>
              <p:spPr bwMode="auto">
                <a:xfrm>
                  <a:off x="4424" y="6498"/>
                  <a:ext cx="684" cy="68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>
                    <a:alpha val="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29" name="AutoShape 25"/>
                <p:cNvSpPr>
                  <a:spLocks noChangeArrowheads="1"/>
                </p:cNvSpPr>
                <p:nvPr/>
              </p:nvSpPr>
              <p:spPr bwMode="auto">
                <a:xfrm>
                  <a:off x="5966" y="6498"/>
                  <a:ext cx="684" cy="68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>
                    <a:alpha val="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" name="Равно 25"/>
          <p:cNvSpPr/>
          <p:nvPr/>
        </p:nvSpPr>
        <p:spPr>
          <a:xfrm>
            <a:off x="4067944" y="4797152"/>
            <a:ext cx="914400" cy="626368"/>
          </a:xfrm>
          <a:prstGeom prst="mathEqua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9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7" name="7-конечная звезда 26"/>
          <p:cNvSpPr/>
          <p:nvPr/>
        </p:nvSpPr>
        <p:spPr>
          <a:xfrm>
            <a:off x="755576" y="4005064"/>
            <a:ext cx="914400" cy="9144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2411760" y="5589240"/>
            <a:ext cx="914400" cy="914400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7308304" y="4149080"/>
            <a:ext cx="914400" cy="91440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и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984776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27082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Составьте по картинке разные по стилю тексты: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100" b="1" dirty="0" smtClean="0"/>
              <a:t>а) в разговорном стиле;</a:t>
            </a:r>
            <a:br>
              <a:rPr lang="ru-RU" sz="3100" b="1" dirty="0" smtClean="0"/>
            </a:br>
            <a:r>
              <a:rPr lang="ru-RU" sz="3100" b="1" dirty="0" smtClean="0"/>
              <a:t>б) в научном стиле;</a:t>
            </a:r>
            <a:br>
              <a:rPr lang="ru-RU" sz="3100" b="1" dirty="0" smtClean="0"/>
            </a:br>
            <a:r>
              <a:rPr lang="ru-RU" sz="3100" b="1" dirty="0" smtClean="0"/>
              <a:t>в) </a:t>
            </a:r>
            <a:r>
              <a:rPr lang="ru-RU" sz="3100" b="1" dirty="0" err="1" smtClean="0"/>
              <a:t>в</a:t>
            </a:r>
            <a:r>
              <a:rPr lang="ru-RU" sz="3100" b="1" dirty="0" smtClean="0"/>
              <a:t> художественном стиле.</a:t>
            </a:r>
            <a:br>
              <a:rPr lang="ru-RU" sz="31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10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ln>
                  <a:solidFill>
                    <a:srgbClr val="FF0000"/>
                  </a:solidFill>
                </a:ln>
              </a:rPr>
              <a:t>   План </a:t>
            </a:r>
            <a:r>
              <a:rPr lang="ru-RU" sz="3600" b="1" dirty="0" smtClean="0"/>
              <a:t> -  </a:t>
            </a:r>
            <a:r>
              <a:rPr lang="ru-RU" sz="3600" b="1" i="1" dirty="0" smtClean="0"/>
              <a:t>это «скелет» (стержень) текста. Он рассказывает о главном и помогает найти нужное место в тексте.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96944" cy="3960440"/>
          </a:xfrm>
          <a:ln w="7620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sz="16000" b="1" dirty="0" smtClean="0">
                <a:solidFill>
                  <a:schemeClr val="tx1"/>
                </a:solidFill>
              </a:rPr>
              <a:t> Найдите верное </a:t>
            </a:r>
            <a:r>
              <a:rPr lang="ru-RU" sz="16000" b="1" dirty="0" smtClean="0">
                <a:solidFill>
                  <a:schemeClr val="tx1"/>
                </a:solidFill>
              </a:rPr>
              <a:t>высказывание</a:t>
            </a:r>
            <a:r>
              <a:rPr lang="ru-RU" sz="16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4400" b="1" dirty="0" smtClean="0">
                <a:solidFill>
                  <a:schemeClr val="tx1"/>
                </a:solidFill>
              </a:rPr>
              <a:t>План нужен для того, чтобы:</a:t>
            </a:r>
          </a:p>
          <a:p>
            <a:pPr algn="l"/>
            <a:r>
              <a:rPr lang="ru-RU" sz="14400" b="1" dirty="0" smtClean="0">
                <a:solidFill>
                  <a:schemeClr val="tx1"/>
                </a:solidFill>
              </a:rPr>
              <a:t>а) определить тему текста;</a:t>
            </a:r>
          </a:p>
          <a:p>
            <a:pPr algn="l"/>
            <a:r>
              <a:rPr lang="ru-RU" sz="14400" b="1" dirty="0" smtClean="0">
                <a:solidFill>
                  <a:schemeClr val="tx1"/>
                </a:solidFill>
              </a:rPr>
              <a:t>б) определить основную мысль;</a:t>
            </a:r>
          </a:p>
          <a:p>
            <a:pPr algn="l"/>
            <a:r>
              <a:rPr lang="ru-RU" sz="14400" b="1" dirty="0" smtClean="0">
                <a:solidFill>
                  <a:schemeClr val="tx1"/>
                </a:solidFill>
              </a:rPr>
              <a:t>в) определить последовательность изложения;</a:t>
            </a:r>
          </a:p>
          <a:p>
            <a:pPr algn="l"/>
            <a:r>
              <a:rPr lang="ru-RU" sz="14400" b="1" dirty="0" smtClean="0">
                <a:solidFill>
                  <a:schemeClr val="tx1"/>
                </a:solidFill>
              </a:rPr>
              <a:t>г) понимать стиль речи.</a:t>
            </a:r>
          </a:p>
          <a:p>
            <a:pPr algn="l"/>
            <a:endParaRPr lang="ru-RU" b="1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7596336" y="450912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11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95536" y="260648"/>
            <a:ext cx="8426101" cy="6049704"/>
            <a:chOff x="3015" y="2160"/>
            <a:chExt cx="6066" cy="3433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674" y="2160"/>
              <a:ext cx="2488" cy="6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Сравнительное описание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448" y="2935"/>
              <a:ext cx="866" cy="39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 вид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7577" y="2936"/>
              <a:ext cx="829" cy="36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2 вид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3689" y="2569"/>
              <a:ext cx="933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7266" y="2528"/>
              <a:ext cx="933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015" y="3391"/>
              <a:ext cx="2772" cy="20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tabLst/>
              </a:pPr>
              <a:r>
                <a:rPr lang="ru-RU" sz="3200" noProof="1" smtClean="0">
                  <a:solidFill>
                    <a:srgbClr val="000000"/>
                  </a:solidFill>
                  <a:latin typeface="Times New Roman" pitchFamily="18" charset="0"/>
                </a:rPr>
                <a:t>1.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Основная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мысль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2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.Описание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первого объекта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3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.Описание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второго объекта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4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.Вывод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6022" y="3386"/>
              <a:ext cx="3059" cy="22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" tIns="3600" rIns="7200" bIns="360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1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.Основная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мысль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2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.Описание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общих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признаков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у обоих объектов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3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.Описание </a:t>
              </a: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различных признаков у обоих объектов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Char char="4"/>
                <a:tabLst/>
              </a:pPr>
              <a:r>
                <a:rPr kumimoji="0" lang="ru-RU" sz="32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.Вывод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12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 два предмета яблоко и апельсин.</a:t>
            </a:r>
            <a:endParaRPr lang="ru-RU" b="1" dirty="0"/>
          </a:p>
        </p:txBody>
      </p:sp>
      <p:pic>
        <p:nvPicPr>
          <p:cNvPr id="5" name="Рисунок 4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672408" cy="3744416"/>
          </a:xfrm>
          <a:prstGeom prst="rect">
            <a:avLst/>
          </a:prstGeom>
        </p:spPr>
      </p:pic>
      <p:pic>
        <p:nvPicPr>
          <p:cNvPr id="6" name="Рисунок 5" descr="апельс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3672408" cy="374441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Рассмотри рисунки осы и пчелы.</a:t>
            </a:r>
            <a:br>
              <a:rPr lang="ru-RU" b="1" dirty="0" smtClean="0"/>
            </a:br>
            <a:r>
              <a:rPr lang="ru-RU" b="1" dirty="0" smtClean="0"/>
              <a:t>Объясни, почему их можно перепутать.</a:t>
            </a:r>
            <a:endParaRPr lang="ru-RU" b="1" dirty="0"/>
          </a:p>
        </p:txBody>
      </p:sp>
      <p:pic>
        <p:nvPicPr>
          <p:cNvPr id="3" name="Рисунок 2" descr="пчел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4026024" cy="3987800"/>
          </a:xfrm>
          <a:prstGeom prst="rect">
            <a:avLst/>
          </a:prstGeom>
        </p:spPr>
      </p:pic>
      <p:pic>
        <p:nvPicPr>
          <p:cNvPr id="4" name="Рисунок 3" descr="оса1.jpg"/>
          <p:cNvPicPr>
            <a:picLocks noChangeAspect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>
          <a:xfrm>
            <a:off x="323528" y="2060848"/>
            <a:ext cx="4032448" cy="40324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14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err="1" smtClean="0"/>
              <a:t>Рассмотрите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err="1" smtClean="0"/>
              <a:t>изображения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err="1" smtClean="0"/>
              <a:t>стрижа</a:t>
            </a:r>
            <a:r>
              <a:rPr lang="en-US" b="1" dirty="0" smtClean="0"/>
              <a:t> </a:t>
            </a:r>
            <a:r>
              <a:rPr lang="en-US" b="1" dirty="0" smtClean="0"/>
              <a:t>и </a:t>
            </a:r>
            <a:r>
              <a:rPr lang="en-US" b="1" dirty="0" err="1" smtClean="0"/>
              <a:t>ласточки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 descr="стри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2808312" cy="3672408"/>
          </a:xfrm>
          <a:prstGeom prst="rect">
            <a:avLst/>
          </a:prstGeom>
        </p:spPr>
      </p:pic>
      <p:pic>
        <p:nvPicPr>
          <p:cNvPr id="5" name="Рисунок 4" descr="лаас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772816"/>
            <a:ext cx="2880320" cy="36724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15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1                                2</a:t>
            </a:r>
            <a:br>
              <a:rPr lang="ru-RU" dirty="0" smtClean="0"/>
            </a:br>
            <a:r>
              <a:rPr lang="ru-RU" dirty="0" smtClean="0"/>
              <a:t>           Задача                       Задача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4000" dirty="0" smtClean="0"/>
              <a:t>Стриж, ласточка                Стриж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4000" dirty="0" smtClean="0"/>
              <a:t> Вывод                        Ласточка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Вывод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 1в</a:t>
            </a:r>
            <a:r>
              <a:rPr lang="ru-RU" sz="3600" dirty="0" smtClean="0"/>
              <a:t>-составьте сравнительный текст - описание этих птиц по 1 схеме.    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2в</a:t>
            </a:r>
            <a:r>
              <a:rPr lang="ru-RU" sz="3600" dirty="0" smtClean="0"/>
              <a:t>-составьте сравнительный текст - описание этих птиц по 2 схеме.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95536" y="1772816"/>
            <a:ext cx="3960440" cy="144016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3528" y="404664"/>
            <a:ext cx="4176464" cy="1368152"/>
          </a:xfrm>
          <a:prstGeom prst="triangle">
            <a:avLst>
              <a:gd name="adj" fmla="val 499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3326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16016" y="404664"/>
            <a:ext cx="4176464" cy="1440160"/>
          </a:xfrm>
          <a:prstGeom prst="triangle">
            <a:avLst>
              <a:gd name="adj" fmla="val 499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60032" y="1844824"/>
            <a:ext cx="3888432" cy="2016224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606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16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17204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Сходные, похожие, одинаковые, общее.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Такой же.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них, у обоих (обеих), как у…, так и у….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…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…; так же, как и …, как и…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83568" y="260648"/>
            <a:ext cx="7920880" cy="2448272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1331640" y="323000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Отличаются, различаются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похож, не одинаков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979712" y="3212976"/>
            <a:ext cx="5400600" cy="1188712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505065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Помни! Сравнивай предметы по одним и тем же признакам.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869160"/>
            <a:ext cx="8136904" cy="14401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17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80520" cy="3240360"/>
          </a:xfrm>
          <a:prstGeom prst="rect">
            <a:avLst/>
          </a:prstGeom>
        </p:spPr>
      </p:pic>
      <p:pic>
        <p:nvPicPr>
          <p:cNvPr id="3" name="Рисунок 2" descr="стрек.jpg"/>
          <p:cNvPicPr>
            <a:picLocks noChangeAspect="1"/>
          </p:cNvPicPr>
          <p:nvPr/>
        </p:nvPicPr>
        <p:blipFill>
          <a:blip r:embed="rId3" cstate="print"/>
          <a:srcRect l="1212" t="2862"/>
          <a:stretch>
            <a:fillRect/>
          </a:stretch>
        </p:blipFill>
        <p:spPr>
          <a:xfrm>
            <a:off x="3779912" y="2564904"/>
            <a:ext cx="5148064" cy="40050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237312"/>
            <a:ext cx="1008112" cy="620688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18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00800" cy="6309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Признаки текста.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1.</a:t>
            </a:r>
            <a:r>
              <a:rPr lang="ru-RU" sz="3100" b="1" dirty="0" smtClean="0"/>
              <a:t> Состоит из нескольких предложений.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2. </a:t>
            </a:r>
            <a:r>
              <a:rPr lang="ru-RU" sz="3100" b="1" dirty="0" smtClean="0"/>
              <a:t>Предложения расположены в определенной последовательности.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3. </a:t>
            </a:r>
            <a:r>
              <a:rPr lang="ru-RU" sz="3100" b="1" dirty="0" smtClean="0"/>
              <a:t>Предложения связаны друг с другом по смыслу и с помощью различных средств (местоимений, повтор слов, слов-синонимов).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4. </a:t>
            </a:r>
            <a:r>
              <a:rPr lang="ru-RU" sz="3100" b="1" dirty="0" smtClean="0"/>
              <a:t>Предложения объединены темой ( о </a:t>
            </a:r>
            <a:r>
              <a:rPr lang="ru-RU" sz="3100" b="1" dirty="0" smtClean="0"/>
              <a:t>ч</a:t>
            </a:r>
            <a:fld id="{7A2E690A-1A85-4D7E-96A9-8B0DDBEE2C16}" type="slidenum">
              <a:rPr lang="ru-RU" sz="3100" b="1" smtClean="0"/>
              <a:t>2</a:t>
            </a:fld>
            <a:r>
              <a:rPr lang="ru-RU" sz="3100" b="1" dirty="0" smtClean="0"/>
              <a:t>ем </a:t>
            </a:r>
            <a:r>
              <a:rPr lang="ru-RU" sz="3100" b="1" dirty="0" smtClean="0"/>
              <a:t>говорится в тексте).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5. </a:t>
            </a:r>
            <a:r>
              <a:rPr lang="ru-RU" sz="3100" b="1" dirty="0" smtClean="0"/>
              <a:t>Предложения связаны главной мыслью </a:t>
            </a:r>
            <a:r>
              <a:rPr lang="ru-RU" sz="3100" b="1" dirty="0" smtClean="0"/>
              <a:t>  (</a:t>
            </a:r>
            <a:r>
              <a:rPr lang="ru-RU" sz="3100" b="1" dirty="0" smtClean="0"/>
              <a:t>с какой целью написан текст).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6. </a:t>
            </a:r>
            <a:r>
              <a:rPr lang="ru-RU" sz="3100" b="1" dirty="0" smtClean="0"/>
              <a:t>В тексте передается законченная мысль.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7. </a:t>
            </a:r>
            <a:r>
              <a:rPr lang="ru-RU" sz="3100" b="1" dirty="0" smtClean="0"/>
              <a:t>Текст может иметь название (заголовок) или его можно озаглавить.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16216" y="620688"/>
            <a:ext cx="2304256" cy="24482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80312" y="6093296"/>
            <a:ext cx="1763688" cy="62817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776864" cy="623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Опора на структуру сравнительного текста-описания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smtClean="0"/>
              <a:t>   </a:t>
            </a:r>
            <a:r>
              <a:rPr lang="ru-RU" sz="3600" b="1" dirty="0" smtClean="0"/>
              <a:t>1        </a:t>
            </a:r>
            <a:r>
              <a:rPr lang="ru-RU" sz="3200" dirty="0" smtClean="0"/>
              <a:t> </a:t>
            </a:r>
            <a:r>
              <a:rPr lang="ru-RU" sz="3200" dirty="0" smtClean="0"/>
              <a:t>1. Основная </a:t>
            </a:r>
            <a:r>
              <a:rPr lang="ru-RU" sz="3200" dirty="0" smtClean="0"/>
              <a:t>мысль.</a:t>
            </a:r>
            <a:endParaRPr lang="ru-RU" sz="3200" dirty="0" smtClean="0"/>
          </a:p>
          <a:p>
            <a:pPr lvl="0"/>
            <a:r>
              <a:rPr lang="ru-RU" sz="3200" dirty="0" smtClean="0"/>
              <a:t> </a:t>
            </a:r>
            <a:r>
              <a:rPr lang="ru-RU" sz="3200" dirty="0" smtClean="0"/>
              <a:t>. </a:t>
            </a:r>
            <a:r>
              <a:rPr lang="ru-RU" sz="3200" dirty="0" smtClean="0"/>
              <a:t>             2. Описание </a:t>
            </a:r>
            <a:r>
              <a:rPr lang="ru-RU" sz="3200" dirty="0" smtClean="0"/>
              <a:t>одного объекта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 lvl="0"/>
            <a:r>
              <a:rPr lang="ru-RU" sz="3200" dirty="0" smtClean="0"/>
              <a:t>                </a:t>
            </a:r>
            <a:r>
              <a:rPr lang="ru-RU" sz="3200" dirty="0" smtClean="0"/>
              <a:t>3. Описание второго объекта.</a:t>
            </a:r>
          </a:p>
          <a:p>
            <a:pPr lvl="0"/>
            <a:r>
              <a:rPr lang="ru-RU" sz="3200" dirty="0" smtClean="0"/>
              <a:t>                4</a:t>
            </a:r>
            <a:r>
              <a:rPr lang="ru-RU" sz="3200" dirty="0" smtClean="0"/>
              <a:t>. Вывод.</a:t>
            </a:r>
          </a:p>
          <a:p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600" b="1" dirty="0" smtClean="0"/>
              <a:t>2</a:t>
            </a:r>
            <a:endParaRPr lang="ru-RU" sz="3200" dirty="0" smtClean="0"/>
          </a:p>
          <a:p>
            <a:pPr lvl="0"/>
            <a:r>
              <a:rPr lang="ru-RU" sz="3200" dirty="0" smtClean="0"/>
              <a:t>    </a:t>
            </a:r>
            <a:r>
              <a:rPr lang="ru-RU" sz="3600" b="1" dirty="0" smtClean="0"/>
              <a:t> </a:t>
            </a:r>
            <a:r>
              <a:rPr lang="ru-RU" sz="3200" dirty="0" smtClean="0"/>
              <a:t>           1. Основная мысль.</a:t>
            </a:r>
            <a:endParaRPr lang="ru-RU" sz="3200" dirty="0" smtClean="0"/>
          </a:p>
          <a:p>
            <a:pPr lvl="0" algn="ctr"/>
            <a:r>
              <a:rPr lang="ru-RU" sz="3200" dirty="0" smtClean="0"/>
              <a:t>               2. Одновременное </a:t>
            </a:r>
            <a:r>
              <a:rPr lang="ru-RU" sz="3200" dirty="0" smtClean="0"/>
              <a:t>сравнение двух </a:t>
            </a:r>
            <a:r>
              <a:rPr lang="ru-RU" sz="3200" dirty="0" smtClean="0"/>
              <a:t>                 объектов.      </a:t>
            </a:r>
            <a:endParaRPr lang="ru-RU" sz="3200" dirty="0" smtClean="0"/>
          </a:p>
          <a:p>
            <a:pPr lvl="0"/>
            <a:r>
              <a:rPr lang="ru-RU" sz="3200" dirty="0" smtClean="0"/>
              <a:t>                3. Вывод.</a:t>
            </a:r>
            <a:endParaRPr lang="ru-RU" sz="3200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539552" y="836712"/>
            <a:ext cx="936104" cy="914400"/>
          </a:xfrm>
          <a:prstGeom prst="star7">
            <a:avLst>
              <a:gd name="adj" fmla="val 30468"/>
              <a:gd name="hf" fmla="val 102572"/>
              <a:gd name="vf" fmla="val 10521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7664" y="620688"/>
            <a:ext cx="6480720" cy="3024336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395536" y="3356992"/>
            <a:ext cx="914400" cy="914400"/>
          </a:xfrm>
          <a:prstGeom prst="star7">
            <a:avLst>
              <a:gd name="adj" fmla="val 28403"/>
              <a:gd name="hf" fmla="val 102572"/>
              <a:gd name="vf" fmla="val 10521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7704" y="3068960"/>
            <a:ext cx="6624736" cy="3789040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19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Составь </a:t>
            </a:r>
            <a:r>
              <a:rPr lang="ru-RU" b="1" dirty="0" smtClean="0"/>
              <a:t>сравнительный                текст - описание  про </a:t>
            </a:r>
            <a:r>
              <a:rPr lang="ru-RU" b="1" dirty="0" smtClean="0"/>
              <a:t>лося и оленя.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2448" cy="500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 cstate="print"/>
          <a:srcRect l="4143" b="4167"/>
          <a:stretch>
            <a:fillRect/>
          </a:stretch>
        </p:blipFill>
        <p:spPr>
          <a:xfrm>
            <a:off x="4932040" y="1412776"/>
            <a:ext cx="3888432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20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1). Определи общий вид сравниваемых объектов.</a:t>
            </a:r>
          </a:p>
          <a:p>
            <a:pPr algn="just"/>
            <a:r>
              <a:rPr lang="ru-RU" sz="3200" b="1" dirty="0" smtClean="0"/>
              <a:t>2). Сформулируй основную мысль.</a:t>
            </a:r>
          </a:p>
          <a:p>
            <a:pPr algn="just"/>
            <a:r>
              <a:rPr lang="ru-RU" sz="3200" b="1" dirty="0" smtClean="0"/>
              <a:t>3). Придумай заголовок.</a:t>
            </a:r>
          </a:p>
          <a:p>
            <a:pPr algn="just"/>
            <a:r>
              <a:rPr lang="ru-RU" sz="3200" b="1" dirty="0" smtClean="0"/>
              <a:t>4). Определи признаки объектов, по которым будешь сравнивать (цвет, форма, вкус, величина, запах и т.д.)</a:t>
            </a:r>
          </a:p>
          <a:p>
            <a:pPr algn="just"/>
            <a:r>
              <a:rPr lang="ru-RU" sz="3200" b="1" dirty="0" smtClean="0"/>
              <a:t>5). Подумай над порядком </a:t>
            </a:r>
            <a:r>
              <a:rPr lang="ru-RU" sz="3200" b="1" dirty="0" smtClean="0"/>
              <a:t>сравниваемых </a:t>
            </a:r>
            <a:r>
              <a:rPr lang="ru-RU" sz="3200" b="1" dirty="0" smtClean="0"/>
              <a:t>признаков.</a:t>
            </a:r>
          </a:p>
          <a:p>
            <a:pPr algn="just"/>
            <a:r>
              <a:rPr lang="ru-RU" sz="3200" b="1" dirty="0" smtClean="0"/>
              <a:t>6). Составь план.</a:t>
            </a:r>
          </a:p>
          <a:p>
            <a:pPr algn="just"/>
            <a:r>
              <a:rPr lang="ru-RU" sz="3200" b="1" dirty="0" smtClean="0"/>
              <a:t>7). Выбери наиболее точные слова, языковые средства.</a:t>
            </a:r>
          </a:p>
          <a:p>
            <a:pPr algn="just"/>
            <a:r>
              <a:rPr lang="ru-RU" sz="3200" b="1" dirty="0" smtClean="0"/>
              <a:t>8). Какой можно сделать вывод</a:t>
            </a:r>
            <a:r>
              <a:rPr lang="ru-RU" sz="3200" b="1" dirty="0" smtClean="0"/>
              <a:t>?</a:t>
            </a:r>
            <a:endParaRPr lang="ru-RU" sz="32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0"/>
            <a:ext cx="4320480" cy="6206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21</a:t>
            </a:r>
            <a:fld id="{6D4E7645-EC7E-442E-AA1E-07F02C7E517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0527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1в</a:t>
            </a:r>
            <a:r>
              <a:rPr lang="ru-RU" sz="3600" b="1" dirty="0" smtClean="0"/>
              <a:t>.-составьте по картине предложения.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2в</a:t>
            </a:r>
            <a:r>
              <a:rPr lang="ru-RU" sz="3600" b="1" dirty="0" smtClean="0"/>
              <a:t>.- составьте по картине текст.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у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44816" cy="50405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2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979712"/>
                <a:gridCol w="3312368"/>
                <a:gridCol w="3851920"/>
              </a:tblGrid>
              <a:tr h="847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Понятие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Смысл понятия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28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Тема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чем (о ком)говорится в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тексте?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каждом тексте есть тема – то основное, о чем рассказывают все предложения вместе. У разных текстов может быть одна тема. Тема может быть широкая и узкая. Заголовок часто называет тему.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01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Основная мысль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чего? .С какой целью автор написал текст?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Это главное, что хотел сказать, объяснить автор, в чем хотел он убедить читателя. Может быть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выражена в заголовке, прямо сформулирована в тексте или заключена в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содержании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3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маль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0" y="9477672"/>
            <a:ext cx="1584175" cy="244827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5" name="Прямоугольник 1"/>
          <p:cNvSpPr>
            <a:spLocks noRot="1" noChangeAspect="1" noMove="1" noResize="1" noChangeArrowheads="1"/>
          </p:cNvSpPr>
          <p:nvPr/>
        </p:nvSpPr>
        <p:spPr bwMode="auto">
          <a:xfrm>
            <a:off x="0" y="0"/>
            <a:ext cx="481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Прямоугольник 1"/>
          <p:cNvSpPr>
            <a:spLocks noRot="1" noChangeAspect="1" noMove="1" noResize="1" noChangeArrowheads="1"/>
          </p:cNvSpPr>
          <p:nvPr/>
        </p:nvSpPr>
        <p:spPr bwMode="auto">
          <a:xfrm>
            <a:off x="0" y="0"/>
            <a:ext cx="481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Прямоугольник 1"/>
          <p:cNvSpPr>
            <a:spLocks noRot="1" noChangeAspect="1" noMove="1" noResize="1" noChangeArrowheads="1"/>
          </p:cNvSpPr>
          <p:nvPr/>
        </p:nvSpPr>
        <p:spPr bwMode="auto">
          <a:xfrm>
            <a:off x="0" y="0"/>
            <a:ext cx="481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4342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3 смысловые части текста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вступление    </a:t>
            </a:r>
            <a:r>
              <a:rPr lang="ru-RU" sz="3100" b="1" dirty="0" smtClean="0"/>
              <a:t>            </a:t>
            </a:r>
            <a:r>
              <a:rPr lang="ru-RU" sz="3100" b="1" dirty="0" smtClean="0">
                <a:solidFill>
                  <a:srgbClr val="7030A0"/>
                </a:solidFill>
              </a:rPr>
              <a:t>основная часть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заключение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                                            (вывод, итог)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39552" y="1052736"/>
            <a:ext cx="100811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1124744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96336" y="1052736"/>
            <a:ext cx="864000" cy="540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2492896"/>
          <a:ext cx="9144000" cy="4365104"/>
        </p:xfrm>
        <a:graphic>
          <a:graphicData uri="http://schemas.openxmlformats.org/drawingml/2006/table">
            <a:tbl>
              <a:tblPr/>
              <a:tblGrid>
                <a:gridCol w="3985846"/>
                <a:gridCol w="5158154"/>
              </a:tblGrid>
              <a:tr h="5456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Характеристика частей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2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 Вступление (начало)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Подготовка к тому, о чем пойдет дальше речь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91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 Основная часть (средняя часть)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Рассказ о главном (описание главного, доказательство главного)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2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3. заключение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ывод</a:t>
                      </a: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, итог</a:t>
                      </a: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свое </a:t>
                      </a: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отношение к рассказанному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4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763688" y="332656"/>
            <a:ext cx="5544616" cy="864096"/>
          </a:xfrm>
          <a:prstGeom prst="flowChartProcess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Предложения в </a:t>
            </a:r>
            <a:r>
              <a:rPr lang="ru-RU" sz="3600" b="1" dirty="0" smtClean="0">
                <a:solidFill>
                  <a:srgbClr val="FFFF00"/>
                </a:solidFill>
              </a:rPr>
              <a:t>тексте могут быть связаны между собой: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1) по цепочке: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</a:t>
            </a:r>
            <a:r>
              <a:rPr lang="ru-RU" sz="2800" b="1" dirty="0" smtClean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 смыслу с первым, дополняя и раскрывая его: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17410" name="Группа 139"/>
          <p:cNvGrpSpPr>
            <a:grpSpLocks/>
          </p:cNvGrpSpPr>
          <p:nvPr/>
        </p:nvGrpSpPr>
        <p:grpSpPr bwMode="auto">
          <a:xfrm>
            <a:off x="1547664" y="1700808"/>
            <a:ext cx="5616624" cy="1152128"/>
            <a:chOff x="2157" y="10278"/>
            <a:chExt cx="3932" cy="912"/>
          </a:xfrm>
        </p:grpSpPr>
        <p:sp>
          <p:nvSpPr>
            <p:cNvPr id="140" name="Oval 11"/>
            <p:cNvSpPr>
              <a:spLocks noChangeArrowheads="1"/>
            </p:cNvSpPr>
            <p:nvPr/>
          </p:nvSpPr>
          <p:spPr bwMode="auto">
            <a:xfrm>
              <a:off x="3639" y="10279"/>
              <a:ext cx="911" cy="91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" name="Oval 12"/>
            <p:cNvSpPr>
              <a:spLocks noChangeArrowheads="1"/>
            </p:cNvSpPr>
            <p:nvPr/>
          </p:nvSpPr>
          <p:spPr bwMode="auto">
            <a:xfrm>
              <a:off x="5178" y="10278"/>
              <a:ext cx="911" cy="91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" name="Oval 13"/>
            <p:cNvSpPr>
              <a:spLocks noChangeArrowheads="1"/>
            </p:cNvSpPr>
            <p:nvPr/>
          </p:nvSpPr>
          <p:spPr bwMode="auto">
            <a:xfrm>
              <a:off x="2157" y="10278"/>
              <a:ext cx="911" cy="91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" name="Oval 14"/>
            <p:cNvSpPr>
              <a:spLocks noChangeArrowheads="1"/>
            </p:cNvSpPr>
            <p:nvPr/>
          </p:nvSpPr>
          <p:spPr bwMode="auto">
            <a:xfrm>
              <a:off x="4437" y="10279"/>
              <a:ext cx="911" cy="91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Oval 15"/>
            <p:cNvSpPr>
              <a:spLocks noChangeArrowheads="1"/>
            </p:cNvSpPr>
            <p:nvPr/>
          </p:nvSpPr>
          <p:spPr bwMode="auto">
            <a:xfrm>
              <a:off x="2898" y="10279"/>
              <a:ext cx="911" cy="91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416" name="Группа 130"/>
          <p:cNvGrpSpPr>
            <a:grpSpLocks/>
          </p:cNvGrpSpPr>
          <p:nvPr/>
        </p:nvGrpSpPr>
        <p:grpSpPr bwMode="auto">
          <a:xfrm>
            <a:off x="2771678" y="3429000"/>
            <a:ext cx="2664420" cy="3024336"/>
            <a:chOff x="2947" y="12929"/>
            <a:chExt cx="2401" cy="2792"/>
          </a:xfrm>
        </p:grpSpPr>
        <p:grpSp>
          <p:nvGrpSpPr>
            <p:cNvPr id="131" name="Group 17"/>
            <p:cNvGrpSpPr>
              <a:grpSpLocks/>
            </p:cNvGrpSpPr>
            <p:nvPr/>
          </p:nvGrpSpPr>
          <p:grpSpPr bwMode="auto">
            <a:xfrm>
              <a:off x="2947" y="12929"/>
              <a:ext cx="2401" cy="2792"/>
              <a:chOff x="2947" y="12929"/>
              <a:chExt cx="2401" cy="2792"/>
            </a:xfrm>
          </p:grpSpPr>
          <p:sp>
            <p:nvSpPr>
              <p:cNvPr id="132" name="Oval 18"/>
              <p:cNvSpPr>
                <a:spLocks noChangeArrowheads="1"/>
              </p:cNvSpPr>
              <p:nvPr/>
            </p:nvSpPr>
            <p:spPr bwMode="auto">
              <a:xfrm>
                <a:off x="4437" y="13841"/>
                <a:ext cx="911" cy="911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3</a:t>
                </a:r>
                <a:endPara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" name="Oval 19"/>
              <p:cNvSpPr>
                <a:spLocks noChangeArrowheads="1"/>
              </p:cNvSpPr>
              <p:nvPr/>
            </p:nvSpPr>
            <p:spPr bwMode="auto">
              <a:xfrm>
                <a:off x="2947" y="13793"/>
                <a:ext cx="1134" cy="1134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Oval 20"/>
              <p:cNvSpPr>
                <a:spLocks noChangeArrowheads="1"/>
              </p:cNvSpPr>
              <p:nvPr/>
            </p:nvSpPr>
            <p:spPr bwMode="auto">
              <a:xfrm>
                <a:off x="4380" y="14810"/>
                <a:ext cx="911" cy="911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4</a:t>
                </a:r>
                <a:endPara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" name="Oval 21"/>
              <p:cNvSpPr>
                <a:spLocks noChangeArrowheads="1"/>
              </p:cNvSpPr>
              <p:nvPr/>
            </p:nvSpPr>
            <p:spPr bwMode="auto">
              <a:xfrm>
                <a:off x="4437" y="12929"/>
                <a:ext cx="911" cy="911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2</a:t>
                </a:r>
                <a:endPara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 flipV="1">
              <a:off x="3924" y="13442"/>
              <a:ext cx="513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981" y="14810"/>
              <a:ext cx="399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24"/>
            <p:cNvSpPr>
              <a:spLocks noChangeShapeType="1"/>
            </p:cNvSpPr>
            <p:nvPr/>
          </p:nvSpPr>
          <p:spPr bwMode="auto">
            <a:xfrm flipH="1">
              <a:off x="4152" y="14297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5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1" name="Рисунок 20" descr="мальч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4" y="4005064"/>
            <a:ext cx="2016225" cy="2592288"/>
          </a:xfrm>
          <a:prstGeom prst="rect">
            <a:avLst/>
          </a:prstGeom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0"/>
          <a:ext cx="9143999" cy="6858106"/>
        </p:xfrm>
        <a:graphic>
          <a:graphicData uri="http://schemas.openxmlformats.org/drawingml/2006/table">
            <a:tbl>
              <a:tblPr/>
              <a:tblGrid>
                <a:gridCol w="1979711"/>
                <a:gridCol w="2304256"/>
                <a:gridCol w="2520280"/>
                <a:gridCol w="2339752"/>
              </a:tblGrid>
              <a:tr h="341283"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Типы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повествование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рассуждение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951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какой вопрос отвечает текст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чем говорится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тексте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каких частей состоит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текст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Каков предмет?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Каково лицо?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признаках предмета (лица): цвет, форма, вкус, запах и т.д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). Вступление (общий вид)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2). Основная часть (описание отдельных признаков)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3). Заключение (итог наблюдений)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Что делает предмет (лицо)?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действиях, событиях.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). Вступление (начало развязки действия, завязка).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2). Основная часть (развитие сюжетное и кульминационное – самый важный момент в развитии сюжета.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3). Заключение (конец действия, развязка)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Почему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предмет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(лицо) такой? Почему поступает так, а не иначе?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причине, признаках действия.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Вступление, тезис-мысль, которую надо доказать.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2). Основная часть (доказательство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Заключение (вывод).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292087" y="298174"/>
          <a:ext cx="1311965" cy="1172817"/>
        </p:xfrm>
        <a:graphic>
          <a:graphicData uri="http://schemas.openxmlformats.org/drawingml/2006/table">
            <a:tbl>
              <a:tblPr/>
              <a:tblGrid>
                <a:gridCol w="1311965"/>
              </a:tblGrid>
              <a:tr h="11728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6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со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653136"/>
            <a:ext cx="1873225" cy="1916832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9800" b="1" dirty="0" smtClean="0"/>
              <a:t>о    +      </a:t>
            </a:r>
            <a:r>
              <a:rPr lang="ru-RU" sz="9800" b="1" dirty="0" err="1" smtClean="0"/>
              <a:t>п</a:t>
            </a:r>
            <a:r>
              <a:rPr lang="ru-RU" sz="9800" b="1" dirty="0" smtClean="0"/>
              <a:t> </a:t>
            </a:r>
            <a:br>
              <a:rPr lang="ru-RU" sz="9800" b="1" dirty="0" smtClean="0"/>
            </a:br>
            <a:r>
              <a:rPr lang="ru-RU" sz="9800" dirty="0" smtClean="0"/>
              <a:t/>
            </a:r>
            <a:br>
              <a:rPr lang="ru-RU" sz="9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5536" y="620689"/>
            <a:ext cx="8748464" cy="7200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/>
              <a:t>        </a:t>
            </a:r>
            <a:r>
              <a:rPr lang="ru-RU" sz="4000" b="1" dirty="0" smtClean="0"/>
              <a:t>Какой?              Что произошло?</a:t>
            </a:r>
            <a:endParaRPr lang="ru-RU" sz="4000" b="1" dirty="0"/>
          </a:p>
        </p:txBody>
      </p:sp>
      <p:pic>
        <p:nvPicPr>
          <p:cNvPr id="12" name="Рисунок 11" descr="бо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489654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7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1008112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7600" b="1" dirty="0" smtClean="0"/>
              <a:t/>
            </a:r>
            <a:br>
              <a:rPr lang="ru-RU" sz="17600" b="1" dirty="0" smtClean="0"/>
            </a:br>
            <a:r>
              <a:rPr lang="ru-RU" sz="17600" b="1" dirty="0" smtClean="0"/>
              <a:t/>
            </a:r>
            <a:br>
              <a:rPr lang="ru-RU" sz="17600" b="1" dirty="0" smtClean="0"/>
            </a:br>
            <a:r>
              <a:rPr lang="ru-RU" sz="17600" b="1" dirty="0" smtClean="0"/>
              <a:t/>
            </a:r>
            <a:br>
              <a:rPr lang="ru-RU" sz="17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43608" y="0"/>
            <a:ext cx="7725544" cy="10527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0" b="1" cap="all" dirty="0" smtClean="0"/>
              <a:t> </a:t>
            </a:r>
            <a:r>
              <a:rPr lang="ru-RU" sz="32000" b="1" cap="all" dirty="0" err="1" smtClean="0"/>
              <a:t>п</a:t>
            </a:r>
            <a:r>
              <a:rPr kumimoji="0" lang="ru-RU" sz="3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+  </a:t>
            </a:r>
            <a:r>
              <a:rPr lang="ru-RU" sz="32000" b="1" cap="all" noProof="0" dirty="0" smtClean="0"/>
              <a:t>р</a:t>
            </a:r>
            <a:r>
              <a:rPr kumimoji="0" lang="ru-RU" sz="3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br>
              <a:rPr kumimoji="0" lang="ru-RU" sz="3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39750" y="1268760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ru-RU" dirty="0" smtClean="0"/>
              <a:t>Что произошло?             Почему?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0" b="1" cap="all" dirty="0" smtClean="0"/>
              <a:t> </a:t>
            </a:r>
            <a:r>
              <a:rPr kumimoji="0" lang="ru-RU" sz="3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ем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754216" cy="4544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8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748</Words>
  <Application>Microsoft Office PowerPoint</Application>
  <PresentationFormat>Экран (4:3)</PresentationFormat>
  <Paragraphs>170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 умения создавать сравнительный        текст –описание.</vt:lpstr>
      <vt:lpstr>                               Признаки текста.  1. Состоит из нескольких предложений. 2. Предложения расположены в определенной последовательности. 3. Предложения связаны друг с другом по смыслу и с помощью различных средств (местоимений, повтор слов, слов-синонимов). 4. Предложения объединены темой ( о ч2ем говорится в тексте). 5. Предложения связаны главной мыслью   (с какой целью написан текст). 6. В тексте передается законченная мысль. 7. Текст может иметь название (заголовок) или его можно озаглавить. </vt:lpstr>
      <vt:lpstr> 1в.-составьте по картине предложения. 2в.- составьте по картине текст.</vt:lpstr>
      <vt:lpstr>Слайд 4</vt:lpstr>
      <vt:lpstr>3 смысловые части текста  вступление                основная часть                 заключение                                                                                                  (вывод, итог)</vt:lpstr>
      <vt:lpstr>Предложения в тексте могут быть связаны между собой: 1) по цепочке:</vt:lpstr>
      <vt:lpstr>Слайд 7</vt:lpstr>
      <vt:lpstr>    о    +      п        </vt:lpstr>
      <vt:lpstr>Что произошло?             Почему?                      </vt:lpstr>
      <vt:lpstr>Слайд 10</vt:lpstr>
      <vt:lpstr>Составьте по картинке разные по стилю тексты: а) в разговорном стиле; б) в научном стиле; в) в художественном стиле.  </vt:lpstr>
      <vt:lpstr>   План  -  это «скелет» (стержень) текста. Он рассказывает о главном и помогает найти нужное место в тексте.</vt:lpstr>
      <vt:lpstr>Слайд 13</vt:lpstr>
      <vt:lpstr>Сравни два предмета яблоко и апельсин.</vt:lpstr>
      <vt:lpstr>Рассмотри рисунки осы и пчелы. Объясни, почему их можно перепутать.</vt:lpstr>
      <vt:lpstr>Рассмотрите  изображения  стрижа и ласточки.</vt:lpstr>
      <vt:lpstr>    1                                2            Задача                       Задача     Стриж, ласточка                Стриж            Вывод                        Ласточка                                              Вывод    1в-составьте сравнительный текст - описание этих птиц по 1 схеме.                                                                                                               2в-составьте сравнительный текст - описание этих птиц по 2 схеме.</vt:lpstr>
      <vt:lpstr>Слайд 18</vt:lpstr>
      <vt:lpstr>Слайд 19</vt:lpstr>
      <vt:lpstr>Слайд 20</vt:lpstr>
      <vt:lpstr>Составь сравнительный                текст - описание  про лося и оленя. </vt:lpstr>
      <vt:lpstr>Памятка.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1в.-составьте по </dc:title>
  <dc:creator>Lenovo User</dc:creator>
  <cp:lastModifiedBy>Lenovo User</cp:lastModifiedBy>
  <cp:revision>89</cp:revision>
  <dcterms:created xsi:type="dcterms:W3CDTF">2013-03-19T15:08:03Z</dcterms:created>
  <dcterms:modified xsi:type="dcterms:W3CDTF">2013-03-21T14:08:57Z</dcterms:modified>
</cp:coreProperties>
</file>