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Override4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Override5.xml" ContentType="application/vnd.openxmlformats-officedocument.themeOverrid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  <p:sldMasterId id="2147483724" r:id="rId6"/>
    <p:sldMasterId id="2147483736" r:id="rId7"/>
    <p:sldMasterId id="2147483844" r:id="rId8"/>
    <p:sldMasterId id="2147483856" r:id="rId9"/>
    <p:sldMasterId id="2147483868" r:id="rId10"/>
  </p:sldMasterIdLst>
  <p:notesMasterIdLst>
    <p:notesMasterId r:id="rId23"/>
  </p:notesMasterIdLst>
  <p:sldIdLst>
    <p:sldId id="257" r:id="rId11"/>
    <p:sldId id="258" r:id="rId12"/>
    <p:sldId id="259" r:id="rId13"/>
    <p:sldId id="279" r:id="rId14"/>
    <p:sldId id="262" r:id="rId15"/>
    <p:sldId id="263" r:id="rId16"/>
    <p:sldId id="265" r:id="rId17"/>
    <p:sldId id="275" r:id="rId18"/>
    <p:sldId id="261" r:id="rId19"/>
    <p:sldId id="274" r:id="rId20"/>
    <p:sldId id="277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87252-7629-4AE6-9BA5-EFED7B72B485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6792-9C96-4355-950B-191F8531B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5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5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722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8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930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7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539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202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299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636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024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1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301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298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772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05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4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B6CA-1797-4FC5-B021-7D4861AEF9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5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604EA-BD3A-4765-9250-9D50348FEE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8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5493-EAA3-40C8-A03C-4534CFD15F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9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2653-7C26-4B60-92FA-291A9E0DC6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5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CD3E1-0210-430E-8761-05583D19F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4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5A66-8C9A-4116-A41C-DF971F355E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8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1D51-9198-4843-90AC-3755085E1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0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7735-BF81-4107-9A52-B6EEBD224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5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65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8A77-AF3F-4AB8-8A81-7035F4A033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14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B1283-CCB5-45DE-ADE9-BF13936AB8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93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F1A56-FB2B-4718-9A36-1EC48DB197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0FC2-07EA-4DD9-A8E0-2573CE84C8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1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B6CA-1797-4FC5-B021-7D4861AEF9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8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604EA-BD3A-4765-9250-9D50348FEE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12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5493-EAA3-40C8-A03C-4534CFD15F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50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2653-7C26-4B60-92FA-291A9E0DC6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52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CD3E1-0210-430E-8761-05583D19F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28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5A66-8C9A-4116-A41C-DF971F355E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30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1D51-9198-4843-90AC-3755085E1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92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7735-BF81-4107-9A52-B6EEBD224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65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8A77-AF3F-4AB8-8A81-7035F4A033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5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B1283-CCB5-45DE-ADE9-BF13936AB8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98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F1A56-FB2B-4718-9A36-1EC48DB197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16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0FC2-07EA-4DD9-A8E0-2573CE84C8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7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B6CA-1797-4FC5-B021-7D4861AEF9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11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604EA-BD3A-4765-9250-9D50348FEE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93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5493-EAA3-40C8-A03C-4534CFD15F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71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2653-7C26-4B60-92FA-291A9E0DC6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3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4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CD3E1-0210-430E-8761-05583D19F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21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5A66-8C9A-4116-A41C-DF971F355E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70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1D51-9198-4843-90AC-3755085E1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1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7735-BF81-4107-9A52-B6EEBD2246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93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8A77-AF3F-4AB8-8A81-7035F4A033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23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B1283-CCB5-45DE-ADE9-BF13936AB8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0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F1A56-FB2B-4718-9A36-1EC48DB197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65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0FC2-07EA-4DD9-A8E0-2573CE84C8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46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E684DA-A9FB-47D7-935F-3EE9D0EED24C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1D1A4B-A154-49C6-8263-09870B73CA68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30415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D6BC-8267-4C1D-891F-7E062CDD5570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0DC0-0D63-45CA-954B-2FEF03271AED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61845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7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09182F-5757-4194-BA9E-A11FE0483184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73FBE-49A7-4D2C-955B-7BC7EB8DA1AD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0823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BF93-25CC-4735-8E48-D7DFE9F91255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8FA4-A508-41E3-B095-E89D5BB4A09C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39502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32238C-F1E8-4BED-B481-1AB1CE31175D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63A55B-A508-42CD-A770-F82621704560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68012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9409-EAC4-45EA-9D25-BC2B0CEBE859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7AA1-09B5-4D08-B31A-3574FE46F8AC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79336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4273D5-6EBD-417D-9B55-A4D9A786719A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A14647-7A4C-4502-97BD-614A3B829746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21538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781BB3-5337-42C0-A06D-DF4C34313AB3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7FA2D6-C25F-44C5-BD0E-A130F4CB1C7D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13914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12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0"/>
            <a:lstStyle>
              <a:lvl1pPr indent="-2825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ts val="3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B83D68"/>
                </a:buClr>
                <a:buSzPct val="80000"/>
                <a:buFont typeface="Wingdings 2" pitchFamily="18" charset="2"/>
                <a:buNone/>
              </a:pPr>
              <a:endParaRPr lang="en-US" sz="3200" smtClean="0">
                <a:solidFill>
                  <a:prstClr val="black"/>
                </a:solidFill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7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707A4E-504B-4921-9032-93AAD93932C2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C3B94-5F3D-4BCB-82BB-98B75A6B8473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3402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C6B4-8A2F-49B6-AD73-316362ADAF48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518C-EA3D-467F-B020-6F2F516C47BC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0333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7816-8E7A-4146-8CC3-66601DB6D2C1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B151-64E2-4E53-A8A8-322648E69E1E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75976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3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78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5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1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21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20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78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97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88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575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64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14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16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20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60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4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94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35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189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78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1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578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05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09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943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6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77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5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751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99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076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176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1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4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477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09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8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439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707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910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106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D49D-FC90-4356-B06C-39AFCC472B64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729E-F846-4767-AA8A-7808E914A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3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7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1B0B1-0DD1-48C8-8D29-8A68431ED0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4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1B0B1-0DD1-48C8-8D29-8A68431ED0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1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1B0B1-0DD1-48C8-8D29-8A68431ED0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3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13BFCF-05DA-481F-A761-394EC902D560}" type="datetimeFigureOut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11.06.2014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626643-412A-469C-ABCD-630A101A460D}" type="slidenum">
              <a:rPr lang="ru-RU">
                <a:solidFill>
                  <a:srgbClr val="F4E7ED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med">
    <p:dissolve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3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11.06.2014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0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gif"/><Relationship Id="rId7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14.gif"/><Relationship Id="rId10" Type="http://schemas.openxmlformats.org/officeDocument/2006/relationships/image" Target="../media/image17.gif"/><Relationship Id="rId4" Type="http://schemas.openxmlformats.org/officeDocument/2006/relationships/image" Target="../media/image13.gif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Классный час </a:t>
            </a:r>
            <a:br>
              <a:rPr lang="ru-RU" sz="4000" b="1" dirty="0" smtClean="0">
                <a:solidFill>
                  <a:schemeClr val="hlink"/>
                </a:solidFill>
              </a:rPr>
            </a:b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«Дружба – чудесное слово!»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Киреева Ольга Николаевна</a:t>
            </a:r>
          </a:p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учитель начальных классов </a:t>
            </a:r>
          </a:p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МОУ « СОШ </a:t>
            </a:r>
            <a:r>
              <a:rPr lang="ru-RU" sz="2400" dirty="0" err="1" smtClean="0"/>
              <a:t>с.Николаевка</a:t>
            </a:r>
            <a:r>
              <a:rPr lang="ru-RU" sz="24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71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\Мои документы\фоны презентац\fuzz_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Ира\Рабочий стол\для ролика\логотип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28600" y="1295400"/>
            <a:ext cx="495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D1F1F"/>
                </a:solidFill>
                <a:latin typeface="Arial"/>
                <a:cs typeface="Arial"/>
              </a:rPr>
              <a:t>Нет друга - ищи, ____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114800" y="1295400"/>
            <a:ext cx="481491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 нашёл - береги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28600" y="24384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D1F1F"/>
                </a:solidFill>
                <a:latin typeface="Arial"/>
                <a:cs typeface="Arial"/>
              </a:rPr>
              <a:t>Не имей сто рублей, ______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857752" y="2438400"/>
            <a:ext cx="375284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 имей сто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друзей.</a:t>
            </a:r>
            <a:endParaRPr lang="ru-RU" sz="36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28600" y="3962400"/>
            <a:ext cx="480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D1F1F"/>
                </a:solidFill>
                <a:latin typeface="Arial"/>
                <a:cs typeface="Arial"/>
              </a:rPr>
              <a:t>Один за всех ______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3810000" y="40386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и все за одного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D1F1F"/>
                </a:solidFill>
                <a:latin typeface="Arial"/>
                <a:cs typeface="Arial"/>
              </a:rPr>
              <a:t>Человек без друзей, ______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5105400" y="5410200"/>
            <a:ext cx="3352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что дерево</a:t>
            </a:r>
          </a:p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без корней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3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5017" y="1214422"/>
            <a:ext cx="83939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Уважай  друга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Помогай другу в беде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Умей уступать своему другу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Умей признать свои ошибки и помириться с другом.                  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Будь вежливым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Быть честным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Быть внимательным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жадничай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9654" r="13110" b="6227"/>
          <a:stretch>
            <a:fillRect/>
          </a:stretch>
        </p:blipFill>
        <p:spPr bwMode="auto">
          <a:xfrm>
            <a:off x="6072198" y="3429000"/>
            <a:ext cx="264320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73747" y="428604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ПРАВИЛА ДРУЖБЫ</a:t>
            </a:r>
            <a:endParaRPr lang="ru-RU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6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Ира\Рабочий стол\для ролика\логотип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9" descr="C:\Documents and Settings\Ира\Рабочий стол\Классный час\aafe169d24f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4479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Documents and Settings\Ира\Мои документы\Мои рисунки\animatedflowers5_20080910_17520509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Documents and Settings\Ира\Мои документы\Мои рисунки\4b50ea9b69b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304800"/>
            <a:ext cx="1752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Documents and Settings\Ира\Рабочий стол\Классный час\4544b47e2b6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8194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3352800" y="228600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FF9900"/>
                </a:solidFill>
                <a:latin typeface="Comic Sans MS" pitchFamily="66" charset="0"/>
              </a:rPr>
              <a:t>Сказка</a:t>
            </a:r>
          </a:p>
        </p:txBody>
      </p:sp>
    </p:spTree>
    <p:extLst>
      <p:ext uri="{BB962C8B-B14F-4D97-AF65-F5344CB8AC3E}">
        <p14:creationId xmlns:p14="http://schemas.microsoft.com/office/powerpoint/2010/main" val="42820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9" name="Group 31"/>
          <p:cNvGrpSpPr>
            <a:grpSpLocks/>
          </p:cNvGrpSpPr>
          <p:nvPr/>
        </p:nvGrpSpPr>
        <p:grpSpPr bwMode="auto">
          <a:xfrm>
            <a:off x="6553200" y="4724400"/>
            <a:ext cx="1395413" cy="1752600"/>
            <a:chOff x="4416" y="2784"/>
            <a:chExt cx="879" cy="1104"/>
          </a:xfrm>
        </p:grpSpPr>
        <p:pic>
          <p:nvPicPr>
            <p:cNvPr id="4115" name="Picture 12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928"/>
              <a:ext cx="80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416" y="2784"/>
              <a:ext cx="879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печаль</a:t>
              </a: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3733800" y="228600"/>
            <a:ext cx="1419225" cy="2057400"/>
            <a:chOff x="2352" y="144"/>
            <a:chExt cx="894" cy="1296"/>
          </a:xfrm>
        </p:grpSpPr>
        <p:pic>
          <p:nvPicPr>
            <p:cNvPr id="4113" name="Picture 18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40"/>
              <a:ext cx="78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352" y="144"/>
              <a:ext cx="894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доброта</a:t>
              </a: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5638800" y="381000"/>
            <a:ext cx="1524000" cy="1828800"/>
            <a:chOff x="3456" y="336"/>
            <a:chExt cx="960" cy="1152"/>
          </a:xfrm>
        </p:grpSpPr>
        <p:pic>
          <p:nvPicPr>
            <p:cNvPr id="4111" name="Picture 14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36"/>
              <a:ext cx="96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552" y="384"/>
              <a:ext cx="813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красота</a:t>
              </a:r>
            </a:p>
          </p:txBody>
        </p:sp>
      </p:grpSp>
      <p:pic>
        <p:nvPicPr>
          <p:cNvPr id="4101" name="Picture 5" descr="al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C:\Documents and Settings\Ира\Мои документы\Мои рисунки\4b50ea9b69b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28600"/>
            <a:ext cx="1417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Рисунок 9" descr="C:\Documents and Settings\Ира\Рабочий стол\Классный час\aafe169d24f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17605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6" descr="C:\Documents and Settings\Ира\Рабочий стол\Классный час\4544b47e2b6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24631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2057400" y="685800"/>
            <a:ext cx="1371600" cy="1981200"/>
            <a:chOff x="1296" y="432"/>
            <a:chExt cx="864" cy="1248"/>
          </a:xfrm>
        </p:grpSpPr>
        <p:pic>
          <p:nvPicPr>
            <p:cNvPr id="4109" name="Picture 10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528"/>
              <a:ext cx="691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96" y="432"/>
              <a:ext cx="864" cy="3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радость</a:t>
              </a:r>
            </a:p>
          </p:txBody>
        </p:sp>
      </p:grpSp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7391400" y="2209800"/>
            <a:ext cx="1395413" cy="2133600"/>
            <a:chOff x="4464" y="1200"/>
            <a:chExt cx="879" cy="1344"/>
          </a:xfrm>
        </p:grpSpPr>
        <p:pic>
          <p:nvPicPr>
            <p:cNvPr id="4107" name="Picture 16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296"/>
              <a:ext cx="749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464" y="1200"/>
              <a:ext cx="879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дружба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1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0.0222 L 0.19549 -0.155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8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9 -0.15538 L 0.37882 -0.19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9649" y="764704"/>
            <a:ext cx="8229600" cy="15750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Цели и задачи: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Дать понятие  настоящей бескорыстной дружбы.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Ознакомить с правилами дружбы, показать важность истинных друзей в жизни человека,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показать, что человек не может жить один, ему нужны верные друзья. 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Учить доброжелательности, стремлению понимать друг друга, учить разделять радости и печали.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Воспитывать уважение к окружающим, вежливое обращение ребят друг к другу.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2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има (100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714381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1916113"/>
            <a:ext cx="7407275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Поговорим о дружбе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3141663"/>
            <a:ext cx="7407275" cy="3357562"/>
          </a:xfrm>
        </p:spPr>
        <p:txBody>
          <a:bodyPr>
            <a:normAutofit/>
          </a:bodyPr>
          <a:lstStyle/>
          <a:p>
            <a:pPr marL="26988" eaLnBrk="1" hangingPunct="1">
              <a:lnSpc>
                <a:spcPct val="130000"/>
              </a:lnSpc>
              <a:buClr>
                <a:srgbClr val="852F74"/>
              </a:buClr>
              <a:buSzPct val="130000"/>
            </a:pPr>
            <a:r>
              <a:rPr lang="ru-RU" sz="1800" dirty="0" smtClean="0">
                <a:solidFill>
                  <a:srgbClr val="770F62"/>
                </a:solidFill>
                <a:latin typeface="Times New Roman" pitchFamily="18" charset="0"/>
              </a:rPr>
              <a:t> </a:t>
            </a:r>
            <a:endParaRPr lang="ru-RU" sz="2500" b="1" dirty="0" smtClean="0">
              <a:solidFill>
                <a:srgbClr val="770F62"/>
              </a:solidFill>
              <a:latin typeface="Times New Roman" pitchFamily="18" charset="0"/>
            </a:endParaRPr>
          </a:p>
          <a:p>
            <a:pPr marL="26988" eaLnBrk="1" hangingPunct="1">
              <a:lnSpc>
                <a:spcPct val="130000"/>
              </a:lnSpc>
              <a:buClr>
                <a:srgbClr val="852F74"/>
              </a:buClr>
              <a:buSzPct val="130000"/>
              <a:buFont typeface="Wingdings" pitchFamily="2" charset="2"/>
              <a:buChar char="J"/>
            </a:pPr>
            <a:r>
              <a:rPr lang="ru-RU" sz="3200" b="1" dirty="0" smtClean="0">
                <a:solidFill>
                  <a:srgbClr val="770F62"/>
                </a:solidFill>
                <a:latin typeface="Times New Roman" pitchFamily="18" charset="0"/>
              </a:rPr>
              <a:t>Что такое дружба? </a:t>
            </a:r>
          </a:p>
          <a:p>
            <a:pPr marL="26988" eaLnBrk="1" hangingPunct="1">
              <a:lnSpc>
                <a:spcPct val="130000"/>
              </a:lnSpc>
              <a:buClr>
                <a:srgbClr val="852F74"/>
              </a:buClr>
              <a:buSzPct val="130000"/>
              <a:buFont typeface="Wingdings" pitchFamily="2" charset="2"/>
              <a:buChar char="J"/>
            </a:pPr>
            <a:r>
              <a:rPr lang="ru-RU" sz="3200" b="1" dirty="0">
                <a:solidFill>
                  <a:srgbClr val="770F62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70F62"/>
                </a:solidFill>
                <a:latin typeface="Times New Roman" pitchFamily="18" charset="0"/>
              </a:rPr>
              <a:t>Кто такой друг?</a:t>
            </a:r>
          </a:p>
          <a:p>
            <a:pPr marL="26988" eaLnBrk="1" hangingPunct="1">
              <a:lnSpc>
                <a:spcPct val="130000"/>
              </a:lnSpc>
              <a:buClr>
                <a:srgbClr val="852F74"/>
              </a:buClr>
              <a:buSzPct val="130000"/>
              <a:buFont typeface="Wingdings" pitchFamily="2" charset="2"/>
              <a:buChar char="J"/>
            </a:pPr>
            <a:r>
              <a:rPr lang="ru-RU" sz="3200" b="1" dirty="0" smtClean="0">
                <a:solidFill>
                  <a:srgbClr val="770F62"/>
                </a:solidFill>
                <a:latin typeface="Times New Roman" pitchFamily="18" charset="0"/>
              </a:rPr>
              <a:t> Что значит дружить?</a:t>
            </a:r>
          </a:p>
          <a:p>
            <a:pPr marL="26988" eaLnBrk="1" hangingPunct="1">
              <a:lnSpc>
                <a:spcPct val="130000"/>
              </a:lnSpc>
              <a:buClr>
                <a:srgbClr val="852F74"/>
              </a:buClr>
              <a:buSzPct val="130000"/>
              <a:buFont typeface="Wingdings" pitchFamily="2" charset="2"/>
              <a:buChar char="J"/>
            </a:pPr>
            <a:r>
              <a:rPr lang="ru-RU" sz="3200" b="1" dirty="0">
                <a:solidFill>
                  <a:srgbClr val="770F62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70F62"/>
                </a:solidFill>
                <a:latin typeface="Times New Roman" pitchFamily="18" charset="0"/>
              </a:rPr>
              <a:t>Хорошо ли быть без друзей?</a:t>
            </a:r>
          </a:p>
        </p:txBody>
      </p:sp>
      <p:pic>
        <p:nvPicPr>
          <p:cNvPr id="6" name="Рисунок 5" descr="сов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17462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Анима (8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81525"/>
            <a:ext cx="15097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28306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5017" y="1351508"/>
            <a:ext cx="8393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itchFamily="18" charset="0"/>
              </a:rPr>
              <a:t>-</a:t>
            </a: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itchFamily="18" charset="0"/>
              </a:rPr>
              <a:t>Какая музыка вам слышится, когда вы думаете, говорите о дружбе?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itchFamily="18" charset="0"/>
              </a:rPr>
              <a:t>Как «пахнет» дружба?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itchFamily="18" charset="0"/>
              </a:rPr>
              <a:t>Какая она на ощупь?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itchFamily="18" charset="0"/>
              </a:rPr>
              <a:t>Какая она на вкус?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itchFamily="18" charset="0"/>
              </a:rPr>
              <a:t>С какой погодой вы бы сравнили «дружбу»?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itchFamily="18" charset="0"/>
              </a:rPr>
              <a:t>С какими животными можно связывать слово «дружба»?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А что такое дружба?</a:t>
            </a:r>
          </a:p>
        </p:txBody>
      </p:sp>
    </p:spTree>
    <p:extLst>
      <p:ext uri="{BB962C8B-B14F-4D97-AF65-F5344CB8AC3E}">
        <p14:creationId xmlns:p14="http://schemas.microsoft.com/office/powerpoint/2010/main" val="5092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ма\Мои документы\фоны презентац\fuzz_br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642910" y="2000240"/>
            <a:ext cx="8202640" cy="40957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prstClr val="black"/>
                </a:solidFill>
                <a:latin typeface="Garamond" pitchFamily="18" charset="0"/>
              </a:rPr>
              <a:t>Дружба – близкие отношения , основанные на взаимном доверии , привязанности , общности интересов. («Толковый словарь» С.Ожегов)</a:t>
            </a: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9288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7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2590800" y="28194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514600" y="2971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00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34575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6477000" cy="1447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109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НАСТОЯЩИЙ ДРУГ -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929058" y="128586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скромный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71800" y="33528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доброжелательный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5181600" y="50292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отзывчивый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завистливый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04800" y="42672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равнодушный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хвастливый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злой</a:t>
            </a: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714348" y="6000768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добрый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357950" y="5929330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жадный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743200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2362200" y="3048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752600" y="38100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auto">
          <a:xfrm>
            <a:off x="3036083" y="5929330"/>
            <a:ext cx="3071834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42F"/>
                </a:solidFill>
                <a:latin typeface="Arial"/>
                <a:cs typeface="Arial"/>
              </a:rPr>
              <a:t>эгоистичный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42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4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11" grpId="0" animBg="1"/>
      <p:bldP spid="4112" grpId="0" animBg="1"/>
      <p:bldP spid="4113" grpId="0" animBg="1"/>
      <p:bldP spid="4114" grpId="0" animBg="1"/>
      <p:bldP spid="4116" grpId="0" animBg="1"/>
      <p:bldP spid="4117" grpId="0" animBg="1"/>
      <p:bldP spid="4118" grpId="0" animBg="1"/>
      <p:bldP spid="4121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Советую прочитать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31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09701"/>
            <a:ext cx="1656184" cy="26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9701"/>
            <a:ext cx="1732781" cy="26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09701"/>
            <a:ext cx="1876797" cy="26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9700"/>
            <a:ext cx="1743397" cy="27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617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807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1043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1234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153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Объект 18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66850" y="3933056"/>
            <a:ext cx="1907733" cy="2720752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7"/>
          <a:stretch>
            <a:fillRect/>
          </a:stretch>
        </p:blipFill>
        <p:spPr>
          <a:xfrm>
            <a:off x="3788469" y="4077073"/>
            <a:ext cx="2143125" cy="2501147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8"/>
          <a:stretch>
            <a:fillRect/>
          </a:stretch>
        </p:blipFill>
        <p:spPr>
          <a:xfrm>
            <a:off x="6627378" y="4149080"/>
            <a:ext cx="1905062" cy="24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6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6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6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6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6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274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Солнцестояние</vt:lpstr>
      <vt:lpstr>Тема6</vt:lpstr>
      <vt:lpstr>1_Тема6</vt:lpstr>
      <vt:lpstr>2_Тема6</vt:lpstr>
      <vt:lpstr>3_Тема6</vt:lpstr>
      <vt:lpstr>4_Тема6</vt:lpstr>
      <vt:lpstr>Классный час  «Дружба – чудесное слово!»</vt:lpstr>
      <vt:lpstr>Презентация PowerPoint</vt:lpstr>
      <vt:lpstr>Презентация PowerPoint</vt:lpstr>
      <vt:lpstr>Цели и задачи:</vt:lpstr>
      <vt:lpstr>Поговорим о дружбе</vt:lpstr>
      <vt:lpstr>Презентация PowerPoint</vt:lpstr>
      <vt:lpstr>Презентация PowerPoint</vt:lpstr>
      <vt:lpstr>Презентация PowerPoint</vt:lpstr>
      <vt:lpstr>Советую прочитать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«Дружба – чудесное слово!»</dc:title>
  <dc:creator>User</dc:creator>
  <cp:lastModifiedBy>User</cp:lastModifiedBy>
  <cp:revision>19</cp:revision>
  <dcterms:created xsi:type="dcterms:W3CDTF">2013-12-02T18:04:15Z</dcterms:created>
  <dcterms:modified xsi:type="dcterms:W3CDTF">2014-06-11T12:56:49Z</dcterms:modified>
</cp:coreProperties>
</file>