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8573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ПРЕЗЕНТАЦИЯ </a:t>
            </a:r>
            <a:br>
              <a:rPr lang="ru-RU" sz="2800" dirty="0" smtClean="0"/>
            </a:br>
            <a:r>
              <a:rPr lang="ru-RU" sz="2800" dirty="0" smtClean="0"/>
              <a:t>по предмету «Основы светской этики»</a:t>
            </a:r>
            <a:br>
              <a:rPr lang="ru-RU" sz="2800" dirty="0" smtClean="0"/>
            </a:br>
            <a:r>
              <a:rPr lang="ru-RU" sz="2800" dirty="0" smtClean="0"/>
              <a:t>Урок№2</a:t>
            </a:r>
            <a:br>
              <a:rPr lang="ru-RU" sz="2800" dirty="0" smtClean="0"/>
            </a:br>
            <a:r>
              <a:rPr lang="ru-RU" sz="2800" dirty="0" smtClean="0"/>
              <a:t>Тема: «Что такое светская этика»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714884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Учитель: Гринёва Г.И.</a:t>
            </a:r>
          </a:p>
          <a:p>
            <a:r>
              <a:rPr lang="ru-RU" sz="2000" dirty="0" smtClean="0"/>
              <a:t>МКОУ «Средняя общеобразовательная школа  № 3»</a:t>
            </a:r>
          </a:p>
          <a:p>
            <a:r>
              <a:rPr lang="ru-RU" sz="2000" dirty="0" smtClean="0"/>
              <a:t>г. Новомосковск</a:t>
            </a:r>
          </a:p>
          <a:p>
            <a:endParaRPr lang="ru-RU" sz="2000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«Мораль – это правила нравственности, а также сама нравственность».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           С. И. Ожегов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339709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«Нравственность – это правила, определяющие поведение; духовные и душевные качества, необходимые человеку в обществе, а также выполнение этих правил, поведение».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                С. И. Ожегов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286412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Притча о добре и зле 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Однажды один старый мудрый индеец - вождь племени разговаривал со своим маленьким внуком. 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- Почему бывают плохие люди? - спрашивал его любознательный внук. 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- Плохих людей не бывает, - ответил вождь. - В каждом человеке есть две половины - светлая и тёмная. Светлая сторона души призывает человека к любви, доброте, отзывчивости, миру, надежде, искренности. А тёмная сторона олицетворяет зло, эгоизм, разрушение, зависть, ложь, измену. Это как битва двух волков. Представь себе, что один волк светлый, а второй - тёмный. Понимаешь?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26827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797172"/>
          </a:xfrm>
        </p:spPr>
        <p:txBody>
          <a:bodyPr>
            <a:noAutofit/>
          </a:bodyPr>
          <a:lstStyle/>
          <a:p>
            <a:r>
              <a:rPr lang="ru-RU" sz="2800" dirty="0" smtClean="0"/>
              <a:t>- Понятно, - сказал малыш, тронутый до глубины души словами деда. Мальчик на какое-то время задумался, а потом спросил: - Но какой же волк побеждает в конце? 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smtClean="0"/>
              <a:t>Старый индеец едва заметно улыбнулся: </a:t>
            </a:r>
            <a:br>
              <a:rPr lang="ru-RU" sz="2800" dirty="0" smtClean="0"/>
            </a:br>
            <a:r>
              <a:rPr lang="ru-RU" sz="2800" dirty="0" smtClean="0"/>
              <a:t>- Всегда побеждает тот волк, которого ты кормишь.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286124"/>
            <a:ext cx="328614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Владимир Владимирович Маяковский</a:t>
            </a:r>
            <a:br>
              <a:rPr lang="ru-RU" sz="2400" dirty="0" smtClean="0"/>
            </a:br>
            <a:r>
              <a:rPr lang="ru-RU" sz="2400" dirty="0" smtClean="0"/>
              <a:t>«Что такое хорошо и что такое плохо».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457203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57261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 	Крошка-сын</a:t>
            </a:r>
            <a:br>
              <a:rPr lang="ru-RU" sz="2800" dirty="0" smtClean="0"/>
            </a:br>
            <a:r>
              <a:rPr lang="ru-RU" sz="2800" dirty="0" smtClean="0"/>
              <a:t>           к отцу пришел,</a:t>
            </a:r>
            <a:br>
              <a:rPr lang="ru-RU" sz="2800" dirty="0" smtClean="0"/>
            </a:br>
            <a:r>
              <a:rPr lang="ru-RU" sz="2800" dirty="0" smtClean="0"/>
              <a:t>и спросила кроха:</a:t>
            </a:r>
            <a:br>
              <a:rPr lang="ru-RU" sz="2800" dirty="0" smtClean="0"/>
            </a:br>
            <a:r>
              <a:rPr lang="ru-RU" sz="2800" dirty="0" smtClean="0"/>
              <a:t>- Что такое</a:t>
            </a:r>
            <a:br>
              <a:rPr lang="ru-RU" sz="2800" dirty="0" smtClean="0"/>
            </a:br>
            <a:r>
              <a:rPr lang="ru-RU" sz="2800" dirty="0" smtClean="0"/>
              <a:t>           хорошо</a:t>
            </a:r>
            <a:br>
              <a:rPr lang="ru-RU" sz="2800" dirty="0" smtClean="0"/>
            </a:br>
            <a:r>
              <a:rPr lang="ru-RU" sz="2800" dirty="0" smtClean="0"/>
              <a:t>и что такое</a:t>
            </a:r>
            <a:br>
              <a:rPr lang="ru-RU" sz="2800" dirty="0" smtClean="0"/>
            </a:br>
            <a:r>
              <a:rPr lang="ru-RU" sz="2800" dirty="0" smtClean="0"/>
              <a:t>           плохо?</a:t>
            </a:r>
            <a:br>
              <a:rPr lang="ru-RU" sz="2800" dirty="0" smtClean="0"/>
            </a:br>
            <a:r>
              <a:rPr lang="ru-RU" sz="2800" dirty="0" smtClean="0"/>
              <a:t>	У меня</a:t>
            </a:r>
            <a:br>
              <a:rPr lang="ru-RU" sz="2800" dirty="0" smtClean="0"/>
            </a:br>
            <a:r>
              <a:rPr lang="ru-RU" sz="2800" dirty="0" smtClean="0"/>
              <a:t>      секретов нет, -</a:t>
            </a:r>
            <a:br>
              <a:rPr lang="ru-RU" sz="2800" dirty="0" smtClean="0"/>
            </a:br>
            <a:r>
              <a:rPr lang="ru-RU" sz="2800" dirty="0" smtClean="0"/>
              <a:t>слушайте детишки, -</a:t>
            </a:r>
            <a:br>
              <a:rPr lang="ru-RU" sz="2800" dirty="0" smtClean="0"/>
            </a:br>
            <a:r>
              <a:rPr lang="ru-RU" sz="2800" dirty="0" smtClean="0"/>
              <a:t>папы этого</a:t>
            </a:r>
            <a:br>
              <a:rPr lang="ru-RU" sz="2800" dirty="0" smtClean="0"/>
            </a:br>
            <a:r>
              <a:rPr lang="ru-RU" sz="2800" dirty="0" smtClean="0"/>
              <a:t>          ответ</a:t>
            </a:r>
            <a:br>
              <a:rPr lang="ru-RU" sz="2800" dirty="0" smtClean="0"/>
            </a:br>
            <a:r>
              <a:rPr lang="ru-RU" sz="2800" dirty="0" smtClean="0"/>
              <a:t>помещаю</a:t>
            </a:r>
            <a:br>
              <a:rPr lang="ru-RU" sz="2800" dirty="0" smtClean="0"/>
            </a:br>
            <a:r>
              <a:rPr lang="ru-RU" sz="2800" dirty="0" smtClean="0"/>
              <a:t>       в книжке.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785786" y="6072182"/>
            <a:ext cx="7729566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 	</a:t>
            </a:r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071546"/>
            <a:ext cx="40719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000108"/>
            <a:ext cx="40719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972452" cy="542928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- Если ветер</a:t>
            </a:r>
            <a:br>
              <a:rPr lang="ru-RU" sz="2400" dirty="0" smtClean="0"/>
            </a:br>
            <a:r>
              <a:rPr lang="ru-RU" sz="2400" dirty="0" smtClean="0"/>
              <a:t>            крыши рвет,</a:t>
            </a:r>
            <a:br>
              <a:rPr lang="ru-RU" sz="2400" dirty="0" smtClean="0"/>
            </a:br>
            <a:r>
              <a:rPr lang="ru-RU" sz="2400" dirty="0" smtClean="0"/>
              <a:t>если</a:t>
            </a:r>
            <a:br>
              <a:rPr lang="ru-RU" sz="2400" dirty="0" smtClean="0"/>
            </a:br>
            <a:r>
              <a:rPr lang="ru-RU" sz="2400" dirty="0" smtClean="0"/>
              <a:t>    град </a:t>
            </a:r>
            <a:r>
              <a:rPr lang="ru-RU" sz="2400" dirty="0" err="1" smtClean="0"/>
              <a:t>загрохал</a:t>
            </a:r>
            <a:r>
              <a:rPr lang="ru-RU" sz="2400" dirty="0" smtClean="0"/>
              <a:t>, -</a:t>
            </a:r>
            <a:br>
              <a:rPr lang="ru-RU" sz="2400" dirty="0" smtClean="0"/>
            </a:br>
            <a:r>
              <a:rPr lang="ru-RU" sz="2400" dirty="0" smtClean="0"/>
              <a:t>каждый знает -</a:t>
            </a:r>
            <a:br>
              <a:rPr lang="ru-RU" sz="2400" dirty="0" smtClean="0"/>
            </a:br>
            <a:r>
              <a:rPr lang="ru-RU" sz="2400" dirty="0" smtClean="0"/>
              <a:t>              это вот</a:t>
            </a:r>
            <a:br>
              <a:rPr lang="ru-RU" sz="2400" dirty="0" smtClean="0"/>
            </a:br>
            <a:r>
              <a:rPr lang="ru-RU" sz="2400" dirty="0" smtClean="0"/>
              <a:t>для прогулок</a:t>
            </a:r>
            <a:br>
              <a:rPr lang="ru-RU" sz="2400" dirty="0" smtClean="0"/>
            </a:br>
            <a:r>
              <a:rPr lang="ru-RU" sz="2400" dirty="0" smtClean="0"/>
              <a:t>            плохо.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86520"/>
            <a:ext cx="8229600" cy="28575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071546"/>
            <a:ext cx="40005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5869006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 </a:t>
            </a:r>
            <a:r>
              <a:rPr lang="ru-RU" sz="2400" dirty="0" smtClean="0"/>
              <a:t>Дождь покапал</a:t>
            </a:r>
            <a:br>
              <a:rPr lang="ru-RU" sz="2400" dirty="0" smtClean="0"/>
            </a:br>
            <a:r>
              <a:rPr lang="ru-RU" sz="2400" dirty="0" smtClean="0"/>
              <a:t>             и прошел.</a:t>
            </a:r>
            <a:br>
              <a:rPr lang="ru-RU" sz="2400" dirty="0" smtClean="0"/>
            </a:br>
            <a:r>
              <a:rPr lang="ru-RU" sz="2400" dirty="0" smtClean="0"/>
              <a:t>Солнце</a:t>
            </a:r>
            <a:br>
              <a:rPr lang="ru-RU" sz="2400" dirty="0" smtClean="0"/>
            </a:br>
            <a:r>
              <a:rPr lang="ru-RU" sz="2400" dirty="0" smtClean="0"/>
              <a:t>      в целом свете.</a:t>
            </a:r>
            <a:br>
              <a:rPr lang="ru-RU" sz="2400" dirty="0" smtClean="0"/>
            </a:br>
            <a:r>
              <a:rPr lang="ru-RU" sz="2400" dirty="0" smtClean="0"/>
              <a:t>Это</a:t>
            </a:r>
            <a:br>
              <a:rPr lang="ru-RU" sz="2400" dirty="0" smtClean="0"/>
            </a:br>
            <a:r>
              <a:rPr lang="ru-RU" sz="2400" dirty="0" smtClean="0"/>
              <a:t>   очень хорошо</a:t>
            </a:r>
            <a:br>
              <a:rPr lang="ru-RU" sz="2400" dirty="0" smtClean="0"/>
            </a:br>
            <a:r>
              <a:rPr lang="ru-RU" sz="2400" dirty="0" smtClean="0"/>
              <a:t>и большим</a:t>
            </a:r>
            <a:br>
              <a:rPr lang="ru-RU" sz="2400" dirty="0" smtClean="0"/>
            </a:br>
            <a:r>
              <a:rPr lang="ru-RU" sz="2400" dirty="0" smtClean="0"/>
              <a:t>         и детям.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86520"/>
            <a:ext cx="8229600" cy="21431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285860"/>
            <a:ext cx="400052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901014" cy="608332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Если</a:t>
            </a:r>
            <a:br>
              <a:rPr lang="ru-RU" sz="2400" dirty="0" smtClean="0"/>
            </a:br>
            <a:r>
              <a:rPr lang="ru-RU" sz="2400" dirty="0" smtClean="0"/>
              <a:t>    сын</a:t>
            </a:r>
            <a:br>
              <a:rPr lang="ru-RU" sz="2400" dirty="0" smtClean="0"/>
            </a:br>
            <a:r>
              <a:rPr lang="ru-RU" sz="2400" dirty="0" smtClean="0"/>
              <a:t>       чернее ночи,</a:t>
            </a:r>
            <a:br>
              <a:rPr lang="ru-RU" sz="2400" dirty="0" smtClean="0"/>
            </a:br>
            <a:r>
              <a:rPr lang="ru-RU" sz="2400" dirty="0" smtClean="0"/>
              <a:t>грязь лежит</a:t>
            </a:r>
            <a:br>
              <a:rPr lang="ru-RU" sz="2400" dirty="0" smtClean="0"/>
            </a:br>
            <a:r>
              <a:rPr lang="ru-RU" sz="2400" dirty="0" smtClean="0"/>
              <a:t>           на рожице, -</a:t>
            </a:r>
            <a:br>
              <a:rPr lang="ru-RU" sz="2400" dirty="0" smtClean="0"/>
            </a:br>
            <a:r>
              <a:rPr lang="ru-RU" sz="2400" dirty="0" smtClean="0"/>
              <a:t>ясно,</a:t>
            </a:r>
            <a:br>
              <a:rPr lang="ru-RU" sz="2400" dirty="0" smtClean="0"/>
            </a:br>
            <a:r>
              <a:rPr lang="ru-RU" sz="2400" dirty="0" smtClean="0"/>
              <a:t>     это</a:t>
            </a:r>
            <a:br>
              <a:rPr lang="ru-RU" sz="2400" dirty="0" smtClean="0"/>
            </a:br>
            <a:r>
              <a:rPr lang="ru-RU" sz="2400" dirty="0" smtClean="0"/>
              <a:t>        плохо очень</a:t>
            </a:r>
            <a:br>
              <a:rPr lang="ru-RU" sz="2400" dirty="0" smtClean="0"/>
            </a:br>
            <a:r>
              <a:rPr lang="ru-RU" sz="2400" dirty="0" smtClean="0"/>
              <a:t>для ребячьей</a:t>
            </a:r>
            <a:br>
              <a:rPr lang="ru-RU" sz="2400" dirty="0" smtClean="0"/>
            </a:br>
            <a:r>
              <a:rPr lang="ru-RU" sz="2400" dirty="0" smtClean="0"/>
              <a:t>            кожицы.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57958"/>
            <a:ext cx="8229600" cy="28575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14422"/>
            <a:ext cx="385765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6154758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sz="2400" dirty="0" smtClean="0"/>
              <a:t>	Если</a:t>
            </a:r>
            <a:br>
              <a:rPr lang="ru-RU" sz="2400" dirty="0" smtClean="0"/>
            </a:br>
            <a:r>
              <a:rPr lang="ru-RU" sz="2400" dirty="0" smtClean="0"/>
              <a:t>    мальчик</a:t>
            </a:r>
            <a:br>
              <a:rPr lang="ru-RU" sz="2400" dirty="0" smtClean="0"/>
            </a:br>
            <a:r>
              <a:rPr lang="ru-RU" sz="2400" dirty="0" smtClean="0"/>
              <a:t>           любит мыло</a:t>
            </a:r>
            <a:br>
              <a:rPr lang="ru-RU" sz="2400" dirty="0" smtClean="0"/>
            </a:br>
            <a:r>
              <a:rPr lang="ru-RU" sz="2400" dirty="0" smtClean="0"/>
              <a:t>и зубной порошок,</a:t>
            </a:r>
            <a:br>
              <a:rPr lang="ru-RU" sz="2400" dirty="0" smtClean="0"/>
            </a:br>
            <a:r>
              <a:rPr lang="ru-RU" sz="2400" dirty="0" smtClean="0"/>
              <a:t>этот мальчик</a:t>
            </a:r>
            <a:br>
              <a:rPr lang="ru-RU" sz="2400" dirty="0" smtClean="0"/>
            </a:br>
            <a:r>
              <a:rPr lang="ru-RU" sz="2400" dirty="0" smtClean="0"/>
              <a:t>            очень милый,</a:t>
            </a:r>
            <a:br>
              <a:rPr lang="ru-RU" sz="2400" dirty="0" smtClean="0"/>
            </a:br>
            <a:r>
              <a:rPr lang="ru-RU" sz="2400" dirty="0" smtClean="0"/>
              <a:t>поступает хорошо.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500834"/>
            <a:ext cx="82296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14422"/>
            <a:ext cx="400052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01080" cy="11319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Цветёт над тихой речкой яблоня,</a:t>
            </a:r>
            <a:br>
              <a:rPr lang="ru-RU" sz="2000" dirty="0" smtClean="0"/>
            </a:br>
            <a:r>
              <a:rPr lang="ru-RU" sz="2000" dirty="0" smtClean="0"/>
              <a:t>Сады, задумавшись, стоят.</a:t>
            </a:r>
            <a:br>
              <a:rPr lang="ru-RU" sz="2000" dirty="0" smtClean="0"/>
            </a:br>
            <a:r>
              <a:rPr lang="ru-RU" sz="2000" dirty="0" smtClean="0"/>
              <a:t>Какая Родина нарядная,</a:t>
            </a:r>
            <a:br>
              <a:rPr lang="ru-RU" sz="2000" dirty="0" smtClean="0"/>
            </a:br>
            <a:r>
              <a:rPr lang="ru-RU" sz="2000" dirty="0" smtClean="0"/>
              <a:t>Она сама, как дивный сад.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1600200"/>
            <a:ext cx="7715304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829576" cy="622619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Если бьет</a:t>
            </a:r>
            <a:br>
              <a:rPr lang="ru-RU" sz="2400" dirty="0" smtClean="0"/>
            </a:br>
            <a:r>
              <a:rPr lang="ru-RU" sz="2400" dirty="0" smtClean="0"/>
              <a:t>         дрянной драчун</a:t>
            </a:r>
            <a:br>
              <a:rPr lang="ru-RU" sz="2400" dirty="0" smtClean="0"/>
            </a:br>
            <a:r>
              <a:rPr lang="ru-RU" sz="2400" dirty="0" smtClean="0"/>
              <a:t>слабого мальчишку,</a:t>
            </a:r>
            <a:br>
              <a:rPr lang="ru-RU" sz="2400" dirty="0" smtClean="0"/>
            </a:br>
            <a:r>
              <a:rPr lang="ru-RU" sz="2400" dirty="0" smtClean="0"/>
              <a:t>я такого</a:t>
            </a:r>
            <a:br>
              <a:rPr lang="ru-RU" sz="2400" dirty="0" smtClean="0"/>
            </a:br>
            <a:r>
              <a:rPr lang="ru-RU" sz="2400" dirty="0" smtClean="0"/>
              <a:t>        не хочу</a:t>
            </a:r>
            <a:br>
              <a:rPr lang="ru-RU" sz="2400" dirty="0" smtClean="0"/>
            </a:br>
            <a:r>
              <a:rPr lang="ru-RU" sz="2400" dirty="0" smtClean="0"/>
              <a:t>даже</a:t>
            </a:r>
            <a:br>
              <a:rPr lang="ru-RU" sz="2400" dirty="0" smtClean="0"/>
            </a:br>
            <a:r>
              <a:rPr lang="ru-RU" sz="2400" dirty="0" smtClean="0"/>
              <a:t>    вставить в книжку.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572272"/>
            <a:ext cx="822960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85926"/>
            <a:ext cx="342902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608332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Этот вот кричит:</a:t>
            </a:r>
            <a:br>
              <a:rPr lang="ru-RU" sz="2400" dirty="0" smtClean="0"/>
            </a:br>
            <a:r>
              <a:rPr lang="ru-RU" sz="2400" dirty="0" smtClean="0"/>
              <a:t>                - Не </a:t>
            </a:r>
            <a:r>
              <a:rPr lang="ru-RU" sz="2400" dirty="0" err="1" smtClean="0"/>
              <a:t>трожь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тех,</a:t>
            </a:r>
            <a:br>
              <a:rPr lang="ru-RU" sz="2400" dirty="0" smtClean="0"/>
            </a:br>
            <a:r>
              <a:rPr lang="ru-RU" sz="2400" dirty="0" smtClean="0"/>
              <a:t>    кто меньше ростом! -</a:t>
            </a:r>
            <a:br>
              <a:rPr lang="ru-RU" sz="2400" dirty="0" smtClean="0"/>
            </a:br>
            <a:r>
              <a:rPr lang="ru-RU" sz="2400" dirty="0" smtClean="0"/>
              <a:t>Этот мальчик</a:t>
            </a:r>
            <a:br>
              <a:rPr lang="ru-RU" sz="2400" dirty="0" smtClean="0"/>
            </a:br>
            <a:r>
              <a:rPr lang="ru-RU" sz="2400" dirty="0" smtClean="0"/>
              <a:t>            так хорош,</a:t>
            </a:r>
            <a:br>
              <a:rPr lang="ru-RU" sz="2400" dirty="0" smtClean="0"/>
            </a:br>
            <a:r>
              <a:rPr lang="ru-RU" sz="2400" dirty="0" smtClean="0"/>
              <a:t>загляденье просто!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96"/>
            <a:ext cx="8229600" cy="21431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71546"/>
            <a:ext cx="38576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972452" cy="615475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Если ты</a:t>
            </a:r>
            <a:br>
              <a:rPr lang="ru-RU" sz="2400" dirty="0" smtClean="0"/>
            </a:br>
            <a:r>
              <a:rPr lang="ru-RU" sz="2400" dirty="0" smtClean="0"/>
              <a:t>       порвал подряд</a:t>
            </a:r>
            <a:br>
              <a:rPr lang="ru-RU" sz="2400" dirty="0" smtClean="0"/>
            </a:br>
            <a:r>
              <a:rPr lang="ru-RU" sz="2400" dirty="0" smtClean="0"/>
              <a:t>книжицу и мячик,</a:t>
            </a:r>
            <a:br>
              <a:rPr lang="ru-RU" sz="2400" dirty="0" smtClean="0"/>
            </a:br>
            <a:r>
              <a:rPr lang="ru-RU" sz="2400" dirty="0" smtClean="0"/>
              <a:t>октябрята говорят:</a:t>
            </a:r>
            <a:br>
              <a:rPr lang="ru-RU" sz="2400" dirty="0" smtClean="0"/>
            </a:br>
            <a:r>
              <a:rPr lang="ru-RU" sz="2400" dirty="0" smtClean="0"/>
              <a:t>плоховатый мальчик.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500834"/>
            <a:ext cx="82296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071546"/>
            <a:ext cx="385765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608332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Если мальчик</a:t>
            </a:r>
            <a:br>
              <a:rPr lang="ru-RU" sz="2400" dirty="0" smtClean="0"/>
            </a:br>
            <a:r>
              <a:rPr lang="ru-RU" sz="2400" dirty="0" smtClean="0"/>
              <a:t>            любит труд</a:t>
            </a:r>
            <a:br>
              <a:rPr lang="ru-RU" sz="2400" dirty="0" smtClean="0"/>
            </a:br>
            <a:r>
              <a:rPr lang="ru-RU" sz="2400" dirty="0" smtClean="0"/>
              <a:t>тычет</a:t>
            </a:r>
            <a:br>
              <a:rPr lang="ru-RU" sz="2400" dirty="0" smtClean="0"/>
            </a:br>
            <a:r>
              <a:rPr lang="ru-RU" sz="2400" dirty="0" smtClean="0"/>
              <a:t>     в книжку</a:t>
            </a:r>
            <a:br>
              <a:rPr lang="ru-RU" sz="2400" dirty="0" smtClean="0"/>
            </a:br>
            <a:r>
              <a:rPr lang="ru-RU" sz="2400" dirty="0" smtClean="0"/>
              <a:t>             пальчик,</a:t>
            </a:r>
            <a:br>
              <a:rPr lang="ru-RU" sz="2400" dirty="0" smtClean="0"/>
            </a:br>
            <a:r>
              <a:rPr lang="ru-RU" sz="2400" dirty="0" smtClean="0"/>
              <a:t>про такого</a:t>
            </a:r>
            <a:br>
              <a:rPr lang="ru-RU" sz="2400" dirty="0" smtClean="0"/>
            </a:br>
            <a:r>
              <a:rPr lang="ru-RU" sz="2400" dirty="0" smtClean="0"/>
              <a:t>          пишут тут:</a:t>
            </a:r>
            <a:br>
              <a:rPr lang="ru-RU" sz="2400" dirty="0" smtClean="0"/>
            </a:br>
            <a:r>
              <a:rPr lang="ru-RU" sz="2400" dirty="0" smtClean="0"/>
              <a:t>он</a:t>
            </a:r>
            <a:br>
              <a:rPr lang="ru-RU" sz="2400" dirty="0" smtClean="0"/>
            </a:br>
            <a:r>
              <a:rPr lang="ru-RU" sz="2400" dirty="0" smtClean="0"/>
              <a:t>  хороший мальчик.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572272"/>
            <a:ext cx="822960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14422"/>
            <a:ext cx="37147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608332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От вороны</a:t>
            </a:r>
            <a:br>
              <a:rPr lang="ru-RU" sz="2400" dirty="0" smtClean="0"/>
            </a:br>
            <a:r>
              <a:rPr lang="ru-RU" sz="2400" dirty="0" smtClean="0"/>
              <a:t>         карапуз</a:t>
            </a:r>
            <a:br>
              <a:rPr lang="ru-RU" sz="2400" dirty="0" smtClean="0"/>
            </a:br>
            <a:r>
              <a:rPr lang="ru-RU" sz="2400" dirty="0" smtClean="0"/>
              <a:t>убежал, заохав.</a:t>
            </a:r>
            <a:br>
              <a:rPr lang="ru-RU" sz="2400" dirty="0" smtClean="0"/>
            </a:br>
            <a:r>
              <a:rPr lang="ru-RU" sz="2400" dirty="0" smtClean="0"/>
              <a:t>Мальчик этот</a:t>
            </a:r>
            <a:br>
              <a:rPr lang="ru-RU" sz="2400" dirty="0" smtClean="0"/>
            </a:br>
            <a:r>
              <a:rPr lang="ru-RU" sz="2400" dirty="0" smtClean="0"/>
              <a:t>            просто трус.</a:t>
            </a:r>
            <a:br>
              <a:rPr lang="ru-RU" sz="2400" dirty="0" smtClean="0"/>
            </a:br>
            <a:r>
              <a:rPr lang="ru-RU" sz="2400" dirty="0" smtClean="0"/>
              <a:t>Это</a:t>
            </a:r>
            <a:br>
              <a:rPr lang="ru-RU" sz="2400" dirty="0" smtClean="0"/>
            </a:br>
            <a:r>
              <a:rPr lang="ru-RU" sz="2400" dirty="0" smtClean="0"/>
              <a:t>   очень плохо.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500834"/>
            <a:ext cx="82296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428736"/>
            <a:ext cx="378621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69006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sz="2400" dirty="0" smtClean="0"/>
              <a:t>	Этот,</a:t>
            </a:r>
            <a:br>
              <a:rPr lang="ru-RU" sz="2400" dirty="0" smtClean="0"/>
            </a:br>
            <a:r>
              <a:rPr lang="ru-RU" sz="2400" dirty="0" smtClean="0"/>
              <a:t>     хоть и сам </a:t>
            </a:r>
            <a:r>
              <a:rPr lang="ru-RU" sz="2400" dirty="0" err="1" smtClean="0"/>
              <a:t>свершок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спорит</a:t>
            </a:r>
            <a:br>
              <a:rPr lang="ru-RU" sz="2400" dirty="0" smtClean="0"/>
            </a:br>
            <a:r>
              <a:rPr lang="ru-RU" sz="2400" dirty="0" smtClean="0"/>
              <a:t>      с грозной птицей.</a:t>
            </a:r>
            <a:br>
              <a:rPr lang="ru-RU" sz="2400" dirty="0" smtClean="0"/>
            </a:br>
            <a:r>
              <a:rPr lang="ru-RU" sz="2400" dirty="0" smtClean="0"/>
              <a:t>Храбрый мальчик,</a:t>
            </a:r>
            <a:br>
              <a:rPr lang="ru-RU" sz="2400" dirty="0" smtClean="0"/>
            </a:br>
            <a:r>
              <a:rPr lang="ru-RU" sz="2400" dirty="0" smtClean="0"/>
              <a:t>                хорошо,</a:t>
            </a:r>
            <a:br>
              <a:rPr lang="ru-RU" sz="2400" dirty="0" smtClean="0"/>
            </a:br>
            <a:r>
              <a:rPr lang="ru-RU" sz="2400" dirty="0" smtClean="0"/>
              <a:t>в жизни</a:t>
            </a:r>
            <a:br>
              <a:rPr lang="ru-RU" sz="2400" dirty="0" smtClean="0"/>
            </a:br>
            <a:r>
              <a:rPr lang="ru-RU" sz="2400" dirty="0" smtClean="0"/>
              <a:t>       пригодится.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57958"/>
            <a:ext cx="8229600" cy="21431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00174"/>
            <a:ext cx="378621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615475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Этот</a:t>
            </a:r>
            <a:br>
              <a:rPr lang="ru-RU" sz="2400" dirty="0" smtClean="0"/>
            </a:br>
            <a:r>
              <a:rPr lang="ru-RU" sz="2400" dirty="0" smtClean="0"/>
              <a:t>    в грязь залез</a:t>
            </a:r>
            <a:br>
              <a:rPr lang="ru-RU" sz="2400" dirty="0" smtClean="0"/>
            </a:br>
            <a:r>
              <a:rPr lang="ru-RU" sz="2400" dirty="0" smtClean="0"/>
              <a:t>                 и рад,</a:t>
            </a:r>
            <a:br>
              <a:rPr lang="ru-RU" sz="2400" dirty="0" smtClean="0"/>
            </a:br>
            <a:r>
              <a:rPr lang="ru-RU" sz="2400" dirty="0" smtClean="0"/>
              <a:t>что грязна рубаха.</a:t>
            </a:r>
            <a:br>
              <a:rPr lang="ru-RU" sz="2400" dirty="0" smtClean="0"/>
            </a:br>
            <a:r>
              <a:rPr lang="ru-RU" sz="2400" dirty="0" smtClean="0"/>
              <a:t>Про такого</a:t>
            </a:r>
            <a:br>
              <a:rPr lang="ru-RU" sz="2400" dirty="0" smtClean="0"/>
            </a:br>
            <a:r>
              <a:rPr lang="ru-RU" sz="2400" dirty="0" smtClean="0"/>
              <a:t>          говорят:</a:t>
            </a:r>
            <a:br>
              <a:rPr lang="ru-RU" sz="2400" dirty="0" smtClean="0"/>
            </a:br>
            <a:r>
              <a:rPr lang="ru-RU" sz="2400" dirty="0" smtClean="0"/>
              <a:t>он плохой,</a:t>
            </a:r>
            <a:br>
              <a:rPr lang="ru-RU" sz="2400" dirty="0" smtClean="0"/>
            </a:br>
            <a:r>
              <a:rPr lang="ru-RU" sz="2400" dirty="0" smtClean="0"/>
              <a:t>          </a:t>
            </a:r>
            <a:r>
              <a:rPr lang="ru-RU" sz="2400" dirty="0" err="1" smtClean="0"/>
              <a:t>неряха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500834"/>
            <a:ext cx="82296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14422"/>
            <a:ext cx="40005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608332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Этот</a:t>
            </a:r>
            <a:br>
              <a:rPr lang="ru-RU" sz="2400" dirty="0" smtClean="0"/>
            </a:br>
            <a:r>
              <a:rPr lang="ru-RU" sz="2400" dirty="0" smtClean="0"/>
              <a:t>    чистит валенки,</a:t>
            </a:r>
            <a:br>
              <a:rPr lang="ru-RU" sz="2400" dirty="0" smtClean="0"/>
            </a:br>
            <a:r>
              <a:rPr lang="ru-RU" sz="2400" dirty="0" smtClean="0"/>
              <a:t>моет</a:t>
            </a:r>
            <a:br>
              <a:rPr lang="ru-RU" sz="2400" dirty="0" smtClean="0"/>
            </a:br>
            <a:r>
              <a:rPr lang="ru-RU" sz="2400" dirty="0" smtClean="0"/>
              <a:t>    сам калоши.</a:t>
            </a:r>
            <a:br>
              <a:rPr lang="ru-RU" sz="2400" dirty="0" smtClean="0"/>
            </a:br>
            <a:r>
              <a:rPr lang="ru-RU" sz="2400" dirty="0" smtClean="0"/>
              <a:t>Он</a:t>
            </a:r>
            <a:br>
              <a:rPr lang="ru-RU" sz="2400" dirty="0" smtClean="0"/>
            </a:br>
            <a:r>
              <a:rPr lang="ru-RU" sz="2400" dirty="0" smtClean="0"/>
              <a:t>  хотя и маленький,</a:t>
            </a:r>
            <a:br>
              <a:rPr lang="ru-RU" sz="2400" dirty="0" smtClean="0"/>
            </a:br>
            <a:r>
              <a:rPr lang="ru-RU" sz="2400" dirty="0" smtClean="0"/>
              <a:t>но вполне хороший.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500834"/>
            <a:ext cx="82296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57298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601188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Помни</a:t>
            </a:r>
            <a:br>
              <a:rPr lang="ru-RU" sz="2400" dirty="0" smtClean="0"/>
            </a:br>
            <a:r>
              <a:rPr lang="ru-RU" sz="2400" dirty="0" smtClean="0"/>
              <a:t>     это</a:t>
            </a:r>
            <a:br>
              <a:rPr lang="ru-RU" sz="2400" dirty="0" smtClean="0"/>
            </a:br>
            <a:r>
              <a:rPr lang="ru-RU" sz="2400" dirty="0" smtClean="0"/>
              <a:t>        каждый сын,</a:t>
            </a:r>
            <a:br>
              <a:rPr lang="ru-RU" sz="2400" dirty="0" smtClean="0"/>
            </a:br>
            <a:r>
              <a:rPr lang="ru-RU" sz="2400" dirty="0" smtClean="0"/>
              <a:t>знай</a:t>
            </a:r>
            <a:br>
              <a:rPr lang="ru-RU" sz="2400" dirty="0" smtClean="0"/>
            </a:br>
            <a:r>
              <a:rPr lang="ru-RU" sz="2400" dirty="0" smtClean="0"/>
              <a:t>    любой ребенок:</a:t>
            </a:r>
            <a:br>
              <a:rPr lang="ru-RU" sz="2400" dirty="0" smtClean="0"/>
            </a:br>
            <a:r>
              <a:rPr lang="ru-RU" sz="2400" dirty="0" smtClean="0"/>
              <a:t>вырастет</a:t>
            </a:r>
            <a:br>
              <a:rPr lang="ru-RU" sz="2400" dirty="0" smtClean="0"/>
            </a:br>
            <a:r>
              <a:rPr lang="ru-RU" sz="2400" dirty="0" smtClean="0"/>
              <a:t>        из сына</a:t>
            </a:r>
            <a:br>
              <a:rPr lang="ru-RU" sz="2400" dirty="0" smtClean="0"/>
            </a:br>
            <a:r>
              <a:rPr lang="ru-RU" sz="2400" dirty="0" smtClean="0"/>
              <a:t>               </a:t>
            </a:r>
            <a:r>
              <a:rPr lang="ru-RU" sz="2400" dirty="0" err="1" smtClean="0"/>
              <a:t>свин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если сын -</a:t>
            </a:r>
            <a:br>
              <a:rPr lang="ru-RU" sz="2400" dirty="0" smtClean="0"/>
            </a:br>
            <a:r>
              <a:rPr lang="ru-RU" sz="2400" dirty="0" smtClean="0"/>
              <a:t>           свиненок.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57958"/>
            <a:ext cx="8229600" cy="28575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000108"/>
            <a:ext cx="42862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	 </a:t>
            </a:r>
            <a:br>
              <a:rPr lang="ru-RU" sz="3600" dirty="0" smtClean="0"/>
            </a:br>
            <a:r>
              <a:rPr lang="ru-RU" sz="3600" dirty="0" smtClean="0"/>
              <a:t>	Мальчик</a:t>
            </a:r>
            <a:br>
              <a:rPr lang="ru-RU" sz="3600" dirty="0" smtClean="0"/>
            </a:br>
            <a:r>
              <a:rPr lang="ru-RU" sz="3600" dirty="0" smtClean="0"/>
              <a:t>       радостный пошел,</a:t>
            </a:r>
            <a:br>
              <a:rPr lang="ru-RU" sz="3600" dirty="0" smtClean="0"/>
            </a:br>
            <a:r>
              <a:rPr lang="ru-RU" sz="3600" dirty="0" smtClean="0"/>
              <a:t>и решила кроха:</a:t>
            </a:r>
            <a:br>
              <a:rPr lang="ru-RU" sz="3600" dirty="0" smtClean="0"/>
            </a:br>
            <a:r>
              <a:rPr lang="ru-RU" sz="3600" dirty="0" smtClean="0"/>
              <a:t>"Буду</a:t>
            </a:r>
            <a:br>
              <a:rPr lang="ru-RU" sz="3600" dirty="0" smtClean="0"/>
            </a:br>
            <a:r>
              <a:rPr lang="ru-RU" sz="3600" dirty="0" smtClean="0"/>
              <a:t>     делать хорошо</a:t>
            </a:r>
            <a:br>
              <a:rPr lang="ru-RU" sz="3600" dirty="0" smtClean="0"/>
            </a:br>
            <a:r>
              <a:rPr lang="ru-RU" sz="3600" dirty="0" smtClean="0"/>
              <a:t>и не буду</a:t>
            </a:r>
            <a:br>
              <a:rPr lang="ru-RU" sz="3600" dirty="0" smtClean="0"/>
            </a:br>
            <a:r>
              <a:rPr lang="ru-RU" sz="3600" dirty="0" smtClean="0"/>
              <a:t>         - плохо".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500834"/>
            <a:ext cx="82296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12033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Играет речка перекатами,</a:t>
            </a:r>
            <a:br>
              <a:rPr lang="ru-RU" sz="2000" dirty="0" smtClean="0"/>
            </a:br>
            <a:r>
              <a:rPr lang="ru-RU" sz="2000" dirty="0" smtClean="0"/>
              <a:t>В ней рыба вся из серебра,</a:t>
            </a:r>
            <a:br>
              <a:rPr lang="ru-RU" sz="2000" dirty="0" smtClean="0"/>
            </a:br>
            <a:r>
              <a:rPr lang="ru-RU" sz="2000" dirty="0" smtClean="0"/>
              <a:t>Какая Родина богатая,</a:t>
            </a:r>
            <a:br>
              <a:rPr lang="ru-RU" sz="2000" dirty="0" smtClean="0"/>
            </a:br>
            <a:r>
              <a:rPr lang="ru-RU" sz="2000" dirty="0" smtClean="0"/>
              <a:t>Не сосчитать её добра.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91210"/>
            <a:ext cx="7929618" cy="505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Бежит волна неторопливая,</a:t>
            </a:r>
            <a:br>
              <a:rPr lang="ru-RU" sz="2000" dirty="0" smtClean="0"/>
            </a:br>
            <a:r>
              <a:rPr lang="ru-RU" sz="2000" dirty="0" smtClean="0"/>
              <a:t>Простор полей ласкает глаз.</a:t>
            </a:r>
            <a:br>
              <a:rPr lang="ru-RU" sz="2000" dirty="0" smtClean="0"/>
            </a:br>
            <a:r>
              <a:rPr lang="ru-RU" sz="2000" dirty="0" smtClean="0"/>
              <a:t>Какая Родина счастливая,</a:t>
            </a:r>
            <a:br>
              <a:rPr lang="ru-RU" sz="2000" dirty="0" smtClean="0"/>
            </a:br>
            <a:r>
              <a:rPr lang="ru-RU" sz="2000" dirty="0" smtClean="0"/>
              <a:t>И это счастье всё для вас.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78674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 Не рождается зло от добра и обратно.</a:t>
            </a:r>
            <a:br>
              <a:rPr lang="ru-RU" sz="3200" dirty="0" smtClean="0"/>
            </a:br>
            <a:r>
              <a:rPr lang="ru-RU" sz="3200" dirty="0" smtClean="0"/>
              <a:t>Различать их нам взгляд человеческий дан».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Омар Хайям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339709"/>
          </a:xfrm>
        </p:spPr>
        <p:txBody>
          <a:bodyPr>
            <a:normAutofit fontScale="70000" lnSpcReduction="20000"/>
          </a:bodyPr>
          <a:lstStyle/>
          <a:p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 Из всех наук, которые человек должен знать, главная наука есть наука о том, как жить, делая как меньше зла, как можно больше добра».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Лев Николаевич Толстой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26827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Аристотель –древнегреческий философ, основатель науки «Этика».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5" y="1571612"/>
            <a:ext cx="5429288" cy="50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Фреска Рафаэля «Афинская школа».</a:t>
            </a:r>
            <a:br>
              <a:rPr lang="ru-RU" sz="2400" dirty="0" smtClean="0"/>
            </a:br>
            <a:r>
              <a:rPr lang="ru-RU" sz="2400" dirty="0" smtClean="0"/>
              <a:t>На ней художник изобразил великих мыслителей.</a:t>
            </a:r>
            <a:br>
              <a:rPr lang="ru-RU" sz="2400" dirty="0" smtClean="0"/>
            </a:br>
            <a:r>
              <a:rPr lang="ru-RU" sz="2400" dirty="0" smtClean="0"/>
              <a:t>В центре фрески мы видим фигуру Платона. Справа от него стоит Аристотель, держа в руке свою книгу «Этика».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00200"/>
            <a:ext cx="7572428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«Этика – это одна из форм идеологии – учение о морали, её развитии, принципах, нормах и роли в обществе».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                 С. И. Ожегов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26827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211</Words>
  <PresentationFormat>Экран (4:3)</PresentationFormat>
  <Paragraphs>33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 по предмету «Основы светской этики» Урок№2 Тема: «Что такое светская этика»</vt:lpstr>
      <vt:lpstr>Цветёт над тихой речкой яблоня, Сады, задумавшись, стоят. Какая Родина нарядная, Она сама, как дивный сад.</vt:lpstr>
      <vt:lpstr>Играет речка перекатами, В ней рыба вся из серебра, Какая Родина богатая, Не сосчитать её добра.</vt:lpstr>
      <vt:lpstr>Бежит волна неторопливая, Простор полей ласкает глаз. Какая Родина счастливая, И это счастье всё для вас.</vt:lpstr>
      <vt:lpstr>« Не рождается зло от добра и обратно. Различать их нам взгляд человеческий дан».  Омар Хайям</vt:lpstr>
      <vt:lpstr>« Из всех наук, которые человек должен знать, главная наука есть наука о том, как жить, делая как меньше зла, как можно больше добра».  Лев Николаевич Толстой</vt:lpstr>
      <vt:lpstr>Аристотель –древнегреческий философ, основатель науки «Этика».</vt:lpstr>
      <vt:lpstr>Фреска Рафаэля «Афинская школа». На ней художник изобразил великих мыслителей. В центре фрески мы видим фигуру Платона. Справа от него стоит Аристотель, держа в руке свою книгу «Этика».</vt:lpstr>
      <vt:lpstr>«Этика – это одна из форм идеологии – учение о морали, её развитии, принципах, нормах и роли в обществе».                                              С. И. Ожегов</vt:lpstr>
      <vt:lpstr>«Мораль – это правила нравственности, а также сама нравственность».                                        С. И. Ожегов</vt:lpstr>
      <vt:lpstr>«Нравственность – это правила, определяющие поведение; духовные и душевные качества, необходимые человеку в обществе, а также выполнение этих правил, поведение».                                             С. И. Ожегов</vt:lpstr>
      <vt:lpstr> Притча о добре и зле    Однажды один старый мудрый индеец - вождь племени разговаривал со своим маленьким внуком.    - Почему бывают плохие люди? - спрашивал его любознательный внук.    - Плохих людей не бывает, - ответил вождь. - В каждом человеке есть две половины - светлая и тёмная. Светлая сторона души призывает человека к любви, доброте, отзывчивости, миру, надежде, искренности. А тёмная сторона олицетворяет зло, эгоизм, разрушение, зависть, ложь, измену. Это как битва двух волков. Представь себе, что один волк светлый, а второй - тёмный. Понимаешь? </vt:lpstr>
      <vt:lpstr>- Понятно, - сказал малыш, тронутый до глубины души словами деда. Мальчик на какое-то время задумался, а потом спросил: - Но какой же волк побеждает в конце?    Старый индеец едва заметно улыбнулся:  - Всегда побеждает тот волк, которого ты кормишь. </vt:lpstr>
      <vt:lpstr>Владимир Владимирович Маяковский «Что такое хорошо и что такое плохо».</vt:lpstr>
      <vt:lpstr>  Крошка-сын            к отцу пришел, и спросила кроха: - Что такое            хорошо и что такое            плохо?  У меня       секретов нет, - слушайте детишки, - папы этого           ответ помещаю        в книжке.</vt:lpstr>
      <vt:lpstr>- Если ветер             крыши рвет, если     град загрохал, - каждый знает -               это вот для прогулок             плохо.</vt:lpstr>
      <vt:lpstr> Дождь покапал              и прошел. Солнце       в целом свете. Это    очень хорошо и большим          и детям.</vt:lpstr>
      <vt:lpstr>Если     сын        чернее ночи, грязь лежит            на рожице, - ясно,      это         плохо очень для ребячьей             кожицы.</vt:lpstr>
      <vt:lpstr>  Если     мальчик            любит мыло и зубной порошок, этот мальчик             очень милый, поступает хорошо.</vt:lpstr>
      <vt:lpstr>Если бьет          дрянной драчун слабого мальчишку, я такого         не хочу даже     вставить в книжку.</vt:lpstr>
      <vt:lpstr>Этот вот кричит:                 - Не трожь тех,     кто меньше ростом! - Этот мальчик             так хорош, загляденье просто!</vt:lpstr>
      <vt:lpstr>Если ты        порвал подряд книжицу и мячик, октябрята говорят: плоховатый мальчик.</vt:lpstr>
      <vt:lpstr>Если мальчик             любит труд тычет      в книжку              пальчик, про такого           пишут тут: он   хороший мальчик.</vt:lpstr>
      <vt:lpstr>От вороны          карапуз убежал, заохав. Мальчик этот             просто трус. Это    очень плохо.</vt:lpstr>
      <vt:lpstr>  Этот,      хоть и сам свершок, спорит       с грозной птицей. Храбрый мальчик,                 хорошо, в жизни        пригодится.</vt:lpstr>
      <vt:lpstr>Этот     в грязь залез                  и рад, что грязна рубаха. Про такого           говорят: он плохой,           неряха.</vt:lpstr>
      <vt:lpstr>Этот     чистит валенки, моет     сам калоши. Он   хотя и маленький, но вполне хороший.</vt:lpstr>
      <vt:lpstr>Помни      это         каждый сын, знай     любой ребенок: вырастет         из сына                свин, если сын -            свиненок.</vt:lpstr>
      <vt:lpstr>    Мальчик        радостный пошел, и решила кроха: "Буду      делать хорошо и не буду          - плохо".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</dc:title>
  <cp:lastModifiedBy>Admin</cp:lastModifiedBy>
  <cp:revision>51</cp:revision>
  <dcterms:modified xsi:type="dcterms:W3CDTF">2012-06-05T16:13:15Z</dcterms:modified>
</cp:coreProperties>
</file>