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2" r:id="rId5"/>
    <p:sldId id="263" r:id="rId6"/>
    <p:sldId id="264" r:id="rId7"/>
    <p:sldId id="261" r:id="rId8"/>
    <p:sldId id="260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9A1E5-1320-4735-A433-D917AC22CDE5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26CAB-154D-4716-ACC4-5118E46DF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346003-C066-4197-8D17-8CF44A974EB4}" type="slidenum">
              <a:rPr lang="ru-RU" smtClean="0"/>
              <a:pPr eaLnBrk="1" hangingPunct="1"/>
              <a:t>2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7AAEC6-F738-4753-A7A8-5CB98DF6551D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43DFCD-483D-40F3-8E48-2300407A6BB0}" type="slidenum">
              <a:rPr lang="ru-RU" smtClean="0"/>
              <a:pPr eaLnBrk="1" hangingPunct="1"/>
              <a:t>6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70A9-7616-4096-AD68-6D9211965F7F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8D3B15-26A6-4FD2-85FE-2258C4B175A8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0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12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0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9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3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0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7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9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7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50E3-5F08-48FD-A37B-BFF5FC7E6D6F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D6F6A-E3A8-4316-AD4A-10F3FDB98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5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20.png"/><Relationship Id="rId5" Type="http://schemas.openxmlformats.org/officeDocument/2006/relationships/image" Target="../media/image18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16.wmf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png"/><Relationship Id="rId11" Type="http://schemas.openxmlformats.org/officeDocument/2006/relationships/image" Target="../media/image15.wmf"/><Relationship Id="rId5" Type="http://schemas.openxmlformats.org/officeDocument/2006/relationships/image" Target="../media/image26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88913"/>
            <a:ext cx="7705725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581400" y="4800600"/>
            <a:ext cx="531971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latin typeface="Monotype Corsiva" pitchFamily="66" charset="0"/>
              </a:rPr>
              <a:t>Фабер Галина  Николаевна – </a:t>
            </a:r>
          </a:p>
          <a:p>
            <a:pPr algn="ctr" eaLnBrk="1" hangingPunct="1"/>
            <a:r>
              <a:rPr lang="ru-RU" sz="2000" b="1" dirty="0" smtClean="0">
                <a:latin typeface="Monotype Corsiva" pitchFamily="66" charset="0"/>
              </a:rPr>
              <a:t>учитель математики  высшей категории  </a:t>
            </a:r>
          </a:p>
          <a:p>
            <a:pPr algn="ctr" eaLnBrk="1" hangingPunct="1"/>
            <a:r>
              <a:rPr lang="ru-RU" sz="2000" dirty="0" smtClean="0">
                <a:latin typeface="Monotype Corsiva" pitchFamily="66" charset="0"/>
              </a:rPr>
              <a:t>КМОУ «Гимназия имени Горького А.М.»</a:t>
            </a:r>
          </a:p>
          <a:p>
            <a:pPr algn="ctr" eaLnBrk="1" hangingPunct="1"/>
            <a:r>
              <a:rPr lang="ru-RU" sz="2000" dirty="0" err="1" smtClean="0">
                <a:latin typeface="Monotype Corsiva" pitchFamily="66" charset="0"/>
              </a:rPr>
              <a:t>Москаленского</a:t>
            </a:r>
            <a:r>
              <a:rPr lang="ru-RU" sz="2000" dirty="0" smtClean="0">
                <a:latin typeface="Monotype Corsiva" pitchFamily="66" charset="0"/>
              </a:rPr>
              <a:t> муниципального района Омской </a:t>
            </a:r>
            <a:r>
              <a:rPr lang="ru-RU" sz="2000" dirty="0">
                <a:latin typeface="Monotype Corsiva" pitchFamily="66" charset="0"/>
              </a:rPr>
              <a:t>области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9948"/>
            <a:ext cx="1485900" cy="168592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78658"/>
            <a:ext cx="3409829" cy="2190566"/>
          </a:xfrm>
        </p:spPr>
      </p:pic>
    </p:spTree>
    <p:extLst>
      <p:ext uri="{BB962C8B-B14F-4D97-AF65-F5344CB8AC3E}">
        <p14:creationId xmlns:p14="http://schemas.microsoft.com/office/powerpoint/2010/main" val="10649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494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Домашний тест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467544" y="692696"/>
            <a:ext cx="828092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/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Имеется </a:t>
            </a:r>
            <a:r>
              <a:rPr lang="ru-RU" sz="1600" dirty="0">
                <a:solidFill>
                  <a:srgbClr val="002060"/>
                </a:solidFill>
              </a:rPr>
              <a:t>два сплава. Первый содержит 10% никеля, второй  — 35% никеля. Из этих двух сплавов получили третий сплав массой 175 кг, содержащий 30% никеля. На сколько килограммов масса первого сплава меньше массы </a:t>
            </a:r>
            <a:r>
              <a:rPr lang="ru-RU" sz="1600" dirty="0" smtClean="0">
                <a:solidFill>
                  <a:srgbClr val="002060"/>
                </a:solidFill>
              </a:rPr>
              <a:t>второго? </a:t>
            </a:r>
          </a:p>
          <a:p>
            <a:pPr>
              <a:buFont typeface="+mj-lt"/>
              <a:buAutoNum type="arabicPeriod"/>
            </a:pPr>
            <a:r>
              <a:rPr lang="ru-RU" sz="1600" dirty="0" smtClean="0">
                <a:solidFill>
                  <a:srgbClr val="002060"/>
                </a:solidFill>
              </a:rPr>
              <a:t>Смешали </a:t>
            </a:r>
            <a:r>
              <a:rPr lang="ru-RU" sz="1600" dirty="0">
                <a:solidFill>
                  <a:srgbClr val="002060"/>
                </a:solidFill>
              </a:rPr>
              <a:t>3 литра 15-процентного водного раствора некоторого вещества с  12 литрами 35-процентного водного раствора этого же вещества. Сколько процентов составляет концентрация получившегося раствора?  </a:t>
            </a:r>
            <a:r>
              <a:rPr lang="ru-RU" sz="1600" dirty="0" smtClean="0">
                <a:solidFill>
                  <a:srgbClr val="002060"/>
                </a:solidFill>
              </a:rPr>
              <a:t>   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Имеется два сосуда. Первый содержит 100 кг, а второй — 40 кг раствора кислоты различной концентрации. Если эти растворы смешать, то получится раствор, содержащий 85% кислоты. Если же смешать равные массы этих растворов, то получится раствор, содержащий 88% кислоты. Сколько килограммов кислоты содержится в первом сосуде?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endParaRPr lang="ru-RU" sz="1600" dirty="0">
              <a:solidFill>
                <a:srgbClr val="002060"/>
              </a:solidFill>
            </a:endParaRP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Смешав 40-процентный и 90-процентный растворы кислоты и добавив 10 кг  чистой воды, получили 62процентный раствор кислоты. Если бы вместо 10 кг воды добавили 10 кг 50-процентного раствора той же кислоты, то получили бы 72-процентный раствор кислоты. Сколько килограммов 40%-</a:t>
            </a:r>
            <a:r>
              <a:rPr lang="ru-RU" sz="1600" dirty="0" err="1">
                <a:solidFill>
                  <a:srgbClr val="002060"/>
                </a:solidFill>
              </a:rPr>
              <a:t>ного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раствора </a:t>
            </a:r>
            <a:r>
              <a:rPr lang="ru-RU" sz="1600" dirty="0">
                <a:solidFill>
                  <a:srgbClr val="002060"/>
                </a:solidFill>
              </a:rPr>
              <a:t>использовали для получения смеси? </a:t>
            </a:r>
          </a:p>
          <a:p>
            <a:pPr>
              <a:buFont typeface="+mj-lt"/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Имеется два сосуда. Первый содержит 60 кг, а второй — 45 кг раствора кислоты различной концентрации. Если эти растворы смешать, то получится раствор, содержащий 39% кислоты. Если же смешать равные массы этих растворов, то получится раствор, содержащий 43% кислоты. Сколько  килограммов кислоты содержится в первом сосуде? </a:t>
            </a:r>
          </a:p>
          <a:p>
            <a:pPr>
              <a:buFont typeface="+mj-lt"/>
              <a:buAutoNum type="arabicPeriod"/>
            </a:pPr>
            <a:endParaRPr lang="ru-RU" sz="12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0" name="Багетная рамка 9"/>
          <p:cNvSpPr/>
          <p:nvPr/>
        </p:nvSpPr>
        <p:spPr>
          <a:xfrm>
            <a:off x="0" y="-243408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64288" y="4437112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105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31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81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10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2477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16"/>
          <p:cNvSpPr>
            <a:spLocks noChangeArrowheads="1" noChangeShapeType="1" noTextEdit="1"/>
          </p:cNvSpPr>
          <p:nvPr/>
        </p:nvSpPr>
        <p:spPr bwMode="auto">
          <a:xfrm>
            <a:off x="762000" y="3886200"/>
            <a:ext cx="800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31550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40000" dir="5400000" algn="tl" rotWithShape="0">
                    <a:srgbClr val="000000">
                      <a:alpha val="32999"/>
                    </a:srgbClr>
                  </a:outerShdw>
                </a:effectLst>
                <a:latin typeface="Monotype Corsiva"/>
              </a:rPr>
              <a:t>Задачи на концентрацию, сплавы</a:t>
            </a:r>
          </a:p>
        </p:txBody>
      </p:sp>
      <p:sp>
        <p:nvSpPr>
          <p:cNvPr id="23" name="Багетная рамка 22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4" name="Прямоугольник 2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700"/>
            <a:ext cx="6218238" cy="32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9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334963"/>
            <a:ext cx="6108700" cy="122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914400" y="1383021"/>
            <a:ext cx="7696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Изучить условия задачи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Составить таблицу</a:t>
            </a:r>
          </a:p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Заполнить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талицу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Выбрать неизвестные величины (их обозначают буквами х, у и т.д.), относительно которых составить пропорции, этим, мы создаем математическую модель ситуации, описанной в условии задачи.</a:t>
            </a:r>
            <a:endParaRPr lang="ru-RU" sz="2400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Используя условия задачи, определить все взаимосвязи между данными величинами.</a:t>
            </a:r>
            <a:endParaRPr lang="ru-RU" sz="2400" i="1" dirty="0">
              <a:latin typeface="Times New Roman" pitchFamily="18" charset="0"/>
            </a:endParaRPr>
          </a:p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Составить математическую модель задачи и решить ее.</a:t>
            </a:r>
            <a:endParaRPr lang="ru-RU" sz="2400" i="1" dirty="0">
              <a:latin typeface="Times New Roman" pitchFamily="18" charset="0"/>
            </a:endParaRPr>
          </a:p>
          <a:p>
            <a:pPr marL="457200" indent="-457200" eaLnBrk="0" hangingPunct="0">
              <a:buFont typeface="Arial" charset="0"/>
              <a:buAutoNum type="arabicPeriod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Изучить полученное решение, провести критический анализ результата.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71600" y="609600"/>
            <a:ext cx="6781800" cy="914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" name="Object 73"/>
          <p:cNvGraphicFramePr>
            <a:graphicFrameLocks noChangeAspect="1"/>
          </p:cNvGraphicFramePr>
          <p:nvPr/>
        </p:nvGraphicFramePr>
        <p:xfrm>
          <a:off x="1403350" y="609600"/>
          <a:ext cx="59547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2806560" imgH="431640" progId="Equation.3">
                  <p:embed/>
                </p:oleObj>
              </mc:Choice>
              <mc:Fallback>
                <p:oleObj name="Формула" r:id="rId3" imgW="280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609600"/>
                        <a:ext cx="59547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Багетная рамка 3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6"/>
          <p:cNvGrpSpPr>
            <a:grpSpLocks/>
          </p:cNvGrpSpPr>
          <p:nvPr/>
        </p:nvGrpSpPr>
        <p:grpSpPr bwMode="auto">
          <a:xfrm>
            <a:off x="381000" y="2438400"/>
            <a:ext cx="6705600" cy="985838"/>
            <a:chOff x="914400" y="1981200"/>
            <a:chExt cx="6705600" cy="98583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14400" y="1981200"/>
              <a:ext cx="6705600" cy="914400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995363" y="2133600"/>
            <a:ext cx="6494462" cy="833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Формула" r:id="rId5" imgW="3060360" imgH="393480" progId="Equation.3">
                    <p:embed/>
                  </p:oleObj>
                </mc:Choice>
                <mc:Fallback>
                  <p:oleObj name="Формула" r:id="rId5" imgW="3060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5363" y="2133600"/>
                          <a:ext cx="6494462" cy="833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7"/>
          <p:cNvGrpSpPr>
            <a:grpSpLocks/>
          </p:cNvGrpSpPr>
          <p:nvPr/>
        </p:nvGrpSpPr>
        <p:grpSpPr bwMode="auto">
          <a:xfrm>
            <a:off x="2057400" y="3581400"/>
            <a:ext cx="6777038" cy="914400"/>
            <a:chOff x="842963" y="3505200"/>
            <a:chExt cx="6777037" cy="9144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4401" y="3505200"/>
              <a:ext cx="6705599" cy="914400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14409" name="Object 8"/>
            <p:cNvGraphicFramePr>
              <a:graphicFrameLocks noChangeAspect="1"/>
            </p:cNvGraphicFramePr>
            <p:nvPr/>
          </p:nvGraphicFramePr>
          <p:xfrm>
            <a:off x="842963" y="3505200"/>
            <a:ext cx="6683375" cy="833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Формула" r:id="rId7" imgW="3149280" imgH="393480" progId="Equation.3">
                    <p:embed/>
                  </p:oleObj>
                </mc:Choice>
                <mc:Fallback>
                  <p:oleObj name="Формула" r:id="rId7" imgW="31492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963" y="3505200"/>
                          <a:ext cx="6683375" cy="833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Стрелка вниз 10"/>
          <p:cNvSpPr/>
          <p:nvPr/>
        </p:nvSpPr>
        <p:spPr>
          <a:xfrm>
            <a:off x="1905000" y="1447800"/>
            <a:ext cx="685800" cy="1066800"/>
          </a:xfrm>
          <a:prstGeom prst="downArrow">
            <a:avLst/>
          </a:prstGeom>
          <a:solidFill>
            <a:srgbClr val="F9604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162800" y="1447800"/>
            <a:ext cx="685800" cy="1905000"/>
          </a:xfrm>
          <a:prstGeom prst="downArrow">
            <a:avLst/>
          </a:prstGeom>
          <a:solidFill>
            <a:srgbClr val="F9604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8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1066800" y="2133600"/>
            <a:ext cx="6781800" cy="914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4409" name="Object 73"/>
          <p:cNvGraphicFramePr>
            <a:graphicFrameLocks noChangeAspect="1"/>
          </p:cNvGraphicFramePr>
          <p:nvPr/>
        </p:nvGraphicFramePr>
        <p:xfrm>
          <a:off x="1555750" y="2133600"/>
          <a:ext cx="595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4" imgW="2806560" imgH="431640" progId="Equation.3">
                  <p:embed/>
                </p:oleObj>
              </mc:Choice>
              <mc:Fallback>
                <p:oleObj name="Формула" r:id="rId4" imgW="280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133600"/>
                        <a:ext cx="5956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3352800" y="3733800"/>
            <a:ext cx="533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1) 4 · 0,12 = 0,48 (л) вещества в растворе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3352800" y="4419600"/>
            <a:ext cx="2138363" cy="827088"/>
            <a:chOff x="336" y="2647"/>
            <a:chExt cx="1347" cy="521"/>
          </a:xfrm>
        </p:grpSpPr>
        <p:graphicFrame>
          <p:nvGraphicFramePr>
            <p:cNvPr id="2053" name="Object 79"/>
            <p:cNvGraphicFramePr>
              <a:graphicFrameLocks noChangeAspect="1"/>
            </p:cNvGraphicFramePr>
            <p:nvPr/>
          </p:nvGraphicFramePr>
          <p:xfrm>
            <a:off x="672" y="2647"/>
            <a:ext cx="1011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Формула" r:id="rId6" imgW="761760" imgH="393480" progId="Equation.3">
                    <p:embed/>
                  </p:oleObj>
                </mc:Choice>
                <mc:Fallback>
                  <p:oleObj name="Формула" r:id="rId6" imgW="7617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647"/>
                          <a:ext cx="1011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80"/>
            <p:cNvSpPr>
              <a:spLocks noChangeArrowheads="1"/>
            </p:cNvSpPr>
            <p:nvPr/>
          </p:nvSpPr>
          <p:spPr bwMode="auto">
            <a:xfrm>
              <a:off x="336" y="2743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200">
                  <a:latin typeface="Times New Roman" pitchFamily="18" charset="0"/>
                  <a:cs typeface="Times New Roman" pitchFamily="18" charset="0"/>
                </a:rPr>
                <a:t>2) </a:t>
              </a:r>
            </a:p>
          </p:txBody>
        </p:sp>
      </p:grpSp>
      <p:graphicFrame>
        <p:nvGraphicFramePr>
          <p:cNvPr id="14417" name="Object 81"/>
          <p:cNvGraphicFramePr>
            <a:graphicFrameLocks noChangeAspect="1"/>
          </p:cNvGraphicFramePr>
          <p:nvPr/>
        </p:nvGraphicFramePr>
        <p:xfrm>
          <a:off x="5486400" y="4419600"/>
          <a:ext cx="160496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8" imgW="761760" imgH="393480" progId="Equation.3">
                  <p:embed/>
                </p:oleObj>
              </mc:Choice>
              <mc:Fallback>
                <p:oleObj name="Формула" r:id="rId8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19600"/>
                        <a:ext cx="160496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18" name="Object 82"/>
          <p:cNvGraphicFramePr>
            <a:graphicFrameLocks noChangeAspect="1"/>
          </p:cNvGraphicFramePr>
          <p:nvPr/>
        </p:nvGraphicFramePr>
        <p:xfrm>
          <a:off x="7073900" y="4419600"/>
          <a:ext cx="18176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10" imgW="863280" imgH="393480" progId="Equation.3">
                  <p:embed/>
                </p:oleObj>
              </mc:Choice>
              <mc:Fallback>
                <p:oleObj name="Формула" r:id="rId10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4419600"/>
                        <a:ext cx="181768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2" name="Rectangle 106"/>
          <p:cNvSpPr>
            <a:spLocks noChangeArrowheads="1"/>
          </p:cNvSpPr>
          <p:nvPr/>
        </p:nvSpPr>
        <p:spPr bwMode="auto">
          <a:xfrm>
            <a:off x="5334000" y="381000"/>
            <a:ext cx="2133600" cy="83026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12% = 0,12</a:t>
            </a:r>
          </a:p>
          <a:p>
            <a:pPr algn="ctr">
              <a:defRPr/>
            </a:pPr>
            <a:endParaRPr lang="ru-RU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6" name="Багетная рамка 45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858000" y="5867400"/>
            <a:ext cx="19637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Ответ: 4</a:t>
            </a:r>
          </a:p>
        </p:txBody>
      </p:sp>
      <p:grpSp>
        <p:nvGrpSpPr>
          <p:cNvPr id="2062" name="Группа 48"/>
          <p:cNvGrpSpPr>
            <a:grpSpLocks/>
          </p:cNvGrpSpPr>
          <p:nvPr/>
        </p:nvGrpSpPr>
        <p:grpSpPr bwMode="auto">
          <a:xfrm>
            <a:off x="381000" y="762000"/>
            <a:ext cx="8229600" cy="1446213"/>
            <a:chOff x="381000" y="762000"/>
            <a:chExt cx="8229600" cy="1446550"/>
          </a:xfrm>
        </p:grpSpPr>
        <p:sp>
          <p:nvSpPr>
            <p:cNvPr id="4" name="Rectangle 76"/>
            <p:cNvSpPr>
              <a:spLocks noChangeArrowheads="1"/>
            </p:cNvSpPr>
            <p:nvPr/>
          </p:nvSpPr>
          <p:spPr bwMode="auto">
            <a:xfrm>
              <a:off x="1143000" y="762000"/>
              <a:ext cx="7467600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2200">
                  <a:latin typeface="Times New Roman" pitchFamily="18" charset="0"/>
                  <a:cs typeface="Times New Roman" pitchFamily="18" charset="0"/>
                </a:rPr>
                <a:t>В сосуд, содержащий 4 литров 12-процентного водного раствора некоторого вещества, добавили 8 литров воды. Сколько процентов составляет концентрация получившегося раствора? </a:t>
              </a:r>
            </a:p>
          </p:txBody>
        </p:sp>
        <p:sp>
          <p:nvSpPr>
            <p:cNvPr id="48" name="Овал 47"/>
            <p:cNvSpPr/>
            <p:nvPr/>
          </p:nvSpPr>
          <p:spPr>
            <a:xfrm>
              <a:off x="381000" y="990653"/>
              <a:ext cx="762000" cy="914613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5400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1</a:t>
              </a:r>
            </a:p>
          </p:txBody>
        </p:sp>
      </p:grpSp>
      <p:pic>
        <p:nvPicPr>
          <p:cNvPr id="50" name="Прямоугольник 49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2981325"/>
            <a:ext cx="1712912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381000" y="4572000"/>
            <a:ext cx="1066800" cy="1828800"/>
            <a:chOff x="1454" y="1680"/>
            <a:chExt cx="754" cy="1440"/>
          </a:xfrm>
          <a:solidFill>
            <a:schemeClr val="bg1">
              <a:lumMod val="85000"/>
            </a:schemeClr>
          </a:solidFill>
        </p:grpSpPr>
        <p:sp>
          <p:nvSpPr>
            <p:cNvPr id="2074" name="Oval 108"/>
            <p:cNvSpPr>
              <a:spLocks noChangeArrowheads="1"/>
            </p:cNvSpPr>
            <p:nvPr/>
          </p:nvSpPr>
          <p:spPr bwMode="auto">
            <a:xfrm rot="-5400000">
              <a:off x="1772" y="2683"/>
              <a:ext cx="120" cy="753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5" name="Freeform 109"/>
            <p:cNvSpPr>
              <a:spLocks/>
            </p:cNvSpPr>
            <p:nvPr/>
          </p:nvSpPr>
          <p:spPr bwMode="auto">
            <a:xfrm>
              <a:off x="1456" y="1992"/>
              <a:ext cx="752" cy="1128"/>
            </a:xfrm>
            <a:custGeom>
              <a:avLst/>
              <a:gdLst>
                <a:gd name="T0" fmla="*/ 12 w 752"/>
                <a:gd name="T1" fmla="*/ 1079 h 1128"/>
                <a:gd name="T2" fmla="*/ 0 w 752"/>
                <a:gd name="T3" fmla="*/ 56 h 1128"/>
                <a:gd name="T4" fmla="*/ 113 w 752"/>
                <a:gd name="T5" fmla="*/ 27 h 1128"/>
                <a:gd name="T6" fmla="*/ 235 w 752"/>
                <a:gd name="T7" fmla="*/ 7 h 1128"/>
                <a:gd name="T8" fmla="*/ 366 w 752"/>
                <a:gd name="T9" fmla="*/ 0 h 1128"/>
                <a:gd name="T10" fmla="*/ 459 w 752"/>
                <a:gd name="T11" fmla="*/ 0 h 1128"/>
                <a:gd name="T12" fmla="*/ 594 w 752"/>
                <a:gd name="T13" fmla="*/ 12 h 1128"/>
                <a:gd name="T14" fmla="*/ 674 w 752"/>
                <a:gd name="T15" fmla="*/ 31 h 1128"/>
                <a:gd name="T16" fmla="*/ 752 w 752"/>
                <a:gd name="T17" fmla="*/ 48 h 1128"/>
                <a:gd name="T18" fmla="*/ 752 w 752"/>
                <a:gd name="T19" fmla="*/ 1059 h 1128"/>
                <a:gd name="T20" fmla="*/ 725 w 752"/>
                <a:gd name="T21" fmla="*/ 1095 h 1128"/>
                <a:gd name="T22" fmla="*/ 646 w 752"/>
                <a:gd name="T23" fmla="*/ 1110 h 1128"/>
                <a:gd name="T24" fmla="*/ 549 w 752"/>
                <a:gd name="T25" fmla="*/ 1121 h 1128"/>
                <a:gd name="T26" fmla="*/ 454 w 752"/>
                <a:gd name="T27" fmla="*/ 1128 h 1128"/>
                <a:gd name="T28" fmla="*/ 369 w 752"/>
                <a:gd name="T29" fmla="*/ 1128 h 1128"/>
                <a:gd name="T30" fmla="*/ 241 w 752"/>
                <a:gd name="T31" fmla="*/ 1125 h 1128"/>
                <a:gd name="T32" fmla="*/ 139 w 752"/>
                <a:gd name="T33" fmla="*/ 1112 h 1128"/>
                <a:gd name="T34" fmla="*/ 70 w 752"/>
                <a:gd name="T35" fmla="*/ 1102 h 1128"/>
                <a:gd name="T36" fmla="*/ 38 w 752"/>
                <a:gd name="T37" fmla="*/ 1087 h 11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2"/>
                <a:gd name="T58" fmla="*/ 0 h 1128"/>
                <a:gd name="T59" fmla="*/ 752 w 752"/>
                <a:gd name="T60" fmla="*/ 1128 h 112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2" h="1128">
                  <a:moveTo>
                    <a:pt x="12" y="1079"/>
                  </a:moveTo>
                  <a:lnTo>
                    <a:pt x="0" y="56"/>
                  </a:lnTo>
                  <a:lnTo>
                    <a:pt x="113" y="27"/>
                  </a:lnTo>
                  <a:lnTo>
                    <a:pt x="235" y="7"/>
                  </a:lnTo>
                  <a:lnTo>
                    <a:pt x="366" y="0"/>
                  </a:lnTo>
                  <a:lnTo>
                    <a:pt x="459" y="0"/>
                  </a:lnTo>
                  <a:lnTo>
                    <a:pt x="594" y="12"/>
                  </a:lnTo>
                  <a:lnTo>
                    <a:pt x="674" y="31"/>
                  </a:lnTo>
                  <a:lnTo>
                    <a:pt x="752" y="48"/>
                  </a:lnTo>
                  <a:lnTo>
                    <a:pt x="752" y="1059"/>
                  </a:lnTo>
                  <a:lnTo>
                    <a:pt x="725" y="1095"/>
                  </a:lnTo>
                  <a:lnTo>
                    <a:pt x="646" y="1110"/>
                  </a:lnTo>
                  <a:lnTo>
                    <a:pt x="549" y="1121"/>
                  </a:lnTo>
                  <a:lnTo>
                    <a:pt x="454" y="1128"/>
                  </a:lnTo>
                  <a:lnTo>
                    <a:pt x="369" y="1128"/>
                  </a:lnTo>
                  <a:lnTo>
                    <a:pt x="241" y="1125"/>
                  </a:lnTo>
                  <a:lnTo>
                    <a:pt x="139" y="1112"/>
                  </a:lnTo>
                  <a:lnTo>
                    <a:pt x="70" y="1102"/>
                  </a:lnTo>
                  <a:lnTo>
                    <a:pt x="38" y="108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6" name="Oval 110"/>
            <p:cNvSpPr>
              <a:spLocks noChangeArrowheads="1"/>
            </p:cNvSpPr>
            <p:nvPr/>
          </p:nvSpPr>
          <p:spPr bwMode="auto">
            <a:xfrm rot="-5400000">
              <a:off x="1771" y="1661"/>
              <a:ext cx="120" cy="754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Freeform 111"/>
            <p:cNvSpPr>
              <a:spLocks/>
            </p:cNvSpPr>
            <p:nvPr/>
          </p:nvSpPr>
          <p:spPr bwMode="auto">
            <a:xfrm>
              <a:off x="1502" y="1753"/>
              <a:ext cx="673" cy="330"/>
            </a:xfrm>
            <a:custGeom>
              <a:avLst/>
              <a:gdLst/>
              <a:ahLst/>
              <a:cxnLst>
                <a:cxn ang="0">
                  <a:pos x="11" y="306"/>
                </a:cxn>
                <a:cxn ang="0">
                  <a:pos x="75" y="269"/>
                </a:cxn>
                <a:cxn ang="0">
                  <a:pos x="139" y="245"/>
                </a:cxn>
                <a:cxn ang="0">
                  <a:pos x="147" y="205"/>
                </a:cxn>
                <a:cxn ang="0">
                  <a:pos x="139" y="173"/>
                </a:cxn>
                <a:cxn ang="0">
                  <a:pos x="61" y="113"/>
                </a:cxn>
                <a:cxn ang="0">
                  <a:pos x="59" y="29"/>
                </a:cxn>
                <a:cxn ang="0">
                  <a:pos x="235" y="4"/>
                </a:cxn>
                <a:cxn ang="0">
                  <a:pos x="379" y="4"/>
                </a:cxn>
                <a:cxn ang="0">
                  <a:pos x="515" y="7"/>
                </a:cxn>
                <a:cxn ang="0">
                  <a:pos x="645" y="25"/>
                </a:cxn>
                <a:cxn ang="0">
                  <a:pos x="665" y="97"/>
                </a:cxn>
                <a:cxn ang="0">
                  <a:pos x="621" y="133"/>
                </a:cxn>
                <a:cxn ang="0">
                  <a:pos x="563" y="165"/>
                </a:cxn>
                <a:cxn ang="0">
                  <a:pos x="555" y="197"/>
                </a:cxn>
                <a:cxn ang="0">
                  <a:pos x="561" y="225"/>
                </a:cxn>
                <a:cxn ang="0">
                  <a:pos x="577" y="241"/>
                </a:cxn>
                <a:cxn ang="0">
                  <a:pos x="629" y="269"/>
                </a:cxn>
                <a:cxn ang="0">
                  <a:pos x="689" y="281"/>
                </a:cxn>
                <a:cxn ang="0">
                  <a:pos x="739" y="312"/>
                </a:cxn>
                <a:cxn ang="0">
                  <a:pos x="619" y="340"/>
                </a:cxn>
                <a:cxn ang="0">
                  <a:pos x="347" y="345"/>
                </a:cxn>
                <a:cxn ang="0">
                  <a:pos x="139" y="337"/>
                </a:cxn>
                <a:cxn ang="0">
                  <a:pos x="11" y="306"/>
                </a:cxn>
              </a:cxnLst>
              <a:rect l="0" t="0" r="r" b="b"/>
              <a:pathLst>
                <a:path w="751" h="346">
                  <a:moveTo>
                    <a:pt x="11" y="306"/>
                  </a:moveTo>
                  <a:cubicBezTo>
                    <a:pt x="0" y="295"/>
                    <a:pt x="54" y="279"/>
                    <a:pt x="75" y="269"/>
                  </a:cubicBezTo>
                  <a:cubicBezTo>
                    <a:pt x="96" y="259"/>
                    <a:pt x="127" y="256"/>
                    <a:pt x="139" y="245"/>
                  </a:cubicBezTo>
                  <a:cubicBezTo>
                    <a:pt x="151" y="234"/>
                    <a:pt x="147" y="217"/>
                    <a:pt x="147" y="205"/>
                  </a:cubicBezTo>
                  <a:cubicBezTo>
                    <a:pt x="147" y="193"/>
                    <a:pt x="153" y="188"/>
                    <a:pt x="139" y="173"/>
                  </a:cubicBezTo>
                  <a:cubicBezTo>
                    <a:pt x="125" y="158"/>
                    <a:pt x="74" y="137"/>
                    <a:pt x="61" y="113"/>
                  </a:cubicBezTo>
                  <a:cubicBezTo>
                    <a:pt x="48" y="89"/>
                    <a:pt x="30" y="47"/>
                    <a:pt x="59" y="29"/>
                  </a:cubicBezTo>
                  <a:cubicBezTo>
                    <a:pt x="88" y="11"/>
                    <a:pt x="182" y="8"/>
                    <a:pt x="235" y="4"/>
                  </a:cubicBezTo>
                  <a:cubicBezTo>
                    <a:pt x="288" y="0"/>
                    <a:pt x="332" y="3"/>
                    <a:pt x="379" y="4"/>
                  </a:cubicBezTo>
                  <a:cubicBezTo>
                    <a:pt x="426" y="5"/>
                    <a:pt x="471" y="3"/>
                    <a:pt x="515" y="7"/>
                  </a:cubicBezTo>
                  <a:cubicBezTo>
                    <a:pt x="559" y="11"/>
                    <a:pt x="620" y="10"/>
                    <a:pt x="645" y="25"/>
                  </a:cubicBezTo>
                  <a:cubicBezTo>
                    <a:pt x="670" y="40"/>
                    <a:pt x="669" y="79"/>
                    <a:pt x="665" y="97"/>
                  </a:cubicBezTo>
                  <a:cubicBezTo>
                    <a:pt x="661" y="115"/>
                    <a:pt x="638" y="122"/>
                    <a:pt x="621" y="133"/>
                  </a:cubicBezTo>
                  <a:cubicBezTo>
                    <a:pt x="604" y="144"/>
                    <a:pt x="574" y="154"/>
                    <a:pt x="563" y="165"/>
                  </a:cubicBezTo>
                  <a:cubicBezTo>
                    <a:pt x="552" y="176"/>
                    <a:pt x="555" y="187"/>
                    <a:pt x="555" y="197"/>
                  </a:cubicBezTo>
                  <a:cubicBezTo>
                    <a:pt x="555" y="207"/>
                    <a:pt x="557" y="218"/>
                    <a:pt x="561" y="225"/>
                  </a:cubicBezTo>
                  <a:cubicBezTo>
                    <a:pt x="565" y="232"/>
                    <a:pt x="566" y="234"/>
                    <a:pt x="577" y="241"/>
                  </a:cubicBezTo>
                  <a:cubicBezTo>
                    <a:pt x="588" y="248"/>
                    <a:pt x="611" y="262"/>
                    <a:pt x="629" y="269"/>
                  </a:cubicBezTo>
                  <a:cubicBezTo>
                    <a:pt x="647" y="276"/>
                    <a:pt x="671" y="274"/>
                    <a:pt x="689" y="281"/>
                  </a:cubicBezTo>
                  <a:cubicBezTo>
                    <a:pt x="707" y="288"/>
                    <a:pt x="751" y="302"/>
                    <a:pt x="739" y="312"/>
                  </a:cubicBezTo>
                  <a:cubicBezTo>
                    <a:pt x="727" y="322"/>
                    <a:pt x="684" y="334"/>
                    <a:pt x="619" y="340"/>
                  </a:cubicBezTo>
                  <a:cubicBezTo>
                    <a:pt x="554" y="345"/>
                    <a:pt x="427" y="346"/>
                    <a:pt x="347" y="345"/>
                  </a:cubicBezTo>
                  <a:cubicBezTo>
                    <a:pt x="267" y="345"/>
                    <a:pt x="195" y="343"/>
                    <a:pt x="139" y="337"/>
                  </a:cubicBezTo>
                  <a:cubicBezTo>
                    <a:pt x="83" y="331"/>
                    <a:pt x="11" y="312"/>
                    <a:pt x="11" y="306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112"/>
            <p:cNvSpPr>
              <a:spLocks noChangeArrowheads="1"/>
            </p:cNvSpPr>
            <p:nvPr/>
          </p:nvSpPr>
          <p:spPr bwMode="auto">
            <a:xfrm>
              <a:off x="1542" y="1704"/>
              <a:ext cx="561" cy="139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9" name="Freeform 113"/>
            <p:cNvSpPr>
              <a:spLocks/>
            </p:cNvSpPr>
            <p:nvPr/>
          </p:nvSpPr>
          <p:spPr bwMode="auto">
            <a:xfrm>
              <a:off x="1561" y="1680"/>
              <a:ext cx="498" cy="115"/>
            </a:xfrm>
            <a:custGeom>
              <a:avLst/>
              <a:gdLst>
                <a:gd name="T0" fmla="*/ 0 w 405"/>
                <a:gd name="T1" fmla="*/ 15 h 218"/>
                <a:gd name="T2" fmla="*/ 119 w 405"/>
                <a:gd name="T3" fmla="*/ 6 h 218"/>
                <a:gd name="T4" fmla="*/ 439 w 405"/>
                <a:gd name="T5" fmla="*/ 1 h 218"/>
                <a:gd name="T6" fmla="*/ 828 w 405"/>
                <a:gd name="T7" fmla="*/ 4 h 218"/>
                <a:gd name="T8" fmla="*/ 923 w 405"/>
                <a:gd name="T9" fmla="*/ 15 h 218"/>
                <a:gd name="T10" fmla="*/ 842 w 405"/>
                <a:gd name="T11" fmla="*/ 13 h 218"/>
                <a:gd name="T12" fmla="*/ 796 w 405"/>
                <a:gd name="T13" fmla="*/ 13 h 218"/>
                <a:gd name="T14" fmla="*/ 804 w 405"/>
                <a:gd name="T15" fmla="*/ 7 h 218"/>
                <a:gd name="T16" fmla="*/ 607 w 405"/>
                <a:gd name="T17" fmla="*/ 4 h 218"/>
                <a:gd name="T18" fmla="*/ 386 w 405"/>
                <a:gd name="T19" fmla="*/ 4 h 218"/>
                <a:gd name="T20" fmla="*/ 248 w 405"/>
                <a:gd name="T21" fmla="*/ 7 h 218"/>
                <a:gd name="T22" fmla="*/ 170 w 405"/>
                <a:gd name="T23" fmla="*/ 11 h 218"/>
                <a:gd name="T24" fmla="*/ 156 w 405"/>
                <a:gd name="T25" fmla="*/ 14 h 218"/>
                <a:gd name="T26" fmla="*/ 91 w 405"/>
                <a:gd name="T27" fmla="*/ 15 h 218"/>
                <a:gd name="T28" fmla="*/ 0 w 405"/>
                <a:gd name="T29" fmla="*/ 15 h 2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5"/>
                <a:gd name="T46" fmla="*/ 0 h 218"/>
                <a:gd name="T47" fmla="*/ 405 w 405"/>
                <a:gd name="T48" fmla="*/ 218 h 2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0" name="Freeform 114"/>
            <p:cNvSpPr>
              <a:spLocks/>
            </p:cNvSpPr>
            <p:nvPr/>
          </p:nvSpPr>
          <p:spPr bwMode="auto">
            <a:xfrm>
              <a:off x="1800" y="2161"/>
              <a:ext cx="346" cy="183"/>
            </a:xfrm>
            <a:custGeom>
              <a:avLst/>
              <a:gdLst>
                <a:gd name="T0" fmla="*/ 0 w 405"/>
                <a:gd name="T1" fmla="*/ 98 h 218"/>
                <a:gd name="T2" fmla="*/ 27 w 405"/>
                <a:gd name="T3" fmla="*/ 39 h 218"/>
                <a:gd name="T4" fmla="*/ 103 w 405"/>
                <a:gd name="T5" fmla="*/ 3 h 218"/>
                <a:gd name="T6" fmla="*/ 193 w 405"/>
                <a:gd name="T7" fmla="*/ 24 h 218"/>
                <a:gd name="T8" fmla="*/ 215 w 405"/>
                <a:gd name="T9" fmla="*/ 98 h 218"/>
                <a:gd name="T10" fmla="*/ 196 w 405"/>
                <a:gd name="T11" fmla="*/ 86 h 218"/>
                <a:gd name="T12" fmla="*/ 185 w 405"/>
                <a:gd name="T13" fmla="*/ 80 h 218"/>
                <a:gd name="T14" fmla="*/ 188 w 405"/>
                <a:gd name="T15" fmla="*/ 48 h 218"/>
                <a:gd name="T16" fmla="*/ 142 w 405"/>
                <a:gd name="T17" fmla="*/ 24 h 218"/>
                <a:gd name="T18" fmla="*/ 90 w 405"/>
                <a:gd name="T19" fmla="*/ 29 h 218"/>
                <a:gd name="T20" fmla="*/ 57 w 405"/>
                <a:gd name="T21" fmla="*/ 44 h 218"/>
                <a:gd name="T22" fmla="*/ 39 w 405"/>
                <a:gd name="T23" fmla="*/ 72 h 218"/>
                <a:gd name="T24" fmla="*/ 37 w 405"/>
                <a:gd name="T25" fmla="*/ 90 h 218"/>
                <a:gd name="T26" fmla="*/ 21 w 405"/>
                <a:gd name="T27" fmla="*/ 98 h 218"/>
                <a:gd name="T28" fmla="*/ 0 w 405"/>
                <a:gd name="T29" fmla="*/ 98 h 2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5"/>
                <a:gd name="T46" fmla="*/ 0 h 218"/>
                <a:gd name="T47" fmla="*/ 405 w 405"/>
                <a:gd name="T48" fmla="*/ 218 h 2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5" h="218">
                  <a:moveTo>
                    <a:pt x="0" y="197"/>
                  </a:moveTo>
                  <a:cubicBezTo>
                    <a:pt x="1" y="180"/>
                    <a:pt x="20" y="109"/>
                    <a:pt x="52" y="77"/>
                  </a:cubicBezTo>
                  <a:cubicBezTo>
                    <a:pt x="84" y="45"/>
                    <a:pt x="140" y="10"/>
                    <a:pt x="192" y="5"/>
                  </a:cubicBezTo>
                  <a:cubicBezTo>
                    <a:pt x="244" y="0"/>
                    <a:pt x="327" y="17"/>
                    <a:pt x="362" y="49"/>
                  </a:cubicBezTo>
                  <a:cubicBezTo>
                    <a:pt x="397" y="81"/>
                    <a:pt x="403" y="176"/>
                    <a:pt x="404" y="197"/>
                  </a:cubicBezTo>
                  <a:cubicBezTo>
                    <a:pt x="405" y="218"/>
                    <a:pt x="377" y="179"/>
                    <a:pt x="368" y="173"/>
                  </a:cubicBezTo>
                  <a:cubicBezTo>
                    <a:pt x="359" y="167"/>
                    <a:pt x="351" y="174"/>
                    <a:pt x="348" y="161"/>
                  </a:cubicBezTo>
                  <a:cubicBezTo>
                    <a:pt x="345" y="148"/>
                    <a:pt x="366" y="116"/>
                    <a:pt x="352" y="97"/>
                  </a:cubicBezTo>
                  <a:cubicBezTo>
                    <a:pt x="338" y="78"/>
                    <a:pt x="297" y="56"/>
                    <a:pt x="266" y="49"/>
                  </a:cubicBezTo>
                  <a:cubicBezTo>
                    <a:pt x="235" y="42"/>
                    <a:pt x="194" y="50"/>
                    <a:pt x="168" y="57"/>
                  </a:cubicBezTo>
                  <a:cubicBezTo>
                    <a:pt x="142" y="64"/>
                    <a:pt x="123" y="75"/>
                    <a:pt x="108" y="89"/>
                  </a:cubicBezTo>
                  <a:cubicBezTo>
                    <a:pt x="93" y="103"/>
                    <a:pt x="81" y="130"/>
                    <a:pt x="74" y="145"/>
                  </a:cubicBezTo>
                  <a:cubicBezTo>
                    <a:pt x="67" y="160"/>
                    <a:pt x="74" y="172"/>
                    <a:pt x="68" y="181"/>
                  </a:cubicBezTo>
                  <a:cubicBezTo>
                    <a:pt x="62" y="190"/>
                    <a:pt x="51" y="194"/>
                    <a:pt x="40" y="197"/>
                  </a:cubicBezTo>
                  <a:cubicBezTo>
                    <a:pt x="29" y="200"/>
                    <a:pt x="8" y="197"/>
                    <a:pt x="0" y="197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1" name="Freeform 115"/>
            <p:cNvSpPr>
              <a:spLocks/>
            </p:cNvSpPr>
            <p:nvPr/>
          </p:nvSpPr>
          <p:spPr bwMode="auto">
            <a:xfrm>
              <a:off x="1970" y="1710"/>
              <a:ext cx="157" cy="200"/>
            </a:xfrm>
            <a:custGeom>
              <a:avLst/>
              <a:gdLst>
                <a:gd name="T0" fmla="*/ 3 w 174"/>
                <a:gd name="T1" fmla="*/ 34 h 210"/>
                <a:gd name="T2" fmla="*/ 0 w 174"/>
                <a:gd name="T3" fmla="*/ 60 h 210"/>
                <a:gd name="T4" fmla="*/ 88 w 174"/>
                <a:gd name="T5" fmla="*/ 34 h 210"/>
                <a:gd name="T6" fmla="*/ 84 w 174"/>
                <a:gd name="T7" fmla="*/ 172 h 210"/>
                <a:gd name="T8" fmla="*/ 107 w 174"/>
                <a:gd name="T9" fmla="*/ 143 h 210"/>
                <a:gd name="T10" fmla="*/ 115 w 174"/>
                <a:gd name="T11" fmla="*/ 26 h 210"/>
                <a:gd name="T12" fmla="*/ 107 w 174"/>
                <a:gd name="T13" fmla="*/ 0 h 210"/>
                <a:gd name="T14" fmla="*/ 3 w 174"/>
                <a:gd name="T15" fmla="*/ 34 h 2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4"/>
                <a:gd name="T25" fmla="*/ 0 h 210"/>
                <a:gd name="T26" fmla="*/ 174 w 174"/>
                <a:gd name="T27" fmla="*/ 210 h 2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4" h="210">
                  <a:moveTo>
                    <a:pt x="3" y="42"/>
                  </a:moveTo>
                  <a:lnTo>
                    <a:pt x="0" y="72"/>
                  </a:lnTo>
                  <a:lnTo>
                    <a:pt x="132" y="42"/>
                  </a:lnTo>
                  <a:lnTo>
                    <a:pt x="126" y="210"/>
                  </a:lnTo>
                  <a:lnTo>
                    <a:pt x="162" y="174"/>
                  </a:lnTo>
                  <a:lnTo>
                    <a:pt x="174" y="30"/>
                  </a:lnTo>
                  <a:lnTo>
                    <a:pt x="162" y="0"/>
                  </a:lnTo>
                  <a:lnTo>
                    <a:pt x="3" y="4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54" name="Picture 23" descr="Рисунок1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20574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Скругленная прямоугольная выноска 52"/>
          <p:cNvSpPr/>
          <p:nvPr/>
        </p:nvSpPr>
        <p:spPr>
          <a:xfrm>
            <a:off x="533400" y="3200400"/>
            <a:ext cx="2895600" cy="1066800"/>
          </a:xfrm>
          <a:prstGeom prst="wedgeRoundRectCallout">
            <a:avLst>
              <a:gd name="adj1" fmla="val 24410"/>
              <a:gd name="adj2" fmla="val 115022"/>
              <a:gd name="adj3" fmla="val 16667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Monotype Corsiva" pitchFamily="66" charset="0"/>
              </a:rPr>
              <a:t>Сколько вещества  было в растворе?</a:t>
            </a:r>
          </a:p>
        </p:txBody>
      </p:sp>
      <p:grpSp>
        <p:nvGrpSpPr>
          <p:cNvPr id="7" name="Group 712"/>
          <p:cNvGrpSpPr>
            <a:grpSpLocks/>
          </p:cNvGrpSpPr>
          <p:nvPr/>
        </p:nvGrpSpPr>
        <p:grpSpPr bwMode="auto">
          <a:xfrm>
            <a:off x="-687388" y="3048000"/>
            <a:ext cx="1374776" cy="1690688"/>
            <a:chOff x="560" y="1384"/>
            <a:chExt cx="1627" cy="187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68" name="Freeform 713"/>
            <p:cNvSpPr>
              <a:spLocks/>
            </p:cNvSpPr>
            <p:nvPr/>
          </p:nvSpPr>
          <p:spPr bwMode="auto">
            <a:xfrm>
              <a:off x="560" y="1547"/>
              <a:ext cx="1627" cy="1714"/>
            </a:xfrm>
            <a:custGeom>
              <a:avLst/>
              <a:gdLst>
                <a:gd name="T0" fmla="*/ 24 w 1627"/>
                <a:gd name="T1" fmla="*/ 237 h 1714"/>
                <a:gd name="T2" fmla="*/ 72 w 1627"/>
                <a:gd name="T3" fmla="*/ 77 h 1714"/>
                <a:gd name="T4" fmla="*/ 232 w 1627"/>
                <a:gd name="T5" fmla="*/ 45 h 1714"/>
                <a:gd name="T6" fmla="*/ 792 w 1627"/>
                <a:gd name="T7" fmla="*/ 45 h 1714"/>
                <a:gd name="T8" fmla="*/ 1384 w 1627"/>
                <a:gd name="T9" fmla="*/ 45 h 1714"/>
                <a:gd name="T10" fmla="*/ 1512 w 1627"/>
                <a:gd name="T11" fmla="*/ 125 h 1714"/>
                <a:gd name="T12" fmla="*/ 1544 w 1627"/>
                <a:gd name="T13" fmla="*/ 221 h 1714"/>
                <a:gd name="T14" fmla="*/ 1560 w 1627"/>
                <a:gd name="T15" fmla="*/ 381 h 1714"/>
                <a:gd name="T16" fmla="*/ 1592 w 1627"/>
                <a:gd name="T17" fmla="*/ 1501 h 1714"/>
                <a:gd name="T18" fmla="*/ 1352 w 1627"/>
                <a:gd name="T19" fmla="*/ 1661 h 1714"/>
                <a:gd name="T20" fmla="*/ 1240 w 1627"/>
                <a:gd name="T21" fmla="*/ 1661 h 1714"/>
                <a:gd name="T22" fmla="*/ 312 w 1627"/>
                <a:gd name="T23" fmla="*/ 1677 h 1714"/>
                <a:gd name="T24" fmla="*/ 72 w 1627"/>
                <a:gd name="T25" fmla="*/ 1645 h 1714"/>
                <a:gd name="T26" fmla="*/ 8 w 1627"/>
                <a:gd name="T27" fmla="*/ 1357 h 1714"/>
                <a:gd name="T28" fmla="*/ 24 w 1627"/>
                <a:gd name="T29" fmla="*/ 237 h 17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27"/>
                <a:gd name="T46" fmla="*/ 0 h 1714"/>
                <a:gd name="T47" fmla="*/ 1627 w 1627"/>
                <a:gd name="T48" fmla="*/ 1714 h 17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27" h="1714">
                  <a:moveTo>
                    <a:pt x="24" y="237"/>
                  </a:moveTo>
                  <a:cubicBezTo>
                    <a:pt x="37" y="0"/>
                    <a:pt x="37" y="109"/>
                    <a:pt x="72" y="77"/>
                  </a:cubicBezTo>
                  <a:cubicBezTo>
                    <a:pt x="107" y="45"/>
                    <a:pt x="112" y="50"/>
                    <a:pt x="232" y="45"/>
                  </a:cubicBezTo>
                  <a:cubicBezTo>
                    <a:pt x="352" y="40"/>
                    <a:pt x="600" y="45"/>
                    <a:pt x="792" y="45"/>
                  </a:cubicBezTo>
                  <a:cubicBezTo>
                    <a:pt x="984" y="45"/>
                    <a:pt x="1264" y="32"/>
                    <a:pt x="1384" y="45"/>
                  </a:cubicBezTo>
                  <a:cubicBezTo>
                    <a:pt x="1504" y="58"/>
                    <a:pt x="1485" y="96"/>
                    <a:pt x="1512" y="125"/>
                  </a:cubicBezTo>
                  <a:cubicBezTo>
                    <a:pt x="1539" y="154"/>
                    <a:pt x="1536" y="178"/>
                    <a:pt x="1544" y="221"/>
                  </a:cubicBezTo>
                  <a:cubicBezTo>
                    <a:pt x="1552" y="264"/>
                    <a:pt x="1552" y="168"/>
                    <a:pt x="1560" y="381"/>
                  </a:cubicBezTo>
                  <a:cubicBezTo>
                    <a:pt x="1568" y="594"/>
                    <a:pt x="1627" y="1288"/>
                    <a:pt x="1592" y="1501"/>
                  </a:cubicBezTo>
                  <a:cubicBezTo>
                    <a:pt x="1557" y="1714"/>
                    <a:pt x="1411" y="1634"/>
                    <a:pt x="1352" y="1661"/>
                  </a:cubicBezTo>
                  <a:cubicBezTo>
                    <a:pt x="1293" y="1688"/>
                    <a:pt x="1413" y="1658"/>
                    <a:pt x="1240" y="1661"/>
                  </a:cubicBezTo>
                  <a:cubicBezTo>
                    <a:pt x="1067" y="1664"/>
                    <a:pt x="507" y="1680"/>
                    <a:pt x="312" y="1677"/>
                  </a:cubicBezTo>
                  <a:cubicBezTo>
                    <a:pt x="117" y="1674"/>
                    <a:pt x="123" y="1698"/>
                    <a:pt x="72" y="1645"/>
                  </a:cubicBezTo>
                  <a:cubicBezTo>
                    <a:pt x="21" y="1592"/>
                    <a:pt x="16" y="1592"/>
                    <a:pt x="8" y="1357"/>
                  </a:cubicBezTo>
                  <a:cubicBezTo>
                    <a:pt x="0" y="1122"/>
                    <a:pt x="21" y="470"/>
                    <a:pt x="24" y="237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9" name="Oval 714"/>
            <p:cNvSpPr>
              <a:spLocks noChangeArrowheads="1"/>
            </p:cNvSpPr>
            <p:nvPr/>
          </p:nvSpPr>
          <p:spPr bwMode="auto">
            <a:xfrm>
              <a:off x="1528" y="1544"/>
              <a:ext cx="384" cy="160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0" name="Freeform 715"/>
            <p:cNvSpPr>
              <a:spLocks/>
            </p:cNvSpPr>
            <p:nvPr/>
          </p:nvSpPr>
          <p:spPr bwMode="auto">
            <a:xfrm>
              <a:off x="1544" y="1464"/>
              <a:ext cx="352" cy="128"/>
            </a:xfrm>
            <a:custGeom>
              <a:avLst/>
              <a:gdLst>
                <a:gd name="T0" fmla="*/ 0 w 352"/>
                <a:gd name="T1" fmla="*/ 128 h 128"/>
                <a:gd name="T2" fmla="*/ 0 w 352"/>
                <a:gd name="T3" fmla="*/ 0 h 128"/>
                <a:gd name="T4" fmla="*/ 352 w 352"/>
                <a:gd name="T5" fmla="*/ 0 h 128"/>
                <a:gd name="T6" fmla="*/ 352 w 352"/>
                <a:gd name="T7" fmla="*/ 128 h 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2"/>
                <a:gd name="T13" fmla="*/ 0 h 128"/>
                <a:gd name="T14" fmla="*/ 352 w 352"/>
                <a:gd name="T15" fmla="*/ 128 h 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2" h="128">
                  <a:moveTo>
                    <a:pt x="0" y="128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128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1" name="Oval 716"/>
            <p:cNvSpPr>
              <a:spLocks noChangeArrowheads="1"/>
            </p:cNvSpPr>
            <p:nvPr/>
          </p:nvSpPr>
          <p:spPr bwMode="auto">
            <a:xfrm>
              <a:off x="1528" y="1384"/>
              <a:ext cx="400" cy="144"/>
            </a:xfrm>
            <a:prstGeom prst="ellipse">
              <a:avLst/>
            </a:prstGeom>
            <a:grp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2" name="Freeform 717"/>
            <p:cNvSpPr>
              <a:spLocks/>
            </p:cNvSpPr>
            <p:nvPr/>
          </p:nvSpPr>
          <p:spPr bwMode="auto">
            <a:xfrm>
              <a:off x="600" y="1688"/>
              <a:ext cx="1472" cy="152"/>
            </a:xfrm>
            <a:custGeom>
              <a:avLst/>
              <a:gdLst>
                <a:gd name="T0" fmla="*/ 0 w 1472"/>
                <a:gd name="T1" fmla="*/ 0 h 152"/>
                <a:gd name="T2" fmla="*/ 96 w 1472"/>
                <a:gd name="T3" fmla="*/ 112 h 152"/>
                <a:gd name="T4" fmla="*/ 384 w 1472"/>
                <a:gd name="T5" fmla="*/ 144 h 152"/>
                <a:gd name="T6" fmla="*/ 864 w 1472"/>
                <a:gd name="T7" fmla="*/ 144 h 152"/>
                <a:gd name="T8" fmla="*/ 1360 w 1472"/>
                <a:gd name="T9" fmla="*/ 128 h 152"/>
                <a:gd name="T10" fmla="*/ 1472 w 1472"/>
                <a:gd name="T11" fmla="*/ 0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72"/>
                <a:gd name="T19" fmla="*/ 0 h 152"/>
                <a:gd name="T20" fmla="*/ 1472 w 1472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72" h="152">
                  <a:moveTo>
                    <a:pt x="0" y="0"/>
                  </a:moveTo>
                  <a:cubicBezTo>
                    <a:pt x="16" y="19"/>
                    <a:pt x="32" y="88"/>
                    <a:pt x="96" y="112"/>
                  </a:cubicBezTo>
                  <a:cubicBezTo>
                    <a:pt x="160" y="136"/>
                    <a:pt x="256" y="139"/>
                    <a:pt x="384" y="144"/>
                  </a:cubicBezTo>
                  <a:cubicBezTo>
                    <a:pt x="512" y="149"/>
                    <a:pt x="701" y="147"/>
                    <a:pt x="864" y="144"/>
                  </a:cubicBezTo>
                  <a:cubicBezTo>
                    <a:pt x="1027" y="141"/>
                    <a:pt x="1259" y="152"/>
                    <a:pt x="1360" y="128"/>
                  </a:cubicBezTo>
                  <a:cubicBezTo>
                    <a:pt x="1461" y="104"/>
                    <a:pt x="1466" y="52"/>
                    <a:pt x="1472" y="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3" name="Freeform 718"/>
            <p:cNvSpPr>
              <a:spLocks/>
            </p:cNvSpPr>
            <p:nvPr/>
          </p:nvSpPr>
          <p:spPr bwMode="auto">
            <a:xfrm>
              <a:off x="691" y="1405"/>
              <a:ext cx="584" cy="344"/>
            </a:xfrm>
            <a:custGeom>
              <a:avLst/>
              <a:gdLst>
                <a:gd name="T0" fmla="*/ 21 w 584"/>
                <a:gd name="T1" fmla="*/ 267 h 344"/>
                <a:gd name="T2" fmla="*/ 149 w 584"/>
                <a:gd name="T3" fmla="*/ 43 h 344"/>
                <a:gd name="T4" fmla="*/ 357 w 584"/>
                <a:gd name="T5" fmla="*/ 11 h 344"/>
                <a:gd name="T6" fmla="*/ 501 w 584"/>
                <a:gd name="T7" fmla="*/ 75 h 344"/>
                <a:gd name="T8" fmla="*/ 581 w 584"/>
                <a:gd name="T9" fmla="*/ 299 h 344"/>
                <a:gd name="T10" fmla="*/ 485 w 584"/>
                <a:gd name="T11" fmla="*/ 315 h 344"/>
                <a:gd name="T12" fmla="*/ 437 w 584"/>
                <a:gd name="T13" fmla="*/ 123 h 344"/>
                <a:gd name="T14" fmla="*/ 245 w 584"/>
                <a:gd name="T15" fmla="*/ 107 h 344"/>
                <a:gd name="T16" fmla="*/ 181 w 584"/>
                <a:gd name="T17" fmla="*/ 139 h 344"/>
                <a:gd name="T18" fmla="*/ 101 w 584"/>
                <a:gd name="T19" fmla="*/ 315 h 344"/>
                <a:gd name="T20" fmla="*/ 21 w 584"/>
                <a:gd name="T21" fmla="*/ 315 h 344"/>
                <a:gd name="T22" fmla="*/ 21 w 584"/>
                <a:gd name="T23" fmla="*/ 267 h 3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4"/>
                <a:gd name="T37" fmla="*/ 0 h 344"/>
                <a:gd name="T38" fmla="*/ 584 w 584"/>
                <a:gd name="T39" fmla="*/ 344 h 3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4" h="344">
                  <a:moveTo>
                    <a:pt x="21" y="267"/>
                  </a:moveTo>
                  <a:cubicBezTo>
                    <a:pt x="42" y="222"/>
                    <a:pt x="93" y="86"/>
                    <a:pt x="149" y="43"/>
                  </a:cubicBezTo>
                  <a:cubicBezTo>
                    <a:pt x="205" y="0"/>
                    <a:pt x="298" y="6"/>
                    <a:pt x="357" y="11"/>
                  </a:cubicBezTo>
                  <a:cubicBezTo>
                    <a:pt x="416" y="16"/>
                    <a:pt x="464" y="27"/>
                    <a:pt x="501" y="75"/>
                  </a:cubicBezTo>
                  <a:cubicBezTo>
                    <a:pt x="538" y="123"/>
                    <a:pt x="584" y="259"/>
                    <a:pt x="581" y="299"/>
                  </a:cubicBezTo>
                  <a:cubicBezTo>
                    <a:pt x="578" y="339"/>
                    <a:pt x="509" y="344"/>
                    <a:pt x="485" y="315"/>
                  </a:cubicBezTo>
                  <a:cubicBezTo>
                    <a:pt x="461" y="286"/>
                    <a:pt x="477" y="158"/>
                    <a:pt x="437" y="123"/>
                  </a:cubicBezTo>
                  <a:cubicBezTo>
                    <a:pt x="397" y="88"/>
                    <a:pt x="288" y="104"/>
                    <a:pt x="245" y="107"/>
                  </a:cubicBezTo>
                  <a:cubicBezTo>
                    <a:pt x="202" y="110"/>
                    <a:pt x="205" y="104"/>
                    <a:pt x="181" y="139"/>
                  </a:cubicBezTo>
                  <a:cubicBezTo>
                    <a:pt x="157" y="174"/>
                    <a:pt x="128" y="286"/>
                    <a:pt x="101" y="315"/>
                  </a:cubicBezTo>
                  <a:cubicBezTo>
                    <a:pt x="74" y="344"/>
                    <a:pt x="29" y="323"/>
                    <a:pt x="21" y="315"/>
                  </a:cubicBezTo>
                  <a:cubicBezTo>
                    <a:pt x="13" y="307"/>
                    <a:pt x="0" y="312"/>
                    <a:pt x="21" y="267"/>
                  </a:cubicBez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" y="5486400"/>
            <a:ext cx="860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dirty="0" smtClean="0">
                <a:latin typeface="Monotype Corsiva" pitchFamily="66" charset="0"/>
              </a:rPr>
              <a:t>4 </a:t>
            </a:r>
            <a:r>
              <a:rPr lang="ru-RU" b="1" dirty="0">
                <a:latin typeface="Monotype Corsiva" pitchFamily="66" charset="0"/>
              </a:rPr>
              <a:t>л</a:t>
            </a:r>
          </a:p>
          <a:p>
            <a:pPr algn="ctr" eaLnBrk="1" hangingPunct="1"/>
            <a:r>
              <a:rPr lang="ru-RU" b="1" dirty="0">
                <a:latin typeface="Monotype Corsiva" pitchFamily="66" charset="0"/>
              </a:rPr>
              <a:t>12% р-р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768" y="3733800"/>
            <a:ext cx="3834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dirty="0">
                <a:latin typeface="Monotype Corsiva" pitchFamily="66" charset="0"/>
              </a:rPr>
              <a:t>8</a:t>
            </a:r>
            <a:r>
              <a:rPr lang="ru-RU" b="1" dirty="0" smtClean="0">
                <a:latin typeface="Monotype Corsiva" pitchFamily="66" charset="0"/>
              </a:rPr>
              <a:t>л</a:t>
            </a:r>
            <a:endParaRPr lang="ru-RU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5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1" grpId="0"/>
      <p:bldP spid="14442" grpId="0" animBg="1"/>
      <p:bldP spid="47" grpId="0"/>
      <p:bldP spid="53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Скругленный прямоугольник 97"/>
          <p:cNvSpPr/>
          <p:nvPr/>
        </p:nvSpPr>
        <p:spPr>
          <a:xfrm>
            <a:off x="457200" y="2057400"/>
            <a:ext cx="5638800" cy="7620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4" name="Прямоугольник 93"/>
          <p:cNvGrpSpPr>
            <a:grpSpLocks/>
          </p:cNvGrpSpPr>
          <p:nvPr/>
        </p:nvGrpSpPr>
        <p:grpSpPr bwMode="auto">
          <a:xfrm>
            <a:off x="3638550" y="1047750"/>
            <a:ext cx="3163888" cy="342900"/>
            <a:chOff x="2292" y="660"/>
            <a:chExt cx="1993" cy="216"/>
          </a:xfrm>
        </p:grpSpPr>
        <p:pic>
          <p:nvPicPr>
            <p:cNvPr id="3079" name="Прямоугольник 9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" y="660"/>
              <a:ext cx="1993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304" y="672"/>
              <a:ext cx="19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Прямоугольник 92"/>
          <p:cNvGrpSpPr>
            <a:grpSpLocks/>
          </p:cNvGrpSpPr>
          <p:nvPr/>
        </p:nvGrpSpPr>
        <p:grpSpPr bwMode="auto">
          <a:xfrm>
            <a:off x="2419350" y="742950"/>
            <a:ext cx="3011488" cy="342900"/>
            <a:chOff x="1524" y="468"/>
            <a:chExt cx="1897" cy="216"/>
          </a:xfrm>
        </p:grpSpPr>
        <p:pic>
          <p:nvPicPr>
            <p:cNvPr id="3082" name="Прямоугольник 9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" y="468"/>
              <a:ext cx="1897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536" y="480"/>
              <a:ext cx="18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3810000" y="2819400"/>
          <a:ext cx="4876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600200"/>
                <a:gridCol w="228600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Весь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раствор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Вещество в растворе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838200" y="2057400"/>
          <a:ext cx="4999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6" imgW="2539800" imgH="431640" progId="Equation.3">
                  <p:embed/>
                </p:oleObj>
              </mc:Choice>
              <mc:Fallback>
                <p:oleObj name="Формула" r:id="rId6" imgW="253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4999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Rectangle 12"/>
          <p:cNvSpPr>
            <a:spLocks noChangeArrowheads="1"/>
          </p:cNvSpPr>
          <p:nvPr/>
        </p:nvSpPr>
        <p:spPr bwMode="auto">
          <a:xfrm>
            <a:off x="990600" y="685800"/>
            <a:ext cx="7772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Смешали некоторое количество 15-процентного раствора некоторого вещества с таким же количеством 21-процентного раствора этого вещества. Сколько процентов составляет концентрация получившегося раствора?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5334000" y="3581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7010400" y="3581400"/>
            <a:ext cx="98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0,15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7010400" y="4495800"/>
            <a:ext cx="992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0,21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3505200" y="5715000"/>
            <a:ext cx="1828800" cy="579438"/>
            <a:chOff x="2064" y="2784"/>
            <a:chExt cx="1152" cy="365"/>
          </a:xfrm>
        </p:grpSpPr>
        <p:sp>
          <p:nvSpPr>
            <p:cNvPr id="3133" name="Line 52"/>
            <p:cNvSpPr>
              <a:spLocks noChangeShapeType="1"/>
            </p:cNvSpPr>
            <p:nvPr/>
          </p:nvSpPr>
          <p:spPr bwMode="auto">
            <a:xfrm>
              <a:off x="2064" y="2784"/>
              <a:ext cx="11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2448" y="2784"/>
              <a:ext cx="32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+ </a:t>
              </a:r>
            </a:p>
          </p:txBody>
        </p:sp>
      </p:grpSp>
      <p:graphicFrame>
        <p:nvGraphicFramePr>
          <p:cNvPr id="19510" name="Object 54"/>
          <p:cNvGraphicFramePr>
            <a:graphicFrameLocks noChangeAspect="1"/>
          </p:cNvGraphicFramePr>
          <p:nvPr/>
        </p:nvGraphicFramePr>
        <p:xfrm>
          <a:off x="5334000" y="5486400"/>
          <a:ext cx="990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8" imgW="457200" imgH="203040" progId="Equation.3">
                  <p:embed/>
                </p:oleObj>
              </mc:Choice>
              <mc:Fallback>
                <p:oleObj name="Формула" r:id="rId8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9906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4114800" y="525780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+</a:t>
            </a:r>
          </a:p>
        </p:txBody>
      </p:sp>
      <p:sp>
        <p:nvSpPr>
          <p:cNvPr id="56" name="Овал 55"/>
          <p:cNvSpPr/>
          <p:nvPr/>
        </p:nvSpPr>
        <p:spPr>
          <a:xfrm>
            <a:off x="304800" y="762000"/>
            <a:ext cx="685800" cy="838200"/>
          </a:xfrm>
          <a:prstGeom prst="ellipse">
            <a:avLst/>
          </a:prstGeom>
          <a:noFill/>
          <a:ln w="38100">
            <a:solidFill>
              <a:srgbClr val="00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6477000" y="5943600"/>
            <a:ext cx="21907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Ответ: 18</a:t>
            </a:r>
          </a:p>
        </p:txBody>
      </p:sp>
      <p:grpSp>
        <p:nvGrpSpPr>
          <p:cNvPr id="61" name="Скругленная прямоугольная выноска 60"/>
          <p:cNvGrpSpPr>
            <a:grpSpLocks/>
          </p:cNvGrpSpPr>
          <p:nvPr/>
        </p:nvGrpSpPr>
        <p:grpSpPr bwMode="auto">
          <a:xfrm>
            <a:off x="3565525" y="212725"/>
            <a:ext cx="2017713" cy="628650"/>
            <a:chOff x="2246" y="134"/>
            <a:chExt cx="1271" cy="396"/>
          </a:xfrm>
        </p:grpSpPr>
        <p:pic>
          <p:nvPicPr>
            <p:cNvPr id="3112" name="Скругленная прямоугольная выноска 60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6" y="134"/>
              <a:ext cx="1271" cy="3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2272" y="160"/>
              <a:ext cx="121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3200" b="1">
                <a:latin typeface="Monotype Corsiva" pitchFamily="66" charset="0"/>
              </a:endParaRPr>
            </a:p>
            <a:p>
              <a:pPr algn="ctr" eaLnBrk="1" hangingPunct="1"/>
              <a:r>
                <a:rPr lang="ru-RU" sz="3200" b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15% = 0,15</a:t>
              </a:r>
            </a:p>
            <a:p>
              <a:pPr algn="ctr" eaLnBrk="1" hangingPunct="1"/>
              <a:endParaRPr lang="ru-RU" sz="3200"/>
            </a:p>
          </p:txBody>
        </p:sp>
      </p:grpSp>
      <p:grpSp>
        <p:nvGrpSpPr>
          <p:cNvPr id="62" name="Скругленная прямоугольная выноска 61"/>
          <p:cNvGrpSpPr>
            <a:grpSpLocks/>
          </p:cNvGrpSpPr>
          <p:nvPr/>
        </p:nvGrpSpPr>
        <p:grpSpPr bwMode="auto">
          <a:xfrm>
            <a:off x="6076950" y="212725"/>
            <a:ext cx="2019300" cy="946150"/>
            <a:chOff x="3828" y="134"/>
            <a:chExt cx="1272" cy="596"/>
          </a:xfrm>
        </p:grpSpPr>
        <p:pic>
          <p:nvPicPr>
            <p:cNvPr id="3115" name="Скругленная прямоугольная выноска 61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8" y="134"/>
              <a:ext cx="1272" cy="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16" name="Text Box 44"/>
            <p:cNvSpPr txBox="1">
              <a:spLocks noChangeArrowheads="1"/>
            </p:cNvSpPr>
            <p:nvPr/>
          </p:nvSpPr>
          <p:spPr bwMode="auto">
            <a:xfrm>
              <a:off x="3856" y="160"/>
              <a:ext cx="121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3200" b="1">
                <a:solidFill>
                  <a:srgbClr val="002060"/>
                </a:solidFill>
                <a:latin typeface="Monotype Corsiva" pitchFamily="66" charset="0"/>
              </a:endParaRPr>
            </a:p>
            <a:p>
              <a:pPr algn="ctr" eaLnBrk="1" hangingPunct="1"/>
              <a:r>
                <a:rPr lang="ru-RU" sz="3200" b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21% = 0,21</a:t>
              </a:r>
            </a:p>
            <a:p>
              <a:pPr algn="ctr" eaLnBrk="1" hangingPunct="1"/>
              <a:endParaRPr lang="ru-RU" sz="3200">
                <a:solidFill>
                  <a:srgbClr val="002060"/>
                </a:solidFill>
              </a:endParaRPr>
            </a:p>
          </p:txBody>
        </p:sp>
      </p:grpSp>
      <p:pic>
        <p:nvPicPr>
          <p:cNvPr id="63" name="Прямоугольник 62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2292350"/>
            <a:ext cx="1712912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oup 2327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638675"/>
            <a:ext cx="16954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89"/>
          <p:cNvGrpSpPr>
            <a:grpSpLocks/>
          </p:cNvGrpSpPr>
          <p:nvPr/>
        </p:nvGrpSpPr>
        <p:grpSpPr bwMode="auto">
          <a:xfrm>
            <a:off x="-152400" y="3200400"/>
            <a:ext cx="1320800" cy="1331913"/>
            <a:chOff x="-152400" y="3200400"/>
            <a:chExt cx="1320946" cy="1332548"/>
          </a:xfrm>
        </p:grpSpPr>
        <p:pic>
          <p:nvPicPr>
            <p:cNvPr id="5" name="Group 712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497" y="3188202"/>
              <a:ext cx="1329075" cy="1335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32" name="TextBox 88"/>
            <p:cNvSpPr txBox="1">
              <a:spLocks noChangeArrowheads="1"/>
            </p:cNvSpPr>
            <p:nvPr/>
          </p:nvSpPr>
          <p:spPr bwMode="auto">
            <a:xfrm>
              <a:off x="0" y="3733800"/>
              <a:ext cx="10871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400" i="1">
                  <a:solidFill>
                    <a:schemeClr val="bg1"/>
                  </a:solidFill>
                  <a:latin typeface="Monotype Corsiva" pitchFamily="66" charset="0"/>
                </a:rPr>
                <a:t>15% р-р</a:t>
              </a:r>
            </a:p>
          </p:txBody>
        </p:sp>
      </p:grpSp>
      <p:grpSp>
        <p:nvGrpSpPr>
          <p:cNvPr id="6" name="Группа 91"/>
          <p:cNvGrpSpPr>
            <a:grpSpLocks/>
          </p:cNvGrpSpPr>
          <p:nvPr/>
        </p:nvGrpSpPr>
        <p:grpSpPr bwMode="auto">
          <a:xfrm>
            <a:off x="1905000" y="3200400"/>
            <a:ext cx="1346200" cy="1331913"/>
            <a:chOff x="1905000" y="3200400"/>
            <a:chExt cx="1346054" cy="1332548"/>
          </a:xfrm>
        </p:grpSpPr>
        <p:pic>
          <p:nvPicPr>
            <p:cNvPr id="7" name="Group 712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143" y="3188202"/>
              <a:ext cx="1347070" cy="13356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30" name="TextBox 90"/>
            <p:cNvSpPr txBox="1">
              <a:spLocks noChangeArrowheads="1"/>
            </p:cNvSpPr>
            <p:nvPr/>
          </p:nvSpPr>
          <p:spPr bwMode="auto">
            <a:xfrm>
              <a:off x="2133600" y="3733800"/>
              <a:ext cx="99257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000" b="1">
                  <a:solidFill>
                    <a:schemeClr val="bg1"/>
                  </a:solidFill>
                  <a:latin typeface="Monotype Corsiva" pitchFamily="66" charset="0"/>
                </a:rPr>
                <a:t>21 % р-р</a:t>
              </a:r>
            </a:p>
          </p:txBody>
        </p:sp>
      </p:grpSp>
      <p:sp>
        <p:nvSpPr>
          <p:cNvPr id="95" name="Text Box 44"/>
          <p:cNvSpPr txBox="1">
            <a:spLocks noChangeArrowheads="1"/>
          </p:cNvSpPr>
          <p:nvPr/>
        </p:nvSpPr>
        <p:spPr bwMode="auto">
          <a:xfrm>
            <a:off x="5334000" y="4419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5334000" y="35814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7" name="Text Box 44"/>
          <p:cNvSpPr txBox="1">
            <a:spLocks noChangeArrowheads="1"/>
          </p:cNvSpPr>
          <p:nvPr/>
        </p:nvSpPr>
        <p:spPr bwMode="auto">
          <a:xfrm>
            <a:off x="5334000" y="4419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9" name="Text Box 50"/>
          <p:cNvSpPr txBox="1">
            <a:spLocks noChangeArrowheads="1"/>
          </p:cNvSpPr>
          <p:nvPr/>
        </p:nvSpPr>
        <p:spPr bwMode="auto">
          <a:xfrm>
            <a:off x="7010400" y="3581400"/>
            <a:ext cx="984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0,15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0" name="Text Box 51"/>
          <p:cNvSpPr txBox="1">
            <a:spLocks noChangeArrowheads="1"/>
          </p:cNvSpPr>
          <p:nvPr/>
        </p:nvSpPr>
        <p:spPr bwMode="auto">
          <a:xfrm>
            <a:off x="7010400" y="4495800"/>
            <a:ext cx="992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0,21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52" name="Picture 23" descr="Рисунок12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5400"/>
            <a:ext cx="16764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49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54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1948 0.18449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921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-0.0698 0.30672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41216 0.2400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27882 0.1178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1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0" grpId="0"/>
      <p:bldP spid="19506" grpId="0"/>
      <p:bldP spid="19507" grpId="0"/>
      <p:bldP spid="19518" grpId="0"/>
      <p:bldP spid="58" grpId="0"/>
      <p:bldP spid="95" grpId="0"/>
      <p:bldP spid="96" grpId="0"/>
      <p:bldP spid="96" grpId="1"/>
      <p:bldP spid="97" grpId="0"/>
      <p:bldP spid="97" grpId="1"/>
      <p:bldP spid="99" grpId="0"/>
      <p:bldP spid="99" grpId="1"/>
      <p:bldP spid="100" grpId="0"/>
      <p:bldP spid="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Скругленный прямоугольник 79"/>
          <p:cNvGrpSpPr>
            <a:grpSpLocks/>
          </p:cNvGrpSpPr>
          <p:nvPr/>
        </p:nvGrpSpPr>
        <p:grpSpPr bwMode="auto">
          <a:xfrm>
            <a:off x="1127125" y="1657350"/>
            <a:ext cx="1787525" cy="342900"/>
            <a:chOff x="710" y="1044"/>
            <a:chExt cx="1126" cy="216"/>
          </a:xfrm>
        </p:grpSpPr>
        <p:pic>
          <p:nvPicPr>
            <p:cNvPr id="4100" name="Скругленный прямоугольник 7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" y="1044"/>
              <a:ext cx="1126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729" y="1065"/>
              <a:ext cx="10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pSp>
        <p:nvGrpSpPr>
          <p:cNvPr id="79" name="Скругленный прямоугольник 78"/>
          <p:cNvGrpSpPr>
            <a:grpSpLocks/>
          </p:cNvGrpSpPr>
          <p:nvPr/>
        </p:nvGrpSpPr>
        <p:grpSpPr bwMode="auto">
          <a:xfrm>
            <a:off x="4784725" y="1279525"/>
            <a:ext cx="3921125" cy="341313"/>
            <a:chOff x="3014" y="806"/>
            <a:chExt cx="2470" cy="215"/>
          </a:xfrm>
        </p:grpSpPr>
        <p:pic>
          <p:nvPicPr>
            <p:cNvPr id="4103" name="Скругленный прямоугольник 7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4" y="806"/>
              <a:ext cx="2470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033" y="825"/>
              <a:ext cx="243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4772"/>
              </p:ext>
            </p:extLst>
          </p:nvPr>
        </p:nvGraphicFramePr>
        <p:xfrm>
          <a:off x="2574926" y="2515609"/>
          <a:ext cx="6093106" cy="335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130"/>
                <a:gridCol w="1262586"/>
                <a:gridCol w="1803695"/>
                <a:gridCol w="1803695"/>
              </a:tblGrid>
              <a:tr h="1065791"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Весь</a:t>
                      </a:r>
                    </a:p>
                    <a:p>
                      <a:pPr algn="ctr"/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раствор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endParaRPr lang="ru-RU" sz="20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Вещество в растворе</a:t>
                      </a:r>
                    </a:p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2438400" y="609600"/>
            <a:ext cx="1447800" cy="304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114800" y="914400"/>
            <a:ext cx="1447800" cy="304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30" name="Rectangle 12"/>
          <p:cNvSpPr>
            <a:spLocks noChangeArrowheads="1"/>
          </p:cNvSpPr>
          <p:nvPr/>
        </p:nvSpPr>
        <p:spPr bwMode="auto">
          <a:xfrm>
            <a:off x="1143000" y="533400"/>
            <a:ext cx="7543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Смешали 4 литра 15-процентного водного раствора некоторого вещества с 6 литрами 25-процентного водного раствора этого же вещества. Сколько процентов составляет концентрация получившегося раствора?</a:t>
            </a:r>
          </a:p>
        </p:txBody>
      </p:sp>
      <p:sp>
        <p:nvSpPr>
          <p:cNvPr id="62" name="Овал 61"/>
          <p:cNvSpPr/>
          <p:nvPr/>
        </p:nvSpPr>
        <p:spPr>
          <a:xfrm>
            <a:off x="381000" y="609600"/>
            <a:ext cx="685800" cy="838200"/>
          </a:xfrm>
          <a:prstGeom prst="ellipse">
            <a:avLst/>
          </a:prstGeom>
          <a:noFill/>
          <a:ln w="38100">
            <a:solidFill>
              <a:srgbClr val="00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6" name="Скругленная прямоугольная выноска 65"/>
          <p:cNvGrpSpPr>
            <a:grpSpLocks/>
          </p:cNvGrpSpPr>
          <p:nvPr/>
        </p:nvGrpSpPr>
        <p:grpSpPr bwMode="auto">
          <a:xfrm>
            <a:off x="3751262" y="52294"/>
            <a:ext cx="1792288" cy="469900"/>
            <a:chOff x="2388" y="134"/>
            <a:chExt cx="1129" cy="296"/>
          </a:xfrm>
        </p:grpSpPr>
        <p:pic>
          <p:nvPicPr>
            <p:cNvPr id="4141" name="Скругленная прямоугольная выноска 6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8" y="134"/>
              <a:ext cx="1129" cy="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2412" y="156"/>
              <a:ext cx="108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2400" b="1" dirty="0">
                <a:latin typeface="Monotype Corsiva" pitchFamily="66" charset="0"/>
              </a:endParaRPr>
            </a:p>
            <a:p>
              <a:pPr algn="ctr" eaLnBrk="1" hangingPunct="1"/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15% = 0,15</a:t>
              </a:r>
            </a:p>
            <a:p>
              <a:pPr algn="ctr" eaLnBrk="1" hangingPunct="1"/>
              <a:endParaRPr lang="ru-RU" sz="2400" dirty="0"/>
            </a:p>
          </p:txBody>
        </p:sp>
      </p:grpSp>
      <p:grpSp>
        <p:nvGrpSpPr>
          <p:cNvPr id="67" name="Скругленная прямоугольная выноска 66"/>
          <p:cNvGrpSpPr>
            <a:grpSpLocks/>
          </p:cNvGrpSpPr>
          <p:nvPr/>
        </p:nvGrpSpPr>
        <p:grpSpPr bwMode="auto">
          <a:xfrm>
            <a:off x="6093759" y="42582"/>
            <a:ext cx="1787525" cy="688975"/>
            <a:chOff x="3686" y="180"/>
            <a:chExt cx="1126" cy="434"/>
          </a:xfrm>
        </p:grpSpPr>
        <p:pic>
          <p:nvPicPr>
            <p:cNvPr id="4144" name="Скругленная прямоугольная выноска 66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" y="180"/>
              <a:ext cx="1126" cy="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3708" y="204"/>
              <a:ext cx="108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sz="2400" b="1" dirty="0">
                <a:latin typeface="Monotype Corsiva" pitchFamily="66" charset="0"/>
              </a:endParaRPr>
            </a:p>
            <a:p>
              <a:pPr algn="ctr" eaLnBrk="1" hangingPunct="1"/>
              <a:r>
                <a:rPr lang="ru-RU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25% = 0,25</a:t>
              </a:r>
            </a:p>
            <a:p>
              <a:pPr algn="ctr" eaLnBrk="1" hangingPunct="1"/>
              <a:endParaRPr lang="ru-RU" sz="2400" dirty="0"/>
            </a:p>
          </p:txBody>
        </p:sp>
      </p:grpSp>
      <p:pic>
        <p:nvPicPr>
          <p:cNvPr id="68" name="Прямоугольник 67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363" y="1914525"/>
            <a:ext cx="1712912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Скругленная прямоугольная выноска 69"/>
          <p:cNvSpPr/>
          <p:nvPr/>
        </p:nvSpPr>
        <p:spPr>
          <a:xfrm>
            <a:off x="990600" y="1981200"/>
            <a:ext cx="2362200" cy="762000"/>
          </a:xfrm>
          <a:prstGeom prst="wedgeRoundRectCallout">
            <a:avLst>
              <a:gd name="adj1" fmla="val -31843"/>
              <a:gd name="adj2" fmla="val 85477"/>
              <a:gd name="adj3" fmla="val 16667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Monotype Corsiva" pitchFamily="66" charset="0"/>
              </a:rPr>
              <a:t>Сколько вещества  было в растворе?</a:t>
            </a:r>
          </a:p>
        </p:txBody>
      </p:sp>
      <p:pic>
        <p:nvPicPr>
          <p:cNvPr id="69" name="Picture 23" descr="Рисунок1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207486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 Box 45"/>
          <p:cNvSpPr txBox="1">
            <a:spLocks noChangeArrowheads="1"/>
          </p:cNvSpPr>
          <p:nvPr/>
        </p:nvSpPr>
        <p:spPr bwMode="auto">
          <a:xfrm>
            <a:off x="4284662" y="3709194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</a:t>
            </a: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>
            <a:off x="4300163" y="4516532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</a:t>
            </a:r>
          </a:p>
        </p:txBody>
      </p:sp>
      <p:sp>
        <p:nvSpPr>
          <p:cNvPr id="74" name="Text Box 47"/>
          <p:cNvSpPr txBox="1">
            <a:spLocks noChangeArrowheads="1"/>
          </p:cNvSpPr>
          <p:nvPr/>
        </p:nvSpPr>
        <p:spPr bwMode="auto">
          <a:xfrm>
            <a:off x="7272991" y="3634303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0,6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" name="Text Box 48"/>
          <p:cNvSpPr txBox="1">
            <a:spLocks noChangeArrowheads="1"/>
          </p:cNvSpPr>
          <p:nvPr/>
        </p:nvSpPr>
        <p:spPr bwMode="auto">
          <a:xfrm>
            <a:off x="7252634" y="4512610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1,5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24600" y="5867400"/>
            <a:ext cx="2362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Ответ: 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9394" y="3784084"/>
            <a:ext cx="1241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15% 0,15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9394" y="4583718"/>
            <a:ext cx="129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25% 0,25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80967"/>
            <a:ext cx="61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68490" y="5106457"/>
            <a:ext cx="988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287" y="5244957"/>
            <a:ext cx="150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0,6+1,5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19736" y="5201040"/>
            <a:ext cx="980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2,1</a:t>
            </a:r>
            <a:endParaRPr lang="ru-RU" sz="2400" b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15592"/>
              </p:ext>
            </p:extLst>
          </p:nvPr>
        </p:nvGraphicFramePr>
        <p:xfrm>
          <a:off x="563562" y="5867400"/>
          <a:ext cx="4999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10" imgW="2540000" imgH="431800" progId="Equation.3">
                  <p:embed/>
                </p:oleObj>
              </mc:Choice>
              <mc:Fallback>
                <p:oleObj name="Формула" r:id="rId10" imgW="2540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5867400"/>
                        <a:ext cx="49990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29200" y="5485208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2,1:10*100=21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0" name="Багетная рамка 49"/>
          <p:cNvSpPr/>
          <p:nvPr/>
        </p:nvSpPr>
        <p:spPr>
          <a:xfrm>
            <a:off x="152400" y="15240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85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6" grpId="0"/>
      <p:bldP spid="3" grpId="0"/>
      <p:bldP spid="4" grpId="0"/>
      <p:bldP spid="5" grpId="0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5715000" y="1219200"/>
            <a:ext cx="2743200" cy="304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066800" y="914400"/>
            <a:ext cx="6400800" cy="304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77" name="Скругленный прямоугольник 76"/>
          <p:cNvGrpSpPr>
            <a:grpSpLocks/>
          </p:cNvGrpSpPr>
          <p:nvPr/>
        </p:nvGrpSpPr>
        <p:grpSpPr bwMode="auto">
          <a:xfrm>
            <a:off x="4248150" y="517525"/>
            <a:ext cx="4230688" cy="341313"/>
            <a:chOff x="2676" y="326"/>
            <a:chExt cx="2665" cy="215"/>
          </a:xfrm>
        </p:grpSpPr>
        <p:pic>
          <p:nvPicPr>
            <p:cNvPr id="10246" name="Скругленный прямоугольник 7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6" y="326"/>
              <a:ext cx="2665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697" y="345"/>
              <a:ext cx="262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76" name="Таблица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282845"/>
              </p:ext>
            </p:extLst>
          </p:nvPr>
        </p:nvGraphicFramePr>
        <p:xfrm>
          <a:off x="457200" y="2209800"/>
          <a:ext cx="6477000" cy="256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255"/>
                <a:gridCol w="1445290"/>
                <a:gridCol w="1394255"/>
                <a:gridCol w="2362200"/>
              </a:tblGrid>
              <a:tr h="822940"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Весь сплав, кг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Медь ,%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Медь,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кг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512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сплав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512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сплав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512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сплав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ru-RU" sz="2400" b="1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5029200" y="365760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4(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x+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3)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74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x+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209800" y="3048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74" name="Rectangle 21"/>
          <p:cNvSpPr>
            <a:spLocks noChangeArrowheads="1"/>
          </p:cNvSpPr>
          <p:nvPr/>
        </p:nvSpPr>
        <p:spPr bwMode="auto">
          <a:xfrm>
            <a:off x="1066800" y="457200"/>
            <a:ext cx="7543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Первый сплав содержит 10% меди, второй  — 40% меди. Масса второго сплава больше массы первого на 3 кг. Из этих двух сплавов получили третий сплав, содержащий 30% меди. Найдите массу третьего сплава. Ответ дайте в килограммах.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200400" y="3048000"/>
            <a:ext cx="539750" cy="1204913"/>
            <a:chOff x="2008" y="1690"/>
            <a:chExt cx="340" cy="759"/>
          </a:xfrm>
        </p:grpSpPr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008" y="2122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2008" y="1690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5410200" y="3048000"/>
            <a:ext cx="806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96" name="Text Box 39"/>
          <p:cNvSpPr txBox="1">
            <a:spLocks noChangeArrowheads="1"/>
          </p:cNvSpPr>
          <p:nvPr/>
        </p:nvSpPr>
        <p:spPr bwMode="auto">
          <a:xfrm>
            <a:off x="631427" y="5274510"/>
            <a:ext cx="51379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  <a:latin typeface="Monotype Corsiva" pitchFamily="66" charset="0"/>
              </a:rPr>
              <a:t>Уравнение    0.3(2х+3)=0.1х+0.4(х+3)</a:t>
            </a:r>
            <a:endParaRPr lang="ru-RU" sz="28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304800" y="609600"/>
            <a:ext cx="685800" cy="838200"/>
          </a:xfrm>
          <a:prstGeom prst="ellipse">
            <a:avLst/>
          </a:prstGeom>
          <a:noFill/>
          <a:ln w="38100">
            <a:solidFill>
              <a:srgbClr val="00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038600" y="3048000"/>
            <a:ext cx="633413" cy="1209675"/>
            <a:chOff x="2008" y="1690"/>
            <a:chExt cx="399" cy="762"/>
          </a:xfrm>
        </p:grpSpPr>
        <p:sp>
          <p:nvSpPr>
            <p:cNvPr id="80" name="Text Box 25"/>
            <p:cNvSpPr txBox="1">
              <a:spLocks noChangeArrowheads="1"/>
            </p:cNvSpPr>
            <p:nvPr/>
          </p:nvSpPr>
          <p:spPr bwMode="auto">
            <a:xfrm>
              <a:off x="2008" y="2122"/>
              <a:ext cx="3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0,4</a:t>
              </a:r>
            </a:p>
          </p:txBody>
        </p:sp>
        <p:sp>
          <p:nvSpPr>
            <p:cNvPr id="81" name="Text Box 26"/>
            <p:cNvSpPr txBox="1">
              <a:spLocks noChangeArrowheads="1"/>
            </p:cNvSpPr>
            <p:nvPr/>
          </p:nvSpPr>
          <p:spPr bwMode="auto">
            <a:xfrm>
              <a:off x="2008" y="1690"/>
              <a:ext cx="39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0,1</a:t>
              </a:r>
            </a:p>
          </p:txBody>
        </p:sp>
      </p:grpSp>
      <p:sp>
        <p:nvSpPr>
          <p:cNvPr id="82" name="Text Box 10"/>
          <p:cNvSpPr txBox="1">
            <a:spLocks noChangeArrowheads="1"/>
          </p:cNvSpPr>
          <p:nvPr/>
        </p:nvSpPr>
        <p:spPr bwMode="auto">
          <a:xfrm>
            <a:off x="2209800" y="3048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2057400" y="3657600"/>
            <a:ext cx="74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x+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5410200" y="3047999"/>
            <a:ext cx="806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029200" y="365760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0,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4(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x+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3)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629400" y="5867400"/>
            <a:ext cx="21923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Ответ: 9</a:t>
            </a:r>
          </a:p>
        </p:txBody>
      </p:sp>
      <p:sp>
        <p:nvSpPr>
          <p:cNvPr id="34" name="Скругленная прямоугольная выноска 33"/>
          <p:cNvSpPr>
            <a:spLocks noChangeArrowheads="1"/>
          </p:cNvSpPr>
          <p:nvPr/>
        </p:nvSpPr>
        <p:spPr bwMode="auto">
          <a:xfrm>
            <a:off x="4495800" y="0"/>
            <a:ext cx="1981200" cy="304800"/>
          </a:xfrm>
          <a:prstGeom prst="wedgeRoundRectCallout">
            <a:avLst>
              <a:gd name="adj1" fmla="val -33495"/>
              <a:gd name="adj2" fmla="val 128125"/>
              <a:gd name="adj3" fmla="val 16667"/>
            </a:avLst>
          </a:prstGeom>
          <a:gradFill rotWithShape="1">
            <a:gsLst>
              <a:gs pos="0">
                <a:srgbClr val="FF8E8E"/>
              </a:gs>
              <a:gs pos="50000">
                <a:srgbClr val="FFBABA"/>
              </a:gs>
              <a:gs pos="100000">
                <a:srgbClr val="FFDDDD"/>
              </a:gs>
            </a:gsLst>
            <a:lin ang="5400000" scaled="1"/>
          </a:gra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Monotype Corsiva" pitchFamily="66" charset="0"/>
              </a:rPr>
              <a:t>10%=0,1</a:t>
            </a:r>
          </a:p>
        </p:txBody>
      </p:sp>
      <p:sp>
        <p:nvSpPr>
          <p:cNvPr id="35" name="Скругленная прямоугольная выноска 34"/>
          <p:cNvSpPr>
            <a:spLocks noChangeArrowheads="1"/>
          </p:cNvSpPr>
          <p:nvPr/>
        </p:nvSpPr>
        <p:spPr bwMode="auto">
          <a:xfrm>
            <a:off x="7239000" y="0"/>
            <a:ext cx="1905000" cy="381000"/>
          </a:xfrm>
          <a:prstGeom prst="wedgeRoundRectCallout">
            <a:avLst>
              <a:gd name="adj1" fmla="val -42250"/>
              <a:gd name="adj2" fmla="val 87917"/>
              <a:gd name="adj3" fmla="val 16667"/>
            </a:avLst>
          </a:prstGeom>
          <a:gradFill rotWithShape="1">
            <a:gsLst>
              <a:gs pos="0">
                <a:srgbClr val="FF8E8E"/>
              </a:gs>
              <a:gs pos="50000">
                <a:srgbClr val="FFBABA"/>
              </a:gs>
              <a:gs pos="100000">
                <a:srgbClr val="FFDDDD"/>
              </a:gs>
            </a:gsLst>
            <a:lin ang="5400000" scaled="1"/>
          </a:gra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Monotype Corsiva" pitchFamily="66" charset="0"/>
              </a:rPr>
              <a:t>40%=0,4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7364" y="4269447"/>
            <a:ext cx="96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2х+3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27447" y="4269447"/>
            <a:ext cx="115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30 </a:t>
            </a:r>
            <a:r>
              <a:rPr lang="ru-RU" sz="2400" b="1" dirty="0" smtClean="0">
                <a:solidFill>
                  <a:srgbClr val="FF0000"/>
                </a:solidFill>
              </a:rPr>
              <a:t>0,3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2306" y="426944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0,3(2х+3)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40227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4" grpId="0"/>
      <p:bldP spid="10296" grpId="0"/>
      <p:bldP spid="82" grpId="0"/>
      <p:bldP spid="83" grpId="0"/>
      <p:bldP spid="84" grpId="0"/>
      <p:bldP spid="85" grpId="0"/>
      <p:bldP spid="34" grpId="0" animBg="1"/>
      <p:bldP spid="35" grpId="0" animBg="1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3813"/>
            </a:avLst>
          </a:prstGeom>
          <a:noFill/>
          <a:ln w="92075" cmpd="tri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Смешав 91-процентный и 93-процентный растворы кислоты и добавив 10 кг чистой воды, получили 55-процентный раствор кислоты. Если бы вместо 10 кг воды добавили 10 кг 50-процентного раствора той же кислоты, то получили бы 75-процентный раствор кислоты. Сколько килограммов 91-процентного раствора использовали для получения смеси?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13704"/>
              </p:ext>
            </p:extLst>
          </p:nvPr>
        </p:nvGraphicFramePr>
        <p:xfrm>
          <a:off x="533400" y="2060847"/>
          <a:ext cx="5694784" cy="3776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701"/>
                <a:gridCol w="1223978"/>
                <a:gridCol w="1748541"/>
                <a:gridCol w="1964564"/>
              </a:tblGrid>
              <a:tr h="456051">
                <a:tc>
                  <a:txBody>
                    <a:bodyPr/>
                    <a:lstStyle/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Весь</a:t>
                      </a:r>
                    </a:p>
                    <a:p>
                      <a:pPr algn="ctr"/>
                      <a:r>
                        <a:rPr lang="ru-RU" sz="2000" b="1" i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раствор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endParaRPr lang="ru-RU" sz="20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Вещество в растворе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0,91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0.91х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2000" b="1" i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0,93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0.93у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х+у+10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0,55(х+у+10)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добавили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10кг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4р-р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х+у+10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0.75</a:t>
                      </a:r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0,75(х+у+10)</a:t>
                      </a:r>
                    </a:p>
                    <a:p>
                      <a:pPr algn="ctr"/>
                      <a:endParaRPr lang="ru-RU" sz="20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16572" y="58052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Ответ: 17,5</a:t>
            </a:r>
          </a:p>
          <a:p>
            <a:endParaRPr lang="ru-RU" dirty="0"/>
          </a:p>
        </p:txBody>
      </p:sp>
      <p:pic>
        <p:nvPicPr>
          <p:cNvPr id="7" name="Picture 23" descr="Рисунок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015" y="4645672"/>
            <a:ext cx="1279377" cy="115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44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633</Words>
  <Application>Microsoft Office PowerPoint</Application>
  <PresentationFormat>Экран (4:3)</PresentationFormat>
  <Paragraphs>147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Домашний тест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2013-09-24T20:41:16Z</dcterms:created>
  <dcterms:modified xsi:type="dcterms:W3CDTF">2013-09-24T21:41:49Z</dcterms:modified>
</cp:coreProperties>
</file>