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198C-F571-4C25-B551-251D581B3940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039B-08BF-41EA-A2CD-8A6F0BBEA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198C-F571-4C25-B551-251D581B3940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039B-08BF-41EA-A2CD-8A6F0BBEA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198C-F571-4C25-B551-251D581B3940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039B-08BF-41EA-A2CD-8A6F0BBEA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198C-F571-4C25-B551-251D581B3940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039B-08BF-41EA-A2CD-8A6F0BBEA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198C-F571-4C25-B551-251D581B3940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039B-08BF-41EA-A2CD-8A6F0BBEA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198C-F571-4C25-B551-251D581B3940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039B-08BF-41EA-A2CD-8A6F0BBEA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198C-F571-4C25-B551-251D581B3940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039B-08BF-41EA-A2CD-8A6F0BBEA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198C-F571-4C25-B551-251D581B3940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039B-08BF-41EA-A2CD-8A6F0BBEA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198C-F571-4C25-B551-251D581B3940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039B-08BF-41EA-A2CD-8A6F0BBEA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198C-F571-4C25-B551-251D581B3940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0039B-08BF-41EA-A2CD-8A6F0BBEA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198C-F571-4C25-B551-251D581B3940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40039B-08BF-41EA-A2CD-8A6F0BBEAD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52198C-F571-4C25-B551-251D581B3940}" type="datetimeFigureOut">
              <a:rPr lang="ru-RU" smtClean="0"/>
              <a:pPr/>
              <a:t>02.09.2010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40039B-08BF-41EA-A2CD-8A6F0BBEAD8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3143271"/>
          </a:xfrm>
        </p:spPr>
        <p:txBody>
          <a:bodyPr>
            <a:noAutofit/>
          </a:bodyPr>
          <a:lstStyle/>
          <a:p>
            <a:pPr algn="ctr"/>
            <a:r>
              <a:rPr lang="tt-RU" sz="6000" dirty="0" smtClean="0"/>
              <a:t>Әдәби төрләр һәм жанрлар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500438"/>
            <a:ext cx="7854696" cy="148069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>
              <a:buNone/>
            </a:pPr>
            <a:r>
              <a:rPr lang="tt-RU" dirty="0" smtClean="0"/>
              <a:t>                                   </a:t>
            </a:r>
            <a:r>
              <a:rPr lang="tt-RU" sz="4000" dirty="0" smtClean="0"/>
              <a:t>Әдәби төрләр</a:t>
            </a:r>
          </a:p>
          <a:p>
            <a:pPr>
              <a:buNone/>
            </a:pPr>
            <a:r>
              <a:rPr lang="tt-RU" sz="3600" dirty="0" smtClean="0"/>
              <a:t> </a:t>
            </a:r>
          </a:p>
          <a:p>
            <a:pPr>
              <a:buNone/>
            </a:pPr>
            <a:r>
              <a:rPr lang="tt-RU" sz="3600" dirty="0" smtClean="0"/>
              <a:t>Эпик                                              Драма </a:t>
            </a:r>
          </a:p>
          <a:p>
            <a:pPr>
              <a:buNone/>
            </a:pPr>
            <a:r>
              <a:rPr lang="tt-RU" sz="3600" dirty="0" smtClean="0"/>
              <a:t>                  Лирик      Лиро-эпик </a:t>
            </a:r>
          </a:p>
          <a:p>
            <a:pPr>
              <a:buNone/>
            </a:pPr>
            <a:endParaRPr lang="tt-RU" sz="3600" dirty="0" smtClean="0"/>
          </a:p>
          <a:p>
            <a:pPr>
              <a:buNone/>
            </a:pPr>
            <a:r>
              <a:rPr lang="tt-RU" sz="3600" dirty="0" smtClean="0"/>
              <a:t>  </a:t>
            </a:r>
            <a:r>
              <a:rPr lang="tt-RU" sz="3200" dirty="0" smtClean="0"/>
              <a:t>Жанр – әсәрләрнең уртак сыйфатлары.</a:t>
            </a:r>
          </a:p>
          <a:p>
            <a:pPr>
              <a:buNone/>
            </a:pPr>
            <a:r>
              <a:rPr lang="tt-RU" sz="3200" dirty="0" smtClean="0"/>
              <a:t> </a:t>
            </a:r>
          </a:p>
          <a:p>
            <a:pPr>
              <a:buNone/>
            </a:pPr>
            <a:r>
              <a:rPr lang="tt-RU" sz="3200" dirty="0" smtClean="0"/>
              <a:t> </a:t>
            </a:r>
          </a:p>
          <a:p>
            <a:pPr>
              <a:buNone/>
            </a:pPr>
            <a:endParaRPr lang="tt-RU" sz="3600" dirty="0" smtClean="0"/>
          </a:p>
          <a:p>
            <a:pPr>
              <a:buNone/>
            </a:pPr>
            <a:endParaRPr lang="tt-RU" sz="3600" dirty="0" smtClean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6429388" y="1357298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6200000" flipH="1">
            <a:off x="5072066" y="1785926"/>
            <a:ext cx="121444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428992" y="1571612"/>
            <a:ext cx="114300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1785918" y="1285860"/>
            <a:ext cx="157163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tt-RU" dirty="0" smtClean="0"/>
              <a:t>              Әдәби жанрлар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tt-RU" sz="3200" dirty="0" smtClean="0"/>
          </a:p>
          <a:p>
            <a:pPr>
              <a:buNone/>
            </a:pPr>
            <a:r>
              <a:rPr lang="tt-RU" sz="3200" dirty="0" smtClean="0"/>
              <a:t>Эпик төр жанрлары: </a:t>
            </a:r>
            <a:r>
              <a:rPr lang="tt-RU" sz="3200" dirty="0" smtClean="0">
                <a:solidFill>
                  <a:srgbClr val="FF0000"/>
                </a:solidFill>
              </a:rPr>
              <a:t>новелла, хикәя, повест</a:t>
            </a:r>
            <a:r>
              <a:rPr lang="ru-RU" sz="3200" dirty="0" err="1" smtClean="0">
                <a:solidFill>
                  <a:srgbClr val="FF0000"/>
                </a:solidFill>
              </a:rPr>
              <a:t>ь</a:t>
            </a:r>
            <a:r>
              <a:rPr lang="tt-RU" sz="3200" dirty="0" smtClean="0">
                <a:solidFill>
                  <a:srgbClr val="FF0000"/>
                </a:solidFill>
              </a:rPr>
              <a:t>,   </a:t>
            </a:r>
          </a:p>
          <a:p>
            <a:pPr>
              <a:buNone/>
            </a:pPr>
            <a:r>
              <a:rPr lang="tt-RU" sz="3200" dirty="0" smtClean="0">
                <a:solidFill>
                  <a:srgbClr val="FF0000"/>
                </a:solidFill>
              </a:rPr>
              <a:t>                                           роман</a:t>
            </a:r>
          </a:p>
          <a:p>
            <a:pPr>
              <a:buNone/>
            </a:pPr>
            <a:r>
              <a:rPr lang="tt-RU" sz="3200" dirty="0" smtClean="0"/>
              <a:t>Лирика</a:t>
            </a:r>
            <a:r>
              <a:rPr lang="tt-RU" sz="3200" dirty="0" smtClean="0">
                <a:solidFill>
                  <a:srgbClr val="FF0000"/>
                </a:solidFill>
              </a:rPr>
              <a:t> </a:t>
            </a:r>
            <a:r>
              <a:rPr lang="tt-RU" sz="3200" dirty="0" smtClean="0"/>
              <a:t>жанрлары</a:t>
            </a:r>
            <a:r>
              <a:rPr lang="tt-RU" sz="3200" dirty="0" smtClean="0">
                <a:solidFill>
                  <a:srgbClr val="FF0000"/>
                </a:solidFill>
              </a:rPr>
              <a:t>: ода, гимн, мәдхия, мәрсия, җыр, </a:t>
            </a:r>
          </a:p>
          <a:p>
            <a:pPr>
              <a:buNone/>
            </a:pPr>
            <a:r>
              <a:rPr lang="tt-RU" sz="3200" dirty="0" smtClean="0">
                <a:solidFill>
                  <a:srgbClr val="FF0000"/>
                </a:solidFill>
              </a:rPr>
              <a:t>             элегия, эпиграмма, мөнәҗәт, лирик шигыр</a:t>
            </a:r>
            <a:r>
              <a:rPr lang="ru-RU" sz="3200" dirty="0" err="1" smtClean="0">
                <a:solidFill>
                  <a:srgbClr val="FF0000"/>
                </a:solidFill>
              </a:rPr>
              <a:t>ь</a:t>
            </a:r>
            <a:r>
              <a:rPr lang="ru-RU" sz="3200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ru-RU" sz="3200" dirty="0" err="1" smtClean="0"/>
              <a:t>Лиро-эпик</a:t>
            </a:r>
            <a:r>
              <a:rPr lang="ru-RU" sz="3200" dirty="0" smtClean="0"/>
              <a:t> </a:t>
            </a:r>
            <a:r>
              <a:rPr lang="ru-RU" sz="3200" dirty="0" err="1" smtClean="0"/>
              <a:t>төр жанрлары</a:t>
            </a:r>
            <a:r>
              <a:rPr lang="ru-RU" sz="3200" dirty="0" smtClean="0"/>
              <a:t>: </a:t>
            </a:r>
            <a:r>
              <a:rPr lang="ru-RU" sz="3200" dirty="0" err="1" smtClean="0">
                <a:solidFill>
                  <a:srgbClr val="FF0000"/>
                </a:solidFill>
              </a:rPr>
              <a:t>мәсәл, </a:t>
            </a:r>
            <a:r>
              <a:rPr lang="ru-RU" sz="3200" dirty="0" smtClean="0">
                <a:solidFill>
                  <a:srgbClr val="FF0000"/>
                </a:solidFill>
              </a:rPr>
              <a:t>баллада, поэма, 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                                 </a:t>
            </a:r>
            <a:r>
              <a:rPr lang="ru-RU" sz="3200" dirty="0" err="1" smtClean="0">
                <a:solidFill>
                  <a:srgbClr val="FF0000"/>
                </a:solidFill>
              </a:rPr>
              <a:t>шигъ</a:t>
            </a:r>
            <a:r>
              <a:rPr lang="tt-RU" sz="3200" dirty="0" smtClean="0">
                <a:solidFill>
                  <a:srgbClr val="FF0000"/>
                </a:solidFill>
              </a:rPr>
              <a:t>ри повест</a:t>
            </a:r>
            <a:r>
              <a:rPr lang="ru-RU" sz="3200" dirty="0" err="1" smtClean="0">
                <a:solidFill>
                  <a:srgbClr val="FF0000"/>
                </a:solidFill>
              </a:rPr>
              <a:t>ь</a:t>
            </a:r>
            <a:r>
              <a:rPr lang="tt-RU" sz="3200" dirty="0" smtClean="0">
                <a:solidFill>
                  <a:srgbClr val="FF0000"/>
                </a:solidFill>
              </a:rPr>
              <a:t>, </a:t>
            </a:r>
            <a:r>
              <a:rPr lang="ru-RU" sz="3200" dirty="0" err="1" smtClean="0">
                <a:solidFill>
                  <a:srgbClr val="FF0000"/>
                </a:solidFill>
              </a:rPr>
              <a:t>шигъ</a:t>
            </a:r>
            <a:r>
              <a:rPr lang="tt-RU" sz="3200" dirty="0" smtClean="0">
                <a:solidFill>
                  <a:srgbClr val="FF0000"/>
                </a:solidFill>
              </a:rPr>
              <a:t>ри  роман.</a:t>
            </a:r>
          </a:p>
          <a:p>
            <a:pPr>
              <a:buNone/>
            </a:pPr>
            <a:r>
              <a:rPr lang="tt-RU" sz="3200" dirty="0" smtClean="0"/>
              <a:t>Драма жанрлары: </a:t>
            </a:r>
            <a:r>
              <a:rPr lang="tt-RU" sz="3200" dirty="0" smtClean="0">
                <a:solidFill>
                  <a:srgbClr val="FF0000"/>
                </a:solidFill>
              </a:rPr>
              <a:t>трагедия, комедия, драма </a:t>
            </a:r>
          </a:p>
          <a:p>
            <a:pPr>
              <a:buNone/>
            </a:pPr>
            <a:r>
              <a:rPr lang="tt-RU" sz="3200" dirty="0" smtClean="0">
                <a:solidFill>
                  <a:srgbClr val="FF0000"/>
                </a:solidFill>
              </a:rPr>
              <a:t>                                        (мелодрама, водевил</a:t>
            </a:r>
            <a:r>
              <a:rPr lang="ru-RU" sz="3200" dirty="0" err="1" smtClean="0">
                <a:solidFill>
                  <a:srgbClr val="FF0000"/>
                </a:solidFill>
              </a:rPr>
              <a:t>ь</a:t>
            </a:r>
            <a:r>
              <a:rPr lang="tt-RU" sz="3200" dirty="0" smtClean="0">
                <a:solidFill>
                  <a:srgbClr val="FF0000"/>
                </a:solidFill>
              </a:rPr>
              <a:t>, фарс)</a:t>
            </a: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38674"/>
          </a:xfrm>
        </p:spPr>
        <p:txBody>
          <a:bodyPr>
            <a:normAutofit/>
          </a:bodyPr>
          <a:lstStyle/>
          <a:p>
            <a:r>
              <a:rPr lang="tt-RU" sz="4000" dirty="0" smtClean="0"/>
              <a:t>Язучы иҗаты – язучының барлык әсәрләре.</a:t>
            </a:r>
          </a:p>
          <a:p>
            <a:endParaRPr lang="tt-RU" sz="4000" dirty="0" smtClean="0"/>
          </a:p>
          <a:p>
            <a:r>
              <a:rPr lang="tt-RU" sz="4000" dirty="0" smtClean="0"/>
              <a:t>Язучы иҗатының үзенчәлеге – әсәрләренең уртак сыйфатлары.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dirty="0" smtClean="0"/>
              <a:t>                          Буран </a:t>
            </a:r>
            <a:br>
              <a:rPr lang="tt-RU" dirty="0" smtClean="0"/>
            </a:br>
            <a:r>
              <a:rPr lang="tt-RU" dirty="0" smtClean="0"/>
              <a:t>                           </a:t>
            </a:r>
            <a:r>
              <a:rPr lang="tt-RU" sz="2800" dirty="0" smtClean="0"/>
              <a:t>(Г.Тукай)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t-RU" dirty="0" smtClean="0"/>
              <a:t>Сурәт буранның күзгә күренеп торган гамәлләре :</a:t>
            </a:r>
          </a:p>
          <a:p>
            <a:pPr>
              <a:buNone/>
            </a:pPr>
            <a:r>
              <a:rPr lang="tt-RU" dirty="0" smtClean="0"/>
              <a:t>     ул лирик геройның йөзенә бәрә</a:t>
            </a:r>
          </a:p>
          <a:p>
            <a:pPr>
              <a:buNone/>
            </a:pPr>
            <a:r>
              <a:rPr lang="tt-RU" dirty="0" smtClean="0"/>
              <a:t>     куркыта</a:t>
            </a:r>
          </a:p>
          <a:p>
            <a:pPr>
              <a:buNone/>
            </a:pPr>
            <a:r>
              <a:rPr lang="tt-RU" dirty="0" smtClean="0"/>
              <a:t>    </a:t>
            </a:r>
          </a:p>
          <a:p>
            <a:pPr>
              <a:buNone/>
            </a:pPr>
            <a:r>
              <a:rPr lang="tt-RU" dirty="0" smtClean="0"/>
              <a:t>Лирик геройның буранга мөнәсәбәте: </a:t>
            </a:r>
          </a:p>
          <a:p>
            <a:pPr>
              <a:buNone/>
            </a:pPr>
            <a:r>
              <a:rPr lang="tt-RU" dirty="0" smtClean="0"/>
              <a:t>     курка</a:t>
            </a:r>
          </a:p>
          <a:p>
            <a:pPr>
              <a:buNone/>
            </a:pPr>
            <a:r>
              <a:rPr lang="tt-RU" dirty="0" smtClean="0"/>
              <a:t>     аптырый(кайдан чыкты бу адаштыргыч буран?)</a:t>
            </a:r>
          </a:p>
          <a:p>
            <a:pPr>
              <a:buNone/>
            </a:pPr>
            <a:r>
              <a:rPr lang="tt-RU" dirty="0" smtClean="0"/>
              <a:t>     көлә  </a:t>
            </a:r>
          </a:p>
          <a:p>
            <a:pPr>
              <a:buNone/>
            </a:pPr>
            <a:r>
              <a:rPr lang="tt-RU" dirty="0" smtClean="0"/>
              <a:t>                 Фәнни фикер                Иҗади фикер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071934" y="6000768"/>
            <a:ext cx="107157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tt-RU" dirty="0" smtClean="0"/>
              <a:t>      Ә</a:t>
            </a:r>
            <a:r>
              <a:rPr lang="ru-RU" dirty="0" err="1" smtClean="0"/>
              <a:t>йтем</a:t>
            </a:r>
            <a:r>
              <a:rPr lang="ru-RU" dirty="0" smtClean="0"/>
              <a:t>:</a:t>
            </a:r>
            <a:r>
              <a:rPr lang="tt-RU" dirty="0" smtClean="0"/>
              <a:t>                         Мәкал</a:t>
            </a:r>
            <a:r>
              <a:rPr lang="ru-RU" dirty="0" smtClean="0"/>
              <a:t>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lnSpcReduction="10000"/>
          </a:bodyPr>
          <a:lstStyle/>
          <a:p>
            <a:r>
              <a:rPr lang="tt-RU" dirty="0" smtClean="0"/>
              <a:t>Бер сыйфатка                              Тулы эпизодка</a:t>
            </a:r>
          </a:p>
          <a:p>
            <a:pPr>
              <a:buNone/>
            </a:pPr>
            <a:r>
              <a:rPr lang="tt-RU" dirty="0" smtClean="0"/>
              <a:t>                                      бәя бирә</a:t>
            </a:r>
          </a:p>
          <a:p>
            <a:pPr>
              <a:buNone/>
            </a:pPr>
            <a:r>
              <a:rPr lang="tt-RU" dirty="0" smtClean="0">
                <a:solidFill>
                  <a:schemeClr val="accent3">
                    <a:lumMod val="75000"/>
                  </a:schemeClr>
                </a:solidFill>
              </a:rPr>
              <a:t>Башым күккә тиде.              Ни чәчсәң, шуны урырсың.</a:t>
            </a:r>
          </a:p>
          <a:p>
            <a:pPr>
              <a:buNone/>
            </a:pPr>
            <a:endParaRPr lang="tt-RU" dirty="0" smtClean="0"/>
          </a:p>
          <a:p>
            <a:r>
              <a:rPr lang="tt-RU" dirty="0" smtClean="0"/>
              <a:t>                       Үз эчендә ике өлешкә</a:t>
            </a:r>
          </a:p>
          <a:p>
            <a:pPr>
              <a:buNone/>
            </a:pPr>
            <a:r>
              <a:rPr lang="tt-RU" dirty="0" smtClean="0"/>
              <a:t>     бүленми                                              бүленә.</a:t>
            </a:r>
          </a:p>
          <a:p>
            <a:pPr>
              <a:buNone/>
            </a:pPr>
            <a:r>
              <a:rPr lang="tt-RU" dirty="0" smtClean="0">
                <a:solidFill>
                  <a:schemeClr val="accent3">
                    <a:lumMod val="75000"/>
                  </a:schemeClr>
                </a:solidFill>
              </a:rPr>
              <a:t>Күзгә төртсәң күренми.            Ат дагалаганда бака  </a:t>
            </a:r>
          </a:p>
          <a:p>
            <a:pPr>
              <a:buNone/>
            </a:pPr>
            <a:r>
              <a:rPr lang="tt-RU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                        ботын кыстыра     </a:t>
            </a:r>
          </a:p>
          <a:p>
            <a:r>
              <a:rPr lang="tt-RU" dirty="0" smtClean="0"/>
              <a:t>Берише тормыш вакыйгаларына метафора булып килә. </a:t>
            </a:r>
          </a:p>
          <a:p>
            <a:pPr>
              <a:buNone/>
            </a:pPr>
            <a:r>
              <a:rPr lang="tt-RU" dirty="0" smtClean="0"/>
              <a:t>       </a:t>
            </a:r>
          </a:p>
          <a:p>
            <a:endParaRPr lang="tt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                   Җырлар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Лирик  җырлар строфаларга бүленәләр.</a:t>
            </a:r>
          </a:p>
          <a:p>
            <a:r>
              <a:rPr lang="tt-RU" dirty="0" smtClean="0"/>
              <a:t>3 – 4 строфа бөтен җырга әйләнә.</a:t>
            </a:r>
          </a:p>
          <a:p>
            <a:r>
              <a:rPr lang="tt-RU" dirty="0" smtClean="0"/>
              <a:t>Строфаларда җырчы (лирик герой) хисенең сәбәбе, дәрәҗәсе, юануы  була.</a:t>
            </a:r>
          </a:p>
          <a:p>
            <a:r>
              <a:rPr lang="tt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Тәрәзә төбем исле гөл,</a:t>
            </a:r>
          </a:p>
          <a:p>
            <a:pPr>
              <a:buNone/>
            </a:pPr>
            <a:r>
              <a:rPr lang="tt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t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Исемлесе бер генә; </a:t>
            </a:r>
          </a:p>
          <a:p>
            <a:pPr>
              <a:buNone/>
            </a:pPr>
            <a:r>
              <a:rPr lang="tt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t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Сагынам сине, сагынам,</a:t>
            </a:r>
          </a:p>
          <a:p>
            <a:pPr>
              <a:buNone/>
            </a:pPr>
            <a:r>
              <a:rPr lang="tt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tt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Исләремдә син генә.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247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Әдәби төрләр һәм жанрлар</vt:lpstr>
      <vt:lpstr>Слайд 2</vt:lpstr>
      <vt:lpstr>              Әдәби жанрлар</vt:lpstr>
      <vt:lpstr>Слайд 4</vt:lpstr>
      <vt:lpstr>                          Буран                             (Г.Тукай)</vt:lpstr>
      <vt:lpstr>       Әйтем:                         Мәкаль:</vt:lpstr>
      <vt:lpstr>                   Җырлар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Әдәби төрләр һәм жанрлар</dc:title>
  <dc:creator>Admin</dc:creator>
  <cp:lastModifiedBy>Укытучы</cp:lastModifiedBy>
  <cp:revision>8</cp:revision>
  <dcterms:created xsi:type="dcterms:W3CDTF">2010-09-01T19:43:49Z</dcterms:created>
  <dcterms:modified xsi:type="dcterms:W3CDTF">2010-09-02T04:18:48Z</dcterms:modified>
</cp:coreProperties>
</file>