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2" r:id="rId7"/>
    <p:sldId id="261" r:id="rId8"/>
    <p:sldId id="264" r:id="rId9"/>
    <p:sldId id="265" r:id="rId10"/>
    <p:sldId id="267" r:id="rId11"/>
    <p:sldId id="275" r:id="rId12"/>
    <p:sldId id="266"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41" autoAdjust="0"/>
    <p:restoredTop sz="90143" autoAdjust="0"/>
  </p:normalViewPr>
  <p:slideViewPr>
    <p:cSldViewPr>
      <p:cViewPr varScale="1">
        <p:scale>
          <a:sx n="65" d="100"/>
          <a:sy n="65" d="100"/>
        </p:scale>
        <p:origin x="-154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47C69-FC7B-45C0-834B-DFE03FC23262}" type="datetimeFigureOut">
              <a:rPr lang="ru-RU" smtClean="0"/>
              <a:pPr/>
              <a:t>21.12.2015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F20133-6B37-4191-B03C-47F9C7E3A73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DF20133-6B37-4191-B03C-47F9C7E3A739}"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366D79B1-AFFF-4664-9789-CDDB94C2AA52}" type="datetimeFigureOut">
              <a:rPr lang="ru-RU" smtClean="0"/>
              <a:pPr/>
              <a:t>21.12.2015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15A2EADD-A870-49C4-A32B-2466461A6BD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66D79B1-AFFF-4664-9789-CDDB94C2AA52}" type="datetimeFigureOut">
              <a:rPr lang="ru-RU" smtClean="0"/>
              <a:pPr/>
              <a:t>21.12.2015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A2EADD-A870-49C4-A32B-2466461A6BD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66D79B1-AFFF-4664-9789-CDDB94C2AA52}" type="datetimeFigureOut">
              <a:rPr lang="ru-RU" smtClean="0"/>
              <a:pPr/>
              <a:t>21.12.2015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A2EADD-A870-49C4-A32B-2466461A6BD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66D79B1-AFFF-4664-9789-CDDB94C2AA52}" type="datetimeFigureOut">
              <a:rPr lang="ru-RU" smtClean="0"/>
              <a:pPr/>
              <a:t>21.12.2015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15A2EADD-A870-49C4-A32B-2466461A6BD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366D79B1-AFFF-4664-9789-CDDB94C2AA52}" type="datetimeFigureOut">
              <a:rPr lang="ru-RU" smtClean="0"/>
              <a:pPr/>
              <a:t>21.12.2015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15A2EADD-A870-49C4-A32B-2466461A6BDE}"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366D79B1-AFFF-4664-9789-CDDB94C2AA52}" type="datetimeFigureOut">
              <a:rPr lang="ru-RU" smtClean="0"/>
              <a:pPr/>
              <a:t>21.12.2015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5A2EADD-A870-49C4-A32B-2466461A6BD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366D79B1-AFFF-4664-9789-CDDB94C2AA52}" type="datetimeFigureOut">
              <a:rPr lang="ru-RU" smtClean="0"/>
              <a:pPr/>
              <a:t>21.12.2015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15A2EADD-A870-49C4-A32B-2466461A6BDE}"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366D79B1-AFFF-4664-9789-CDDB94C2AA52}" type="datetimeFigureOut">
              <a:rPr lang="ru-RU" smtClean="0"/>
              <a:pPr/>
              <a:t>21.12.2015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5A2EADD-A870-49C4-A32B-2466461A6BD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66D79B1-AFFF-4664-9789-CDDB94C2AA52}" type="datetimeFigureOut">
              <a:rPr lang="ru-RU" smtClean="0"/>
              <a:pPr/>
              <a:t>21.12.2015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A2EADD-A870-49C4-A32B-2466461A6BD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66D79B1-AFFF-4664-9789-CDDB94C2AA52}" type="datetimeFigureOut">
              <a:rPr lang="ru-RU" smtClean="0"/>
              <a:pPr/>
              <a:t>21.12.2015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A2EADD-A870-49C4-A32B-2466461A6BD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366D79B1-AFFF-4664-9789-CDDB94C2AA52}" type="datetimeFigureOut">
              <a:rPr lang="ru-RU" smtClean="0"/>
              <a:pPr/>
              <a:t>21.12.2015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5A2EADD-A870-49C4-A32B-2466461A6BDE}"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66D79B1-AFFF-4664-9789-CDDB94C2AA52}" type="datetimeFigureOut">
              <a:rPr lang="ru-RU" smtClean="0"/>
              <a:pPr/>
              <a:t>21.12.2015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5A2EADD-A870-49C4-A32B-2466461A6BDE}"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143116"/>
            <a:ext cx="7815290" cy="1457334"/>
          </a:xfrm>
        </p:spPr>
        <p:txBody>
          <a:bodyPr>
            <a:normAutofit fontScale="90000"/>
          </a:bodyPr>
          <a:lstStyle/>
          <a:p>
            <a:pPr algn="ctr"/>
            <a:r>
              <a:rPr lang="ru-RU" dirty="0" smtClean="0"/>
              <a:t>Активизация </a:t>
            </a:r>
            <a:r>
              <a:rPr lang="ru-RU" dirty="0"/>
              <a:t>деятельности учащихся при проведении классного часа на духовно-нравственную </a:t>
            </a:r>
            <a:r>
              <a:rPr lang="ru-RU" dirty="0" smtClean="0"/>
              <a:t>тему. </a:t>
            </a:r>
            <a:r>
              <a:rPr lang="ru-RU" dirty="0"/>
              <a:t/>
            </a:r>
            <a:br>
              <a:rPr lang="ru-RU" dirty="0"/>
            </a:br>
            <a:endParaRPr lang="ru-RU"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218" name="Picture 2" descr="C:\Users\Пользователь\Desktop\DSCF5195.JPG"/>
          <p:cNvPicPr>
            <a:picLocks noChangeAspect="1" noChangeArrowheads="1"/>
          </p:cNvPicPr>
          <p:nvPr/>
        </p:nvPicPr>
        <p:blipFill>
          <a:blip r:embed="rId2"/>
          <a:srcRect/>
          <a:stretch>
            <a:fillRect/>
          </a:stretch>
        </p:blipFill>
        <p:spPr bwMode="auto">
          <a:xfrm>
            <a:off x="357158" y="857232"/>
            <a:ext cx="8501122" cy="435771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2290" name="Picture 2" descr="C:\Users\Пользователь\Desktop\DSCF5207.JPG"/>
          <p:cNvPicPr>
            <a:picLocks noChangeAspect="1" noChangeArrowheads="1"/>
          </p:cNvPicPr>
          <p:nvPr/>
        </p:nvPicPr>
        <p:blipFill>
          <a:blip r:embed="rId2"/>
          <a:srcRect/>
          <a:stretch>
            <a:fillRect/>
          </a:stretch>
        </p:blipFill>
        <p:spPr bwMode="auto">
          <a:xfrm>
            <a:off x="500034" y="285728"/>
            <a:ext cx="8143932" cy="61436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2" name="Picture 2" descr="C:\Users\Пользователь\Desktop\DSCF5148.JPG"/>
          <p:cNvPicPr>
            <a:picLocks noChangeAspect="1" noChangeArrowheads="1"/>
          </p:cNvPicPr>
          <p:nvPr/>
        </p:nvPicPr>
        <p:blipFill>
          <a:blip r:embed="rId2"/>
          <a:srcRect/>
          <a:stretch>
            <a:fillRect/>
          </a:stretch>
        </p:blipFill>
        <p:spPr bwMode="auto">
          <a:xfrm>
            <a:off x="500034" y="357166"/>
            <a:ext cx="8143932" cy="60590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146" name="Picture 2" descr="C:\Users\Пользователь\Desktop\DSCF5157.JPG"/>
          <p:cNvPicPr>
            <a:picLocks noChangeAspect="1" noChangeArrowheads="1"/>
          </p:cNvPicPr>
          <p:nvPr/>
        </p:nvPicPr>
        <p:blipFill>
          <a:blip r:embed="rId2"/>
          <a:srcRect/>
          <a:stretch>
            <a:fillRect/>
          </a:stretch>
        </p:blipFill>
        <p:spPr bwMode="auto">
          <a:xfrm>
            <a:off x="428596" y="428604"/>
            <a:ext cx="8215370" cy="589821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170" name="Picture 2" descr="C:\Users\Пользователь\Desktop\DSCF5159.JPG"/>
          <p:cNvPicPr>
            <a:picLocks noChangeAspect="1" noChangeArrowheads="1"/>
          </p:cNvPicPr>
          <p:nvPr/>
        </p:nvPicPr>
        <p:blipFill>
          <a:blip r:embed="rId2"/>
          <a:srcRect/>
          <a:stretch>
            <a:fillRect/>
          </a:stretch>
        </p:blipFill>
        <p:spPr bwMode="auto">
          <a:xfrm>
            <a:off x="428596" y="285728"/>
            <a:ext cx="8286808" cy="614366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71546"/>
          </a:xfrm>
        </p:spPr>
        <p:txBody>
          <a:bodyPr>
            <a:normAutofit fontScale="90000"/>
          </a:bodyPr>
          <a:lstStyle/>
          <a:p>
            <a:r>
              <a:rPr lang="ru-RU" sz="3100" dirty="0" smtClean="0"/>
              <a:t>Похвальное слово</a:t>
            </a:r>
            <a:r>
              <a:rPr lang="ru-RU" dirty="0" smtClean="0"/>
              <a:t/>
            </a:r>
            <a:br>
              <a:rPr lang="ru-RU" dirty="0" smtClean="0"/>
            </a:br>
            <a:endParaRPr lang="ru-RU" dirty="0"/>
          </a:p>
        </p:txBody>
      </p:sp>
      <p:sp>
        <p:nvSpPr>
          <p:cNvPr id="3" name="Содержимое 2"/>
          <p:cNvSpPr>
            <a:spLocks noGrp="1"/>
          </p:cNvSpPr>
          <p:nvPr>
            <p:ph idx="1"/>
          </p:nvPr>
        </p:nvSpPr>
        <p:spPr>
          <a:xfrm>
            <a:off x="142844" y="642918"/>
            <a:ext cx="8786874" cy="5929354"/>
          </a:xfrm>
        </p:spPr>
        <p:txBody>
          <a:bodyPr>
            <a:noAutofit/>
          </a:bodyPr>
          <a:lstStyle/>
          <a:p>
            <a:r>
              <a:rPr lang="ru-RU" sz="2000" dirty="0" smtClean="0"/>
              <a:t>Верное </a:t>
            </a:r>
            <a:r>
              <a:rPr lang="ru-RU" sz="2000" dirty="0"/>
              <a:t>солнце земли русской, свет Владимир, благодарим тебя, что преисполнился мудрости и сам первый крестился, и крестил народ русский в днепровских водах.</a:t>
            </a:r>
          </a:p>
          <a:p>
            <a:r>
              <a:rPr lang="ru-RU" sz="2000" dirty="0"/>
              <a:t>Честь тебе Владимир славный, что покрылась  Русь белоснежными храмами, засияла крестами,   куполами и поплыл над Россией колокольный звон. Услышали люди музыку Благовеста. </a:t>
            </a:r>
          </a:p>
          <a:p>
            <a:r>
              <a:rPr lang="ru-RU" sz="2000" dirty="0"/>
              <a:t>Слава </a:t>
            </a:r>
            <a:r>
              <a:rPr lang="ru-RU" sz="2000" dirty="0" smtClean="0"/>
              <a:t>тебе, князь </a:t>
            </a:r>
            <a:r>
              <a:rPr lang="ru-RU" sz="2000" dirty="0"/>
              <a:t>премудрый, что близким стало появление славянской азбуки, развитие письменности и книгопечатания , открытие школ для детей.</a:t>
            </a:r>
          </a:p>
          <a:p>
            <a:r>
              <a:rPr lang="ru-RU" sz="2000" dirty="0" err="1" smtClean="0"/>
              <a:t>Княже</a:t>
            </a:r>
            <a:r>
              <a:rPr lang="ru-RU" sz="2000" smtClean="0"/>
              <a:t>, </a:t>
            </a:r>
            <a:r>
              <a:rPr lang="ru-RU" sz="2000" dirty="0"/>
              <a:t>народу любезный, благодаря тебе появилась благотворительность. Люди русские задумались о грехе и добродетели и стали жить по Божьим заповедям. </a:t>
            </a:r>
          </a:p>
          <a:p>
            <a:r>
              <a:rPr lang="ru-RU" sz="2000" dirty="0"/>
              <a:t>Низкий поклон пресветлому князю, что стали утихать вражда и ненависть среди людей. Больше добра появилось на русской земле</a:t>
            </a:r>
            <a:r>
              <a:rPr lang="ru-RU" sz="2000" dirty="0" smtClean="0"/>
              <a:t>.</a:t>
            </a:r>
            <a:endParaRPr lang="ru-RU"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8194" name="Picture 2" descr="C:\Users\Пользователь\Desktop\DSCF5165.JPG"/>
          <p:cNvPicPr>
            <a:picLocks noChangeAspect="1" noChangeArrowheads="1"/>
          </p:cNvPicPr>
          <p:nvPr/>
        </p:nvPicPr>
        <p:blipFill>
          <a:blip r:embed="rId2"/>
          <a:srcRect/>
          <a:stretch>
            <a:fillRect/>
          </a:stretch>
        </p:blipFill>
        <p:spPr bwMode="auto">
          <a:xfrm>
            <a:off x="500034" y="285728"/>
            <a:ext cx="4143404" cy="3071834"/>
          </a:xfrm>
          <a:prstGeom prst="rect">
            <a:avLst/>
          </a:prstGeom>
          <a:noFill/>
        </p:spPr>
      </p:pic>
      <p:pic>
        <p:nvPicPr>
          <p:cNvPr id="8195" name="Picture 3" descr="C:\Users\Пользователь\Desktop\DSCF5168.JPG"/>
          <p:cNvPicPr>
            <a:picLocks noChangeAspect="1" noChangeArrowheads="1"/>
          </p:cNvPicPr>
          <p:nvPr/>
        </p:nvPicPr>
        <p:blipFill>
          <a:blip r:embed="rId3"/>
          <a:srcRect/>
          <a:stretch>
            <a:fillRect/>
          </a:stretch>
        </p:blipFill>
        <p:spPr bwMode="auto">
          <a:xfrm>
            <a:off x="4714876" y="297939"/>
            <a:ext cx="3929090" cy="3059623"/>
          </a:xfrm>
          <a:prstGeom prst="rect">
            <a:avLst/>
          </a:prstGeom>
          <a:noFill/>
        </p:spPr>
      </p:pic>
      <p:pic>
        <p:nvPicPr>
          <p:cNvPr id="8196" name="Picture 4" descr="C:\Users\Пользователь\Desktop\DSCF5174.JPG"/>
          <p:cNvPicPr>
            <a:picLocks noChangeAspect="1" noChangeArrowheads="1"/>
          </p:cNvPicPr>
          <p:nvPr/>
        </p:nvPicPr>
        <p:blipFill>
          <a:blip r:embed="rId4"/>
          <a:srcRect/>
          <a:stretch>
            <a:fillRect/>
          </a:stretch>
        </p:blipFill>
        <p:spPr bwMode="auto">
          <a:xfrm>
            <a:off x="500034" y="3429000"/>
            <a:ext cx="4143404" cy="2714644"/>
          </a:xfrm>
          <a:prstGeom prst="rect">
            <a:avLst/>
          </a:prstGeom>
          <a:noFill/>
        </p:spPr>
      </p:pic>
      <p:pic>
        <p:nvPicPr>
          <p:cNvPr id="8197" name="Picture 5" descr="C:\Users\Пользователь\Desktop\DSCF5177.JPG"/>
          <p:cNvPicPr>
            <a:picLocks noChangeAspect="1" noChangeArrowheads="1"/>
          </p:cNvPicPr>
          <p:nvPr/>
        </p:nvPicPr>
        <p:blipFill>
          <a:blip r:embed="rId5"/>
          <a:srcRect/>
          <a:stretch>
            <a:fillRect/>
          </a:stretch>
        </p:blipFill>
        <p:spPr bwMode="auto">
          <a:xfrm>
            <a:off x="4714876" y="3429000"/>
            <a:ext cx="3929090" cy="271464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42" name="Picture 2" descr="C:\Users\Пользователь\Desktop\DSCF5186.JPG"/>
          <p:cNvPicPr>
            <a:picLocks noChangeAspect="1" noChangeArrowheads="1"/>
          </p:cNvPicPr>
          <p:nvPr/>
        </p:nvPicPr>
        <p:blipFill>
          <a:blip r:embed="rId2"/>
          <a:srcRect/>
          <a:stretch>
            <a:fillRect/>
          </a:stretch>
        </p:blipFill>
        <p:spPr bwMode="auto">
          <a:xfrm>
            <a:off x="428596" y="3500438"/>
            <a:ext cx="4214842" cy="2999014"/>
          </a:xfrm>
          <a:prstGeom prst="rect">
            <a:avLst/>
          </a:prstGeom>
          <a:noFill/>
        </p:spPr>
      </p:pic>
      <p:pic>
        <p:nvPicPr>
          <p:cNvPr id="10243" name="Picture 3" descr="C:\Users\Пользователь\Desktop\DSCF5182.JPG"/>
          <p:cNvPicPr>
            <a:picLocks noChangeAspect="1" noChangeArrowheads="1"/>
          </p:cNvPicPr>
          <p:nvPr/>
        </p:nvPicPr>
        <p:blipFill>
          <a:blip r:embed="rId3"/>
          <a:srcRect/>
          <a:stretch>
            <a:fillRect/>
          </a:stretch>
        </p:blipFill>
        <p:spPr bwMode="auto">
          <a:xfrm>
            <a:off x="428596" y="285728"/>
            <a:ext cx="4214842" cy="3089269"/>
          </a:xfrm>
          <a:prstGeom prst="rect">
            <a:avLst/>
          </a:prstGeom>
          <a:noFill/>
        </p:spPr>
      </p:pic>
      <p:pic>
        <p:nvPicPr>
          <p:cNvPr id="10244" name="Picture 4" descr="C:\Users\Пользователь\Desktop\DSCF5181.JPG"/>
          <p:cNvPicPr>
            <a:picLocks noChangeAspect="1" noChangeArrowheads="1"/>
          </p:cNvPicPr>
          <p:nvPr/>
        </p:nvPicPr>
        <p:blipFill>
          <a:blip r:embed="rId4"/>
          <a:srcRect/>
          <a:stretch>
            <a:fillRect/>
          </a:stretch>
        </p:blipFill>
        <p:spPr bwMode="auto">
          <a:xfrm>
            <a:off x="4714876" y="285728"/>
            <a:ext cx="3996911" cy="3071834"/>
          </a:xfrm>
          <a:prstGeom prst="rect">
            <a:avLst/>
          </a:prstGeom>
          <a:noFill/>
        </p:spPr>
      </p:pic>
      <p:pic>
        <p:nvPicPr>
          <p:cNvPr id="10245" name="Picture 5" descr="C:\Users\Пользователь\Desktop\DSCF5188.JPG"/>
          <p:cNvPicPr>
            <a:picLocks noChangeAspect="1" noChangeArrowheads="1"/>
          </p:cNvPicPr>
          <p:nvPr/>
        </p:nvPicPr>
        <p:blipFill>
          <a:blip r:embed="rId5"/>
          <a:srcRect/>
          <a:stretch>
            <a:fillRect/>
          </a:stretch>
        </p:blipFill>
        <p:spPr bwMode="auto">
          <a:xfrm>
            <a:off x="4714876" y="3429000"/>
            <a:ext cx="3972950" cy="308926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1266" name="Picture 2" descr="C:\Users\Пользователь\Desktop\Копия DSCF5129.JPG"/>
          <p:cNvPicPr>
            <a:picLocks noChangeAspect="1" noChangeArrowheads="1"/>
          </p:cNvPicPr>
          <p:nvPr/>
        </p:nvPicPr>
        <p:blipFill>
          <a:blip r:embed="rId2"/>
          <a:srcRect/>
          <a:stretch>
            <a:fillRect/>
          </a:stretch>
        </p:blipFill>
        <p:spPr bwMode="auto">
          <a:xfrm>
            <a:off x="500034" y="357166"/>
            <a:ext cx="8143932" cy="61436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6842"/>
          </a:xfrm>
        </p:spPr>
        <p:txBody>
          <a:bodyPr>
            <a:normAutofit fontScale="90000"/>
          </a:bodyPr>
          <a:lstStyle/>
          <a:p>
            <a:endParaRPr lang="ru-RU" dirty="0"/>
          </a:p>
        </p:txBody>
      </p:sp>
      <p:sp>
        <p:nvSpPr>
          <p:cNvPr id="3" name="Содержимое 2"/>
          <p:cNvSpPr>
            <a:spLocks noGrp="1"/>
          </p:cNvSpPr>
          <p:nvPr>
            <p:ph idx="1"/>
          </p:nvPr>
        </p:nvSpPr>
        <p:spPr>
          <a:xfrm>
            <a:off x="457200" y="1000108"/>
            <a:ext cx="8229600" cy="5126055"/>
          </a:xfrm>
        </p:spPr>
        <p:txBody>
          <a:bodyPr/>
          <a:lstStyle/>
          <a:p>
            <a:r>
              <a:rPr lang="ru-RU" dirty="0"/>
              <a:t>В моей работе как классного руководителя, так и руководителя кружка доминирующей является технология « коллективно-творческое дело». Это авторская коммунарская методики доктора педагогических наук, профессора и академика Игоря Петровича Иванова, лауреата премии имени А.Макаренко</a:t>
            </a:r>
            <a:r>
              <a:rPr lang="ru-RU" dirty="0" smtClean="0"/>
              <a:t>.</a:t>
            </a:r>
          </a:p>
          <a:p>
            <a:pPr>
              <a:buNone/>
            </a:pPr>
            <a:endParaRPr lang="ru-RU" dirty="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a:t>На примере ближайшего классного часа хотелось бы рассказать, как была организована работа с шестиклассниками. Классный час назывался «Князь Владимир: свет истинной веры».</a:t>
            </a:r>
          </a:p>
          <a:p>
            <a:endParaRPr lang="ru-RU" dirty="0" smtClean="0"/>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82858"/>
          </a:xfrm>
        </p:spPr>
        <p:txBody>
          <a:bodyPr>
            <a:normAutofit fontScale="90000"/>
          </a:bodyPr>
          <a:lstStyle/>
          <a:p>
            <a:r>
              <a:rPr lang="ru-RU" sz="3600" dirty="0"/>
              <a:t>Провели анкетирование, что ребята знают о князе Владимире. Из 22 участников дали ответ 5 человек, 17 – нет.</a:t>
            </a:r>
            <a:r>
              <a:rPr lang="ru-RU" dirty="0"/>
              <a:t/>
            </a:r>
            <a:br>
              <a:rPr lang="ru-RU" dirty="0"/>
            </a:br>
            <a:endParaRPr lang="ru-RU" dirty="0"/>
          </a:p>
        </p:txBody>
      </p:sp>
      <p:sp>
        <p:nvSpPr>
          <p:cNvPr id="3" name="Содержимое 2"/>
          <p:cNvSpPr>
            <a:spLocks noGrp="1"/>
          </p:cNvSpPr>
          <p:nvPr>
            <p:ph idx="1"/>
          </p:nvPr>
        </p:nvSpPr>
        <p:spPr>
          <a:xfrm>
            <a:off x="457200" y="2571744"/>
            <a:ext cx="8229600" cy="3554419"/>
          </a:xfrm>
        </p:spPr>
        <p:txBody>
          <a:bodyPr/>
          <a:lstStyle/>
          <a:p>
            <a:endParaRPr lang="ru-RU" dirty="0"/>
          </a:p>
        </p:txBody>
      </p:sp>
      <p:pic>
        <p:nvPicPr>
          <p:cNvPr id="1028" name="Picture 4" descr="F:\Соколова кл. ч Князь Владимир 28.11.2014\DSCF5199.JPG"/>
          <p:cNvPicPr>
            <a:picLocks noChangeAspect="1" noChangeArrowheads="1"/>
          </p:cNvPicPr>
          <p:nvPr/>
        </p:nvPicPr>
        <p:blipFill>
          <a:blip r:embed="rId2" cstate="print"/>
          <a:srcRect/>
          <a:stretch>
            <a:fillRect/>
          </a:stretch>
        </p:blipFill>
        <p:spPr bwMode="auto">
          <a:xfrm>
            <a:off x="1571604" y="2000240"/>
            <a:ext cx="5921428" cy="47149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54164"/>
          </a:xfrm>
        </p:spPr>
        <p:txBody>
          <a:bodyPr>
            <a:normAutofit/>
          </a:bodyPr>
          <a:lstStyle/>
          <a:p>
            <a:r>
              <a:rPr lang="ru-RU" sz="3200" dirty="0"/>
              <a:t>Ребята стали организаторами и исполнителями нашего  мероприятия.</a:t>
            </a:r>
            <a:br>
              <a:rPr lang="ru-RU" sz="3200" dirty="0"/>
            </a:br>
            <a:endParaRPr lang="ru-RU" sz="3200" dirty="0"/>
          </a:p>
        </p:txBody>
      </p:sp>
      <p:sp>
        <p:nvSpPr>
          <p:cNvPr id="3" name="Содержимое 2"/>
          <p:cNvSpPr>
            <a:spLocks noGrp="1"/>
          </p:cNvSpPr>
          <p:nvPr>
            <p:ph idx="1"/>
          </p:nvPr>
        </p:nvSpPr>
        <p:spPr/>
        <p:txBody>
          <a:bodyPr>
            <a:normAutofit fontScale="85000" lnSpcReduction="20000"/>
          </a:bodyPr>
          <a:lstStyle/>
          <a:p>
            <a:r>
              <a:rPr lang="ru-RU" dirty="0"/>
              <a:t>Различные формы заданий в течение месяца:                                                                                                                                                   </a:t>
            </a:r>
          </a:p>
          <a:p>
            <a:r>
              <a:rPr lang="ru-RU" dirty="0"/>
              <a:t>-принести иллюстративный материал для оформления классного часа,                                                                                      -подобрать для сценария стихотворный или прозаический текст,                                                                                                -написать текст сценки «Как князь Владимир веру выбирал?»                                                                                                                                              -сочинить по ключевой фразе небольшой текст своего похвального слова князю, чтобы  из школьных работ составить общий свиток, где все ребята </a:t>
            </a:r>
            <a:r>
              <a:rPr lang="ru-RU" dirty="0" smtClean="0"/>
              <a:t>напишут </a:t>
            </a:r>
            <a:r>
              <a:rPr lang="ru-RU" dirty="0"/>
              <a:t>свои фразы.                                                                           -сделать заготовку для творческой работы в форме солнышка .</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a:t>Приняли правило: «Сделал сам – помоги однокласснику». </a:t>
            </a:r>
          </a:p>
          <a:p>
            <a:r>
              <a:rPr lang="ru-RU" dirty="0"/>
              <a:t>Проводили репетиции по сценарию и разучивали песни. Итогом нашей работы стал открытый классный час, проведенный 28 ноября.   </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ru-RU" sz="3200" dirty="0" smtClean="0"/>
              <a:t>План классного часа:</a:t>
            </a:r>
            <a:endParaRPr lang="ru-RU" sz="3200" dirty="0"/>
          </a:p>
        </p:txBody>
      </p:sp>
      <p:sp>
        <p:nvSpPr>
          <p:cNvPr id="3" name="Содержимое 2"/>
          <p:cNvSpPr>
            <a:spLocks noGrp="1"/>
          </p:cNvSpPr>
          <p:nvPr>
            <p:ph idx="1"/>
          </p:nvPr>
        </p:nvSpPr>
        <p:spPr>
          <a:xfrm>
            <a:off x="214282" y="928670"/>
            <a:ext cx="8715436" cy="5929330"/>
          </a:xfrm>
        </p:spPr>
        <p:txBody>
          <a:bodyPr>
            <a:noAutofit/>
          </a:bodyPr>
          <a:lstStyle/>
          <a:p>
            <a:r>
              <a:rPr lang="ru-RU" sz="1800" dirty="0" smtClean="0"/>
              <a:t>1.Учитель </a:t>
            </a:r>
            <a:r>
              <a:rPr lang="ru-RU" sz="1800" dirty="0"/>
              <a:t>дает историческую справку о жизни и делах князя Владимира по иллюстрациям, собранным учащимися.                                                                                                                                                      2. Исполнение учащимися песни «Ангелы в небе высоком живут».                                                                                                                                    3. Выступление всех  учащихся на классном часе, посвященном князю Владимиру. Сценарий был написан учителем с использованием некоторых материалов, принесенных учениками.                                  </a:t>
            </a:r>
            <a:r>
              <a:rPr lang="ru-RU" sz="1800" dirty="0" smtClean="0"/>
              <a:t> </a:t>
            </a:r>
          </a:p>
          <a:p>
            <a:r>
              <a:rPr lang="ru-RU" sz="1800" dirty="0" smtClean="0"/>
              <a:t>4</a:t>
            </a:r>
            <a:r>
              <a:rPr lang="ru-RU" sz="1800" dirty="0"/>
              <a:t>. Исполнение учащимися песни « Я влюблен в тебя, Россия, влюблен».                                                                                                                                                            5. Победители конкурса «Похвальное слово князю» читают свои работы.                                                                                                6. Читаем общее похвальное слово, составленное из школьных работ. Общий свиток «Похвальное слово князю Владимиру» был заполнен всеми учащимися класса, где каждый написал свои фразы и поставил подпись.                                                                                                                                                                 7. Просмотр инсценировки «Как князь Владимир веру выбирал?».( участвовало 9 человек).                                                                                                                           8. Чтение учителем притчи о добром самарянине и десяти Библейских заповедей, комментирование учащимися прочитанного.                                                                                                                                                                                                                                                     9. Выполнение итоговой творческой работы о значении Христианства.                                                                                       10. После классного часа подведение наших итогов. (Что понравилось, что удалось?)</a:t>
            </a:r>
          </a:p>
          <a:p>
            <a:r>
              <a:rPr lang="ru-RU" sz="1800" dirty="0" smtClean="0"/>
              <a:t> </a:t>
            </a:r>
            <a:endParaRPr lang="ru-RU"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C:\Users\Пользователь\Desktop\DSCF5140.JPG"/>
          <p:cNvPicPr>
            <a:picLocks noChangeAspect="1" noChangeArrowheads="1"/>
          </p:cNvPicPr>
          <p:nvPr/>
        </p:nvPicPr>
        <p:blipFill>
          <a:blip r:embed="rId2"/>
          <a:srcRect/>
          <a:stretch>
            <a:fillRect/>
          </a:stretch>
        </p:blipFill>
        <p:spPr bwMode="auto">
          <a:xfrm>
            <a:off x="428596" y="390219"/>
            <a:ext cx="8215370" cy="600820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8" name="Picture 2" descr="C:\Users\Пользователь\Desktop\DSCF5147.JPG"/>
          <p:cNvPicPr>
            <a:picLocks noChangeAspect="1" noChangeArrowheads="1"/>
          </p:cNvPicPr>
          <p:nvPr/>
        </p:nvPicPr>
        <p:blipFill>
          <a:blip r:embed="rId2"/>
          <a:srcRect/>
          <a:stretch>
            <a:fillRect/>
          </a:stretch>
        </p:blipFill>
        <p:spPr bwMode="auto">
          <a:xfrm>
            <a:off x="500034" y="323455"/>
            <a:ext cx="8072494" cy="605907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94</TotalTime>
  <Words>513</Words>
  <Application>Microsoft Office PowerPoint</Application>
  <PresentationFormat>Экран (4:3)</PresentationFormat>
  <Paragraphs>20</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Трек</vt:lpstr>
      <vt:lpstr>Активизация деятельности учащихся при проведении классного часа на духовно-нравственную тему.  </vt:lpstr>
      <vt:lpstr>Слайд 2</vt:lpstr>
      <vt:lpstr>Слайд 3</vt:lpstr>
      <vt:lpstr>Провели анкетирование, что ребята знают о князе Владимире. Из 22 участников дали ответ 5 человек, 17 – нет. </vt:lpstr>
      <vt:lpstr>Ребята стали организаторами и исполнителями нашего  мероприятия. </vt:lpstr>
      <vt:lpstr>Слайд 6</vt:lpstr>
      <vt:lpstr>План классного часа:</vt:lpstr>
      <vt:lpstr>Слайд 8</vt:lpstr>
      <vt:lpstr>Слайд 9</vt:lpstr>
      <vt:lpstr>Слайд 10</vt:lpstr>
      <vt:lpstr>Слайд 11</vt:lpstr>
      <vt:lpstr>Слайд 12</vt:lpstr>
      <vt:lpstr>Слайд 13</vt:lpstr>
      <vt:lpstr>Слайд 14</vt:lpstr>
      <vt:lpstr>Похвальное слово </vt:lpstr>
      <vt:lpstr>Слайд 16</vt:lpstr>
      <vt:lpstr>Слайд 17</vt:lpstr>
      <vt:lpstr>Слайд 18</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Активизация деятельности учащихся при проведении классного часа на духовно-нравственную тему.</dc:title>
  <dc:creator>Пользователь</dc:creator>
  <cp:lastModifiedBy>Пользователь</cp:lastModifiedBy>
  <cp:revision>11</cp:revision>
  <dcterms:created xsi:type="dcterms:W3CDTF">2014-12-09T16:58:53Z</dcterms:created>
  <dcterms:modified xsi:type="dcterms:W3CDTF">2015-12-21T15:21:29Z</dcterms:modified>
</cp:coreProperties>
</file>