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79" r:id="rId3"/>
    <p:sldId id="277" r:id="rId4"/>
    <p:sldId id="280" r:id="rId5"/>
    <p:sldId id="281" r:id="rId6"/>
    <p:sldId id="28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E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54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F042-EC59-4684-9EBA-1C9BA71E4FF5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FAD3C-7581-48CC-9FAD-F1BE3CB33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516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F042-EC59-4684-9EBA-1C9BA71E4FF5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FAD3C-7581-48CC-9FAD-F1BE3CB33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64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F042-EC59-4684-9EBA-1C9BA71E4FF5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FAD3C-7581-48CC-9FAD-F1BE3CB3386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1868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F042-EC59-4684-9EBA-1C9BA71E4FF5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FAD3C-7581-48CC-9FAD-F1BE3CB33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875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F042-EC59-4684-9EBA-1C9BA71E4FF5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FAD3C-7581-48CC-9FAD-F1BE3CB3386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7515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F042-EC59-4684-9EBA-1C9BA71E4FF5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FAD3C-7581-48CC-9FAD-F1BE3CB33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653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F042-EC59-4684-9EBA-1C9BA71E4FF5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FAD3C-7581-48CC-9FAD-F1BE3CB33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541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F042-EC59-4684-9EBA-1C9BA71E4FF5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FAD3C-7581-48CC-9FAD-F1BE3CB33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945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F042-EC59-4684-9EBA-1C9BA71E4FF5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FAD3C-7581-48CC-9FAD-F1BE3CB33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953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F042-EC59-4684-9EBA-1C9BA71E4FF5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FAD3C-7581-48CC-9FAD-F1BE3CB33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8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F042-EC59-4684-9EBA-1C9BA71E4FF5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FAD3C-7581-48CC-9FAD-F1BE3CB33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219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F042-EC59-4684-9EBA-1C9BA71E4FF5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FAD3C-7581-48CC-9FAD-F1BE3CB33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585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F042-EC59-4684-9EBA-1C9BA71E4FF5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FAD3C-7581-48CC-9FAD-F1BE3CB33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40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F042-EC59-4684-9EBA-1C9BA71E4FF5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FAD3C-7581-48CC-9FAD-F1BE3CB33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64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F042-EC59-4684-9EBA-1C9BA71E4FF5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FAD3C-7581-48CC-9FAD-F1BE3CB33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443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F042-EC59-4684-9EBA-1C9BA71E4FF5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FAD3C-7581-48CC-9FAD-F1BE3CB33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7F042-EC59-4684-9EBA-1C9BA71E4FF5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BBFAD3C-7581-48CC-9FAD-F1BE3CB33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51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85378" y="307639"/>
            <a:ext cx="4780230" cy="8148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Познаваем ли мир?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4137" y="1964601"/>
            <a:ext cx="3404103" cy="7876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Нет мир познать нельзя!</a:t>
            </a:r>
          </a:p>
          <a:p>
            <a:pPr algn="ctr"/>
            <a:r>
              <a:rPr lang="ru-RU" dirty="0" err="1" smtClean="0">
                <a:solidFill>
                  <a:srgbClr val="C00000"/>
                </a:solidFill>
              </a:rPr>
              <a:t>Ангостицизм</a:t>
            </a:r>
            <a:r>
              <a:rPr lang="ru-RU" dirty="0" smtClean="0">
                <a:solidFill>
                  <a:srgbClr val="C00000"/>
                </a:solidFill>
              </a:rPr>
              <a:t>(агностики)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95656" y="3565892"/>
            <a:ext cx="3539905" cy="8691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Мир познаваем!</a:t>
            </a:r>
          </a:p>
          <a:p>
            <a:pPr algn="ctr"/>
            <a:r>
              <a:rPr lang="ru-RU" dirty="0" err="1" smtClean="0">
                <a:solidFill>
                  <a:prstClr val="black"/>
                </a:solidFill>
              </a:rPr>
              <a:t>Гносеологизм</a:t>
            </a:r>
            <a:endParaRPr lang="ru-RU" dirty="0" smtClean="0">
              <a:solidFill>
                <a:prstClr val="black"/>
              </a:solidFill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(</a:t>
            </a:r>
            <a:r>
              <a:rPr lang="ru-RU" dirty="0" err="1" smtClean="0">
                <a:solidFill>
                  <a:prstClr val="black"/>
                </a:solidFill>
              </a:rPr>
              <a:t>гносеологи</a:t>
            </a:r>
            <a:r>
              <a:rPr lang="ru-RU" dirty="0" smtClean="0">
                <a:solidFill>
                  <a:prstClr val="black"/>
                </a:solidFill>
              </a:rPr>
              <a:t>)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679826" y="1303699"/>
            <a:ext cx="841972" cy="2987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5171137" y="1244762"/>
            <a:ext cx="841972" cy="2058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3068" y="3548957"/>
            <a:ext cx="3766242" cy="16205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Релятивизм</a:t>
            </a:r>
            <a:r>
              <a:rPr lang="ru-RU" dirty="0" smtClean="0">
                <a:solidFill>
                  <a:prstClr val="black"/>
                </a:solidFill>
              </a:rPr>
              <a:t> –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в мире относительно</a:t>
            </a:r>
            <a:r>
              <a:rPr lang="ru-RU" dirty="0" smtClean="0">
                <a:solidFill>
                  <a:prstClr val="black"/>
                </a:solidFill>
              </a:rPr>
              <a:t>;</a:t>
            </a:r>
          </a:p>
          <a:p>
            <a:pPr algn="ctr"/>
            <a:r>
              <a:rPr lang="ru-RU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Скептицизм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сомнение в надежности истины и в качестве принципа мышления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485239" y="2861073"/>
            <a:ext cx="843471" cy="6607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 descr="http://im1-tub-ru.yandex.net/i?id=4905758b624b0093a08c9cec28d06283-34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8" y="128446"/>
            <a:ext cx="1555781" cy="165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1-tub-ru.yandex.net/i?id=6a6c0584b4be7edaa50cb18cd3982f9a-52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58" y="5341542"/>
            <a:ext cx="19812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2-tub-ru.yandex.net/i?id=ff0938c668de5711e4c74f43a27508f3-104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144" y="5525814"/>
            <a:ext cx="1768214" cy="117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Оптимисты и пессимисты - в чем разница? &quot; FreeBash - домашняя библиотека развлечени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214" y="5341542"/>
            <a:ext cx="2213572" cy="122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2-tub-ru.yandex.net/i?id=d58c68c4c7618c49ed371766937cdac8-71-144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989" y="4818279"/>
            <a:ext cx="1585870" cy="118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81493" y="128446"/>
            <a:ext cx="1832363" cy="26238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5834" y="1458908"/>
            <a:ext cx="3757746" cy="101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37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424" y="337995"/>
            <a:ext cx="11083117" cy="187105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Познание –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деятельности человека, основным содержанием которого является отражение объективной реальности в его сознании, а результатом – получение нового знания об окружающем мире. 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Познание есть сознание в действии, постоянная реализация сознания. Познание предполагает наличие двух сторон: субъекта и предмета познания.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9368" y="2372764"/>
            <a:ext cx="4218915" cy="4436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Процесс познания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5513" y="3041964"/>
            <a:ext cx="2851841" cy="4526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Субъект познания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4179" y="3184194"/>
            <a:ext cx="2851841" cy="4526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54A021">
                    <a:lumMod val="75000"/>
                  </a:srgbClr>
                </a:solidFill>
              </a:rPr>
              <a:t>Объект познания</a:t>
            </a:r>
            <a:endParaRPr lang="ru-RU" dirty="0">
              <a:solidFill>
                <a:srgbClr val="54A021">
                  <a:lumMod val="75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82000" y="3041964"/>
            <a:ext cx="2851841" cy="4526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Результат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052" name="Picture 4" descr="Скачать обои Белый человечек (1280 x 960). . Обои на рабочий стол, фотограф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30" y="3986542"/>
            <a:ext cx="1067157" cy="106715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2054" name="Picture 6" descr="3d белые люди получили много веса на напольные весы, изолированных на белом фоне, 3D изображения Фотография, картинки, изображе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50" y="3947706"/>
            <a:ext cx="1303428" cy="1067157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2016" y="5282696"/>
            <a:ext cx="1430447" cy="1462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7030A0"/>
                </a:solidFill>
              </a:rPr>
              <a:t>Познающий человек, наделенный волей и сознанием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46495" y="5282696"/>
            <a:ext cx="1855960" cy="13987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Коллектив, 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все общество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73286" y="4382630"/>
            <a:ext cx="1826813" cy="126446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7030A0"/>
                </a:solidFill>
              </a:rPr>
              <a:t>Познаваемый предмет: процесс, явление, внутреннее состояние человека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64444" y="4382630"/>
            <a:ext cx="1361038" cy="15934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7030A0"/>
                </a:solidFill>
              </a:rPr>
              <a:t>Весь окружающий мир</a:t>
            </a:r>
            <a:endParaRPr lang="ru-RU" sz="1400" dirty="0">
              <a:solidFill>
                <a:srgbClr val="7030A0"/>
              </a:solidFill>
            </a:endParaRPr>
          </a:p>
        </p:txBody>
      </p:sp>
      <p:cxnSp>
        <p:nvCxnSpPr>
          <p:cNvPr id="13" name="Прямая со стрелкой 12"/>
          <p:cNvCxnSpPr>
            <a:stCxn id="5" idx="2"/>
            <a:endCxn id="2052" idx="0"/>
          </p:cNvCxnSpPr>
          <p:nvPr/>
        </p:nvCxnSpPr>
        <p:spPr>
          <a:xfrm flipH="1">
            <a:off x="852709" y="3494638"/>
            <a:ext cx="998725" cy="4919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2"/>
            <a:endCxn id="2054" idx="0"/>
          </p:cNvCxnSpPr>
          <p:nvPr/>
        </p:nvCxnSpPr>
        <p:spPr>
          <a:xfrm>
            <a:off x="1851434" y="3494638"/>
            <a:ext cx="1031430" cy="4530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6" idx="2"/>
            <a:endCxn id="15" idx="0"/>
          </p:cNvCxnSpPr>
          <p:nvPr/>
        </p:nvCxnSpPr>
        <p:spPr>
          <a:xfrm>
            <a:off x="6000100" y="3636868"/>
            <a:ext cx="844863" cy="74576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6" idx="2"/>
            <a:endCxn id="11" idx="0"/>
          </p:cNvCxnSpPr>
          <p:nvPr/>
        </p:nvCxnSpPr>
        <p:spPr>
          <a:xfrm flipH="1">
            <a:off x="5086693" y="3636868"/>
            <a:ext cx="913407" cy="7457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8474044" y="3986542"/>
            <a:ext cx="2670772" cy="176240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знание</a:t>
            </a:r>
            <a:endParaRPr lang="ru-RU" sz="3200" dirty="0">
              <a:solidFill>
                <a:srgbClr val="7030A0"/>
              </a:solidFill>
            </a:endParaRPr>
          </a:p>
        </p:txBody>
      </p:sp>
      <p:cxnSp>
        <p:nvCxnSpPr>
          <p:cNvPr id="23" name="Прямая со стрелкой 22"/>
          <p:cNvCxnSpPr>
            <a:stCxn id="7" idx="2"/>
            <a:endCxn id="21" idx="0"/>
          </p:cNvCxnSpPr>
          <p:nvPr/>
        </p:nvCxnSpPr>
        <p:spPr>
          <a:xfrm>
            <a:off x="9807921" y="3494638"/>
            <a:ext cx="1509" cy="4919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Скачать картинку древо, познания, птица, мудрости, ворон, картинка под 29807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985" y="5241066"/>
            <a:ext cx="1385661" cy="103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 стрелкой 24"/>
          <p:cNvCxnSpPr>
            <a:stCxn id="4" idx="2"/>
            <a:endCxn id="7" idx="1"/>
          </p:cNvCxnSpPr>
          <p:nvPr/>
        </p:nvCxnSpPr>
        <p:spPr>
          <a:xfrm>
            <a:off x="6108826" y="2816383"/>
            <a:ext cx="2273174" cy="4519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4" idx="2"/>
          </p:cNvCxnSpPr>
          <p:nvPr/>
        </p:nvCxnSpPr>
        <p:spPr>
          <a:xfrm flipH="1">
            <a:off x="3277354" y="2816383"/>
            <a:ext cx="2831472" cy="3591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6" name="Прямая со стрелкой 2055"/>
          <p:cNvCxnSpPr>
            <a:stCxn id="4" idx="2"/>
            <a:endCxn id="6" idx="0"/>
          </p:cNvCxnSpPr>
          <p:nvPr/>
        </p:nvCxnSpPr>
        <p:spPr>
          <a:xfrm flipH="1">
            <a:off x="6000100" y="2816383"/>
            <a:ext cx="108726" cy="3678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" descr="2011 Июль Zuljin.ru записи, заметки, посты - Part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667" y="5760689"/>
            <a:ext cx="1288050" cy="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2" descr="полезные советы, домашние советы, как приготовить еду, практические советы, планирование труда, приготовить вкусное блюдо - Земн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413" y="5611980"/>
            <a:ext cx="1167889" cy="113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03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185" y="274622"/>
            <a:ext cx="3950564" cy="6126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Формы познания</a:t>
            </a:r>
            <a:endParaRPr lang="ru-RU" b="1" dirty="0"/>
          </a:p>
        </p:txBody>
      </p:sp>
      <p:sp>
        <p:nvSpPr>
          <p:cNvPr id="3" name="Овал 2"/>
          <p:cNvSpPr/>
          <p:nvPr/>
        </p:nvSpPr>
        <p:spPr>
          <a:xfrm>
            <a:off x="8901958" y="1473785"/>
            <a:ext cx="3494637" cy="1792586"/>
          </a:xfrm>
          <a:prstGeom prst="ellipse">
            <a:avLst/>
          </a:prstGeom>
          <a:solidFill>
            <a:srgbClr val="BDE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Иррациональное познание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(интуиция, мистическое «озарение»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7506" y="1075086"/>
            <a:ext cx="2788467" cy="10411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Чувственное познание (познание с помощью чувств)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866643" y="1138225"/>
            <a:ext cx="2788467" cy="10411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рациональное познание (познание с помощью разума)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719606" y="2161382"/>
            <a:ext cx="3530850" cy="1773635"/>
          </a:xfrm>
          <a:prstGeom prst="up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Даёт представление об отдельный, внешних сторонах вещей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Стрелка вверх 6"/>
          <p:cNvSpPr/>
          <p:nvPr/>
        </p:nvSpPr>
        <p:spPr>
          <a:xfrm>
            <a:off x="5631323" y="2191024"/>
            <a:ext cx="3530850" cy="1926749"/>
          </a:xfrm>
          <a:prstGeom prst="up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Раскрывает внутреннюю природу вещей, их сущность, законы их развития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Дуга 8"/>
          <p:cNvSpPr/>
          <p:nvPr/>
        </p:nvSpPr>
        <p:spPr>
          <a:xfrm rot="8234772">
            <a:off x="3451555" y="399169"/>
            <a:ext cx="2718454" cy="2779115"/>
          </a:xfrm>
          <a:prstGeom prst="arc">
            <a:avLst>
              <a:gd name="adj1" fmla="val 14360846"/>
              <a:gd name="adj2" fmla="val 1667499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83111" y="2265963"/>
            <a:ext cx="1412341" cy="208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единство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Помогите Опредилить Мой Соматотип страница 6 - Форум о бодибилдинге и фитнесе сайта IronFlex.com.u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492" y="4139949"/>
            <a:ext cx="1758233" cy="125420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45.mindmix.ru/1/26/182601/62/4540062/pica4u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53" y="5447357"/>
            <a:ext cx="1553713" cy="98466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rv3.lori-images.net/trehletnyaya-devochka-nuhaet-zheltyi-tsvetok-na-dache-0004349955-previ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905" y="3381829"/>
            <a:ext cx="1555554" cy="116531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gkh64.ru/uploads/posts/2014-10/1414494483_immunrendszer-ersts-tl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4" y="4015450"/>
            <a:ext cx="1410817" cy="10633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pics-zone.ru/img.php?url=http://feminograd.ru/sites/feminograd.ru/files/users/user208/posadka_arbuzov._sochnyy_plod_arbuza.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263" y="5767586"/>
            <a:ext cx="1357353" cy="90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static.mama365.gr/covers/le/lets_go_green250_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381" y="4952205"/>
            <a:ext cx="1371507" cy="98748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g0.liveinternet.ru/images/attach/c/0/119/62/119062008_1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616" y="4448997"/>
            <a:ext cx="1559282" cy="12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93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6384369" cy="5130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Формы чувственного познания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237" y="1715630"/>
            <a:ext cx="8596668" cy="81179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Ощущение</a:t>
            </a:r>
            <a:r>
              <a:rPr lang="ru-RU" dirty="0" smtClean="0"/>
              <a:t>- отражение отдельный свойств предмета, явления, процесса, возникающее в результате их непосредственного воздействия на органы чувств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44824" y="172016"/>
            <a:ext cx="2842788" cy="3621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Ощущение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44824" y="835938"/>
            <a:ext cx="2842788" cy="3621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Восприятие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44824" y="1564741"/>
            <a:ext cx="2842788" cy="3621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Представление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20792749">
            <a:off x="7275751" y="409915"/>
            <a:ext cx="1397487" cy="3017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7319116" y="887241"/>
            <a:ext cx="1397487" cy="3017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928463">
            <a:off x="7282568" y="1404798"/>
            <a:ext cx="1397487" cy="3017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122" name="Picture 2" descr="Новости мод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11" y="2812045"/>
            <a:ext cx="1400569" cy="100665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Стать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556" y="2745639"/>
            <a:ext cx="1508235" cy="100665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Уход за младенцем / Детское питание - Сайт о развитии детей, воспитании, детский сайт, школьные года, детский психолог, Узбеки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754" y="2745639"/>
            <a:ext cx="1277389" cy="104107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Признаки аллергии на кошку - Ветеринар-терапев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100" y="2678586"/>
            <a:ext cx="1445600" cy="1084200"/>
          </a:xfrm>
          <a:prstGeom prst="rect">
            <a:avLst/>
          </a:prstGeom>
          <a:noFill/>
          <a:ln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Слуховые галлюцинации / Мега медицинский сай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706" y="2678586"/>
            <a:ext cx="1397210" cy="1047908"/>
          </a:xfrm>
          <a:prstGeom prst="rect">
            <a:avLst/>
          </a:prstGeom>
          <a:noFill/>
          <a:ln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65 заметок с тегом: пятк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021" y="2132498"/>
            <a:ext cx="1339492" cy="159399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5327" y="3827316"/>
            <a:ext cx="8564578" cy="13761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prstClr val="black"/>
                </a:solidFill>
              </a:rPr>
              <a:t>Ощущение – живое непосредственное созерцание. Даёт представление об отдельных, внешних сторонах вещей.</a:t>
            </a:r>
            <a:endParaRPr lang="ru-RU" sz="2400" b="1" i="1" dirty="0">
              <a:solidFill>
                <a:prstClr val="black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6895" y="4969859"/>
            <a:ext cx="6035857" cy="15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4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77334" y="609600"/>
            <a:ext cx="6384369" cy="51303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solidFill>
                  <a:srgbClr val="90C226"/>
                </a:solidFill>
              </a:rPr>
              <a:t>   Формы рационального познания</a:t>
            </a:r>
            <a:endParaRPr lang="ru-RU" dirty="0">
              <a:solidFill>
                <a:srgbClr val="90C22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44824" y="172016"/>
            <a:ext cx="2842788" cy="3621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понятие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44824" y="835938"/>
            <a:ext cx="2842788" cy="3621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суждение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44824" y="1555690"/>
            <a:ext cx="2842788" cy="3621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умозаключение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20792749">
            <a:off x="7275751" y="409915"/>
            <a:ext cx="1397487" cy="3017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7319116" y="887241"/>
            <a:ext cx="1397487" cy="3017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928463">
            <a:off x="7282568" y="1404798"/>
            <a:ext cx="1397487" cy="3017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5925" y="1403287"/>
            <a:ext cx="6844420" cy="12946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Понятие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мысль, утверждающая общие и существенные свойства предмета, процесса, явления.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5925" y="3032911"/>
            <a:ext cx="8139065" cy="1222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Понятие </a:t>
            </a:r>
            <a:r>
              <a:rPr lang="ru-RU" dirty="0" smtClean="0">
                <a:solidFill>
                  <a:srgbClr val="0070C0"/>
                </a:solidFill>
              </a:rPr>
              <a:t>«Общество – обособившаяся от природы, но тесно с ней связанная часть мира материального мира, которая включает в себя способы взаимодействия людей и формы их объединения.» 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8" name="Picture 4" descr="Репетитор Репетитор по истории и обществознанию в Калининграде Pag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200" y="2375714"/>
            <a:ext cx="2040635" cy="137694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97" y="4374048"/>
            <a:ext cx="6864691" cy="13168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979" y="5809817"/>
            <a:ext cx="6864691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12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Уровни научного познания - Картинка 8975/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77407" cy="335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52647"/>
            <a:ext cx="4489239" cy="33669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9239" y="596423"/>
            <a:ext cx="7620660" cy="571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0732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955</TotalTime>
  <Words>256</Words>
  <Application>Microsoft Office PowerPoint</Application>
  <PresentationFormat>Широкоэкранный</PresentationFormat>
  <Paragraphs>39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Times New Roman</vt:lpstr>
      <vt:lpstr>Trebuchet MS</vt:lpstr>
      <vt:lpstr>Wingdings 3</vt:lpstr>
      <vt:lpstr>Грань</vt:lpstr>
      <vt:lpstr>Презентация PowerPoint</vt:lpstr>
      <vt:lpstr>Познание – процесс деятельности человека, основным содержанием которого является отражение объективной реальности в его сознании, а результатом – получение нового знания об окружающем мире. Познание есть сознание в действии, постоянная реализация сознания. Познание предполагает наличие двух сторон: субъекта и предмета познания.</vt:lpstr>
      <vt:lpstr>Формы познания</vt:lpstr>
      <vt:lpstr>   Формы чувственного познания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Познание и знание</dc:title>
  <dc:creator>230</dc:creator>
  <cp:lastModifiedBy>230</cp:lastModifiedBy>
  <cp:revision>23</cp:revision>
  <dcterms:created xsi:type="dcterms:W3CDTF">2014-10-09T09:57:09Z</dcterms:created>
  <dcterms:modified xsi:type="dcterms:W3CDTF">2016-01-12T15:11:54Z</dcterms:modified>
</cp:coreProperties>
</file>