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/>
              <a:t>Деловая речь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4000" b="1" dirty="0" smtClean="0">
                <a:solidFill>
                  <a:schemeClr val="tx1"/>
                </a:solidFill>
              </a:rPr>
              <a:t>Некоторые </a:t>
            </a:r>
            <a:r>
              <a:rPr lang="ru-RU" sz="4000" b="1" u="sng" dirty="0" smtClean="0">
                <a:solidFill>
                  <a:schemeClr val="tx1"/>
                </a:solidFill>
              </a:rPr>
              <a:t>формулы</a:t>
            </a:r>
            <a:r>
              <a:rPr lang="ru-RU" sz="4000" b="1" dirty="0" smtClean="0">
                <a:solidFill>
                  <a:schemeClr val="tx1"/>
                </a:solidFill>
              </a:rPr>
              <a:t> и </a:t>
            </a:r>
            <a:r>
              <a:rPr lang="ru-RU" sz="4000" b="1" u="sng" dirty="0" smtClean="0">
                <a:solidFill>
                  <a:schemeClr val="tx1"/>
                </a:solidFill>
              </a:rPr>
              <a:t>нормы </a:t>
            </a:r>
            <a:r>
              <a:rPr lang="ru-RU" sz="4000" b="1" dirty="0" smtClean="0">
                <a:solidFill>
                  <a:schemeClr val="tx1"/>
                </a:solidFill>
              </a:rPr>
              <a:t>употребления в деловых бумагах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Формулы, объясняющие </a:t>
            </a:r>
            <a:r>
              <a:rPr lang="ru-RU" b="1" dirty="0" smtClean="0"/>
              <a:t>мотивы поведения</a:t>
            </a:r>
            <a:r>
              <a:rPr lang="ru-RU" b="1" dirty="0" smtClean="0"/>
              <a:t>: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В связи с…(чем?)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На основании… (чего?)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В соответствии с …(чем?)</a:t>
            </a:r>
          </a:p>
          <a:p>
            <a:pPr>
              <a:buNone/>
            </a:pPr>
            <a:r>
              <a:rPr lang="ru-RU" b="1" dirty="0" smtClean="0"/>
              <a:t>Формы, выражающие просьбу: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Просим (проверить, принять меры и др.)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Прошу (сообщить, обеспечить и др.)</a:t>
            </a:r>
          </a:p>
          <a:p>
            <a:pPr>
              <a:buNone/>
            </a:pPr>
            <a:r>
              <a:rPr lang="ru-RU" b="1" dirty="0" smtClean="0"/>
              <a:t>Формулы, выражающие </a:t>
            </a:r>
          </a:p>
          <a:p>
            <a:pPr>
              <a:buNone/>
            </a:pPr>
            <a:r>
              <a:rPr lang="ru-RU" b="1" dirty="0" smtClean="0"/>
              <a:t>извещение: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Сообщаем, что…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Ставим Вас в известность, что…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u="sng" dirty="0" smtClean="0"/>
              <a:t>Правильно</a:t>
            </a:r>
            <a:r>
              <a:rPr lang="ru-RU" b="1" u="sng" dirty="0" smtClean="0"/>
              <a:t>:</a:t>
            </a:r>
          </a:p>
          <a:p>
            <a:pPr algn="ctr">
              <a:buNone/>
            </a:pPr>
            <a:endParaRPr lang="ru-RU" b="1" u="sng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Согласно приказу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Ввиду (чего?)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Благодаря (чему?)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Вопреки (чему?)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Вследствие (чего?)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По причине (чего?)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В силу (чего?)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В течение (чего?)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Касательно (чего? Кого?)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ru-RU" b="1" dirty="0" smtClean="0"/>
              <a:t>В целях (чего?)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22540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2050" name="Picture 2" descr="C:\Users\Жукова.133DOMAIN\Desktop\декор\красный\84ac95a8eed65d6_main_foto4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92896"/>
            <a:ext cx="3949452" cy="3949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Деловая речь-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один из видов связной речи.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Характеризуется некоторыми особенностями стиля, лексики, сферы применения.</a:t>
            </a:r>
          </a:p>
          <a:p>
            <a:r>
              <a:rPr lang="ru-RU" b="1" dirty="0" smtClean="0"/>
              <a:t>Деловая речь нужна для составления различных деловых документов при поступлении на работу, проведении отчётов и прочих деловых отношений.</a:t>
            </a:r>
          </a:p>
          <a:p>
            <a:r>
              <a:rPr lang="ru-RU" b="1" dirty="0" smtClean="0"/>
              <a:t>Отличается от других стилей речи лексическими, морфологическими и синтаксическими особенностями, определёнными стереотипными оборотами </a:t>
            </a:r>
            <a:r>
              <a:rPr lang="ru-RU" b="1" dirty="0" err="1" smtClean="0"/>
              <a:t>речи,удобными</a:t>
            </a:r>
            <a:r>
              <a:rPr lang="ru-RU" b="1" dirty="0" smtClean="0"/>
              <a:t> для составления деловых бумаг.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2134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В деловых бумагах </a:t>
            </a:r>
            <a:r>
              <a:rPr lang="ru-RU" sz="3200" u="sng" dirty="0" smtClean="0">
                <a:solidFill>
                  <a:srgbClr val="FFFF00"/>
                </a:solidFill>
              </a:rPr>
              <a:t>не употребляется </a:t>
            </a:r>
            <a:r>
              <a:rPr lang="ru-RU" sz="1800" dirty="0" smtClean="0">
                <a:solidFill>
                  <a:srgbClr val="FFFF00"/>
                </a:solidFill>
              </a:rPr>
              <a:t/>
            </a:r>
            <a:br>
              <a:rPr lang="ru-RU" sz="1800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эмоционально-оценочная, просторечная, диалектная лексика.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4690864" cy="4572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b="1" u="sng" dirty="0" smtClean="0"/>
              <a:t>Виды деловых </a:t>
            </a:r>
            <a:r>
              <a:rPr lang="ru-RU" b="1" u="sng" dirty="0" smtClean="0"/>
              <a:t>бумаг:</a:t>
            </a:r>
            <a:endParaRPr lang="ru-RU" dirty="0" smtClean="0"/>
          </a:p>
          <a:p>
            <a:pPr lvl="0"/>
            <a:r>
              <a:rPr lang="ru-RU" b="1" dirty="0" smtClean="0"/>
              <a:t>Объявление</a:t>
            </a:r>
            <a:endParaRPr lang="ru-RU" dirty="0" smtClean="0"/>
          </a:p>
          <a:p>
            <a:pPr lvl="0"/>
            <a:r>
              <a:rPr lang="ru-RU" b="1" dirty="0" smtClean="0"/>
              <a:t>Расписка</a:t>
            </a:r>
            <a:endParaRPr lang="ru-RU" dirty="0" smtClean="0"/>
          </a:p>
          <a:p>
            <a:pPr lvl="0"/>
            <a:r>
              <a:rPr lang="ru-RU" b="1" dirty="0" smtClean="0"/>
              <a:t>Заявление</a:t>
            </a:r>
            <a:endParaRPr lang="ru-RU" dirty="0" smtClean="0"/>
          </a:p>
          <a:p>
            <a:pPr lvl="0"/>
            <a:r>
              <a:rPr lang="ru-RU" b="1" dirty="0" smtClean="0"/>
              <a:t>Объяснительная</a:t>
            </a:r>
            <a:endParaRPr lang="ru-RU" dirty="0" smtClean="0"/>
          </a:p>
          <a:p>
            <a:pPr lvl="0"/>
            <a:r>
              <a:rPr lang="ru-RU" b="1" dirty="0" smtClean="0"/>
              <a:t>Докладная</a:t>
            </a:r>
            <a:endParaRPr lang="ru-RU" dirty="0" smtClean="0"/>
          </a:p>
          <a:p>
            <a:pPr lvl="0"/>
            <a:r>
              <a:rPr lang="ru-RU" b="1" dirty="0" smtClean="0"/>
              <a:t>Доверенность</a:t>
            </a:r>
            <a:endParaRPr lang="ru-RU" dirty="0" smtClean="0"/>
          </a:p>
          <a:p>
            <a:pPr lvl="0"/>
            <a:r>
              <a:rPr lang="ru-RU" b="1" dirty="0" smtClean="0"/>
              <a:t>Характеристика</a:t>
            </a:r>
            <a:endParaRPr lang="ru-RU" dirty="0" smtClean="0"/>
          </a:p>
          <a:p>
            <a:pPr lvl="0"/>
            <a:r>
              <a:rPr lang="ru-RU" b="1" dirty="0" smtClean="0"/>
              <a:t>Автобиография</a:t>
            </a:r>
            <a:endParaRPr lang="ru-RU" dirty="0" smtClean="0"/>
          </a:p>
          <a:p>
            <a:pPr lvl="0"/>
            <a:r>
              <a:rPr lang="ru-RU" b="1" dirty="0" smtClean="0"/>
              <a:t>Резюме</a:t>
            </a:r>
            <a:endParaRPr lang="ru-RU" dirty="0" smtClean="0"/>
          </a:p>
          <a:p>
            <a:pPr lvl="0"/>
            <a:r>
              <a:rPr lang="ru-RU" b="1" dirty="0" smtClean="0"/>
              <a:t>Протокол и другие </a:t>
            </a:r>
            <a:endParaRPr lang="ru-RU" dirty="0"/>
          </a:p>
        </p:txBody>
      </p:sp>
      <p:pic>
        <p:nvPicPr>
          <p:cNvPr id="1026" name="Picture 2" descr="C:\Users\Жукова.133DOMAIN\Desktop\negotiations-busin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780928"/>
            <a:ext cx="4048125" cy="2686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37753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u="sng" dirty="0" smtClean="0">
                <a:solidFill>
                  <a:schemeClr val="tx1"/>
                </a:solidFill>
              </a:rPr>
              <a:t>Заявление</a:t>
            </a:r>
            <a:r>
              <a:rPr lang="ru-RU" sz="2700" b="1" u="sng" dirty="0" smtClean="0">
                <a:solidFill>
                  <a:schemeClr val="tx1"/>
                </a:solidFill>
              </a:rPr>
              <a:t> - это официальное сообщение в письменной (иногда в устной) форме.</a:t>
            </a:r>
            <a:r>
              <a:rPr lang="ru-RU" sz="2700" b="1" dirty="0" smtClean="0">
                <a:solidFill>
                  <a:schemeClr val="tx1"/>
                </a:solidFill>
              </a:rPr>
              <a:t/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Содержит чаще всего предложение, жалобу или просьбу какого-либо человека, адресованные или организации, или должностному лицу. 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068960"/>
            <a:ext cx="4038600" cy="31794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Заявление включае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т:</a:t>
            </a:r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Наименование адресата,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которому направляется заявление.</a:t>
            </a:r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2. Фамилию, имя, отчество, 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должность или адрес автора 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заявления.</a:t>
            </a:r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3. Наименование документа.</a:t>
            </a:r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4. Точное изложение просьбы,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предложения.</a:t>
            </a:r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5. Опись прилагаемых к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заявлению документов.</a:t>
            </a:r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6. Дату, подпись заявителя.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996952"/>
            <a:ext cx="4038600" cy="3251448"/>
          </a:xfrm>
        </p:spPr>
        <p:txBody>
          <a:bodyPr>
            <a:normAutofit fontScale="62500" lnSpcReduction="20000"/>
          </a:bodyPr>
          <a:lstStyle/>
          <a:p>
            <a:pPr lvl="0" algn="ctr"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Образец заявления.</a:t>
            </a:r>
          </a:p>
          <a:p>
            <a:pPr algn="r">
              <a:buNone/>
            </a:pPr>
            <a:r>
              <a:rPr lang="ru-RU" dirty="0" smtClean="0"/>
              <a:t>                   Директору </a:t>
            </a:r>
            <a:r>
              <a:rPr lang="ru-RU" dirty="0" smtClean="0"/>
              <a:t>АГУ</a:t>
            </a:r>
            <a:br>
              <a:rPr lang="ru-RU" dirty="0" smtClean="0"/>
            </a:br>
            <a:r>
              <a:rPr lang="ru-RU" dirty="0" smtClean="0"/>
              <a:t>В.П. Николаеву  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                         </a:t>
            </a:r>
            <a:r>
              <a:rPr lang="ru-RU" dirty="0" smtClean="0"/>
              <a:t>от студента </a:t>
            </a:r>
            <a:r>
              <a:rPr lang="ru-RU" dirty="0" smtClean="0"/>
              <a:t>3 курса</a:t>
            </a:r>
          </a:p>
          <a:p>
            <a:pPr algn="r">
              <a:buNone/>
            </a:pPr>
            <a:r>
              <a:rPr lang="ru-RU" dirty="0" smtClean="0"/>
              <a:t>                          </a:t>
            </a:r>
            <a:r>
              <a:rPr lang="ru-RU" dirty="0" smtClean="0"/>
              <a:t>Петрова </a:t>
            </a:r>
            <a:r>
              <a:rPr lang="ru-RU" dirty="0" smtClean="0"/>
              <a:t>Николая </a:t>
            </a:r>
          </a:p>
          <a:p>
            <a:pPr algn="r">
              <a:buNone/>
            </a:pPr>
            <a:r>
              <a:rPr lang="ru-RU" dirty="0" smtClean="0"/>
              <a:t>                          Ивановича</a:t>
            </a:r>
          </a:p>
          <a:p>
            <a:pPr>
              <a:buNone/>
            </a:pPr>
            <a:r>
              <a:rPr lang="ru-RU" dirty="0" smtClean="0"/>
              <a:t>                </a:t>
            </a:r>
            <a:r>
              <a:rPr lang="ru-RU" dirty="0" smtClean="0"/>
              <a:t>       заявление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        Прошу </a:t>
            </a:r>
            <a:r>
              <a:rPr lang="ru-RU" dirty="0" smtClean="0"/>
              <a:t>Вас </a:t>
            </a:r>
            <a:r>
              <a:rPr lang="ru-RU" dirty="0" smtClean="0"/>
              <a:t>освободить меня от   занятий </a:t>
            </a:r>
            <a:r>
              <a:rPr lang="ru-RU" dirty="0" smtClean="0"/>
              <a:t>на 5 дней в связи с </a:t>
            </a:r>
          </a:p>
          <a:p>
            <a:pPr>
              <a:buNone/>
            </a:pPr>
            <a:r>
              <a:rPr lang="ru-RU" dirty="0" smtClean="0"/>
              <a:t>       переездом </a:t>
            </a:r>
            <a:r>
              <a:rPr lang="ru-RU" dirty="0" smtClean="0"/>
              <a:t>на новое место</a:t>
            </a:r>
          </a:p>
          <a:p>
            <a:pPr>
              <a:buNone/>
            </a:pPr>
            <a:r>
              <a:rPr lang="ru-RU" dirty="0" smtClean="0"/>
              <a:t>        жительства.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21.01.2009г.             </a:t>
            </a:r>
            <a:r>
              <a:rPr lang="ru-RU" dirty="0" smtClean="0"/>
              <a:t>          Петров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31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Расписка – это документ, удостоверяющий получение чего-нибудь.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300" b="1" u="sng" dirty="0" smtClean="0"/>
              <a:t>Схема расписки</a:t>
            </a:r>
            <a:r>
              <a:rPr lang="ru-RU" sz="3300" b="1" u="sng" dirty="0" smtClean="0"/>
              <a:t>.</a:t>
            </a:r>
          </a:p>
          <a:p>
            <a:r>
              <a:rPr lang="ru-RU" sz="3300" b="1" dirty="0" smtClean="0"/>
              <a:t>1</a:t>
            </a:r>
            <a:r>
              <a:rPr lang="ru-RU" sz="3300" b="1" dirty="0" smtClean="0"/>
              <a:t>. Наименование документа.</a:t>
            </a:r>
          </a:p>
          <a:p>
            <a:r>
              <a:rPr lang="ru-RU" sz="3300" b="1" dirty="0" smtClean="0"/>
              <a:t>    2. Фамилия, имя, отчество, должность автора документа (того, кто дал расписку).</a:t>
            </a:r>
          </a:p>
          <a:p>
            <a:r>
              <a:rPr lang="ru-RU" sz="3300" b="1" dirty="0" smtClean="0"/>
              <a:t>   3. Наименование организации (или лица), передающих что-нибудь.</a:t>
            </a:r>
          </a:p>
          <a:p>
            <a:r>
              <a:rPr lang="ru-RU" sz="3300" b="1" dirty="0" smtClean="0"/>
              <a:t>   4. Точное наименование передаваемого – количество указывается и цифрами, и прописью.</a:t>
            </a:r>
          </a:p>
          <a:p>
            <a:r>
              <a:rPr lang="ru-RU" sz="3300" b="1" dirty="0" smtClean="0"/>
              <a:t>  5. Дата, подпись получателя ( при особой важности заверенная в учреждении или у нотариуса).</a:t>
            </a:r>
            <a:endParaRPr lang="ru-RU" sz="33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ru-RU" sz="3800" b="1" u="sng" dirty="0" smtClean="0"/>
              <a:t>Образец расписки.</a:t>
            </a:r>
          </a:p>
          <a:p>
            <a:pPr lvl="0">
              <a:buNone/>
            </a:pPr>
            <a:r>
              <a:rPr lang="ru-RU" sz="3800" dirty="0" smtClean="0"/>
              <a:t>           </a:t>
            </a:r>
            <a:endParaRPr lang="ru-RU" sz="3800" dirty="0" smtClean="0"/>
          </a:p>
          <a:p>
            <a:pPr lvl="0" algn="ctr">
              <a:buNone/>
            </a:pPr>
            <a:r>
              <a:rPr lang="ru-RU" sz="3800" b="1" dirty="0" smtClean="0"/>
              <a:t> </a:t>
            </a:r>
            <a:r>
              <a:rPr lang="ru-RU" sz="3800" b="1" dirty="0" smtClean="0"/>
              <a:t>Расписка</a:t>
            </a:r>
            <a:r>
              <a:rPr lang="ru-RU" sz="3800" b="1" dirty="0" smtClean="0"/>
              <a:t>.</a:t>
            </a:r>
          </a:p>
          <a:p>
            <a:pPr lvl="0">
              <a:buNone/>
            </a:pPr>
            <a:endParaRPr lang="ru-RU" sz="3800" b="1" dirty="0" smtClean="0"/>
          </a:p>
          <a:p>
            <a:pPr lvl="0">
              <a:buNone/>
            </a:pPr>
            <a:r>
              <a:rPr lang="ru-RU" sz="3800" b="1" dirty="0" smtClean="0"/>
              <a:t>  Я, Васильев Николай Петрович, секретарь педучилища, получил от профкома 500 (пятьсот) рублей на организацию новогодней ёлки</a:t>
            </a:r>
            <a:r>
              <a:rPr lang="ru-RU" sz="3800" b="1" dirty="0" smtClean="0"/>
              <a:t>.</a:t>
            </a:r>
          </a:p>
          <a:p>
            <a:pPr lvl="0">
              <a:buNone/>
            </a:pPr>
            <a:endParaRPr lang="ru-RU" sz="3800" b="1" dirty="0" smtClean="0"/>
          </a:p>
          <a:p>
            <a:pPr lvl="0">
              <a:buNone/>
            </a:pPr>
            <a:endParaRPr lang="ru-RU" sz="3800" b="1" dirty="0" smtClean="0"/>
          </a:p>
          <a:p>
            <a:pPr lvl="0">
              <a:buNone/>
            </a:pPr>
            <a:r>
              <a:rPr lang="ru-RU" sz="3800" b="1" dirty="0" smtClean="0"/>
              <a:t>28.12.2008 г.      Васильев.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3100" b="1" u="sng" dirty="0" smtClean="0">
                <a:solidFill>
                  <a:schemeClr val="tx1"/>
                </a:solidFill>
              </a:rPr>
              <a:t>Доверенность</a:t>
            </a:r>
            <a:r>
              <a:rPr lang="ru-RU" sz="3100" b="1" dirty="0" smtClean="0">
                <a:solidFill>
                  <a:schemeClr val="tx1"/>
                </a:solidFill>
              </a:rPr>
              <a:t> - это документ, которым доверяется кому-нибудь действовать от имени выдавшего этот документ.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u="sng" dirty="0" smtClean="0"/>
              <a:t>Схема доверенности.</a:t>
            </a:r>
            <a:endParaRPr lang="ru-RU" b="1" dirty="0" smtClean="0"/>
          </a:p>
          <a:p>
            <a:r>
              <a:rPr lang="ru-RU" b="1" dirty="0" smtClean="0"/>
              <a:t>1. Наименование документа.</a:t>
            </a:r>
          </a:p>
          <a:p>
            <a:r>
              <a:rPr lang="ru-RU" b="1" dirty="0" smtClean="0"/>
              <a:t>2. Наименование </a:t>
            </a:r>
            <a:r>
              <a:rPr lang="ru-RU" b="1" dirty="0" smtClean="0"/>
              <a:t>доверенного лица </a:t>
            </a:r>
            <a:br>
              <a:rPr lang="ru-RU" b="1" dirty="0" smtClean="0"/>
            </a:br>
            <a:r>
              <a:rPr lang="ru-RU" b="1" dirty="0" smtClean="0"/>
              <a:t>( </a:t>
            </a:r>
            <a:r>
              <a:rPr lang="ru-RU" b="1" dirty="0" smtClean="0"/>
              <a:t>фамилия, имя, отчество,</a:t>
            </a:r>
          </a:p>
          <a:p>
            <a:pPr>
              <a:buNone/>
            </a:pPr>
            <a:r>
              <a:rPr lang="ru-RU" b="1" dirty="0" smtClean="0"/>
              <a:t>должность или адрес).</a:t>
            </a:r>
          </a:p>
          <a:p>
            <a:r>
              <a:rPr lang="ru-RU" b="1" dirty="0" smtClean="0"/>
              <a:t>3. Точная исчерпывающая </a:t>
            </a:r>
          </a:p>
          <a:p>
            <a:pPr>
              <a:buNone/>
            </a:pPr>
            <a:r>
              <a:rPr lang="ru-RU" b="1" dirty="0" smtClean="0"/>
              <a:t>формулировка доверяемой</a:t>
            </a:r>
          </a:p>
          <a:p>
            <a:pPr>
              <a:buNone/>
            </a:pPr>
            <a:r>
              <a:rPr lang="ru-RU" b="1" dirty="0" smtClean="0"/>
              <a:t>функции.</a:t>
            </a:r>
          </a:p>
          <a:p>
            <a:r>
              <a:rPr lang="ru-RU" b="1" dirty="0" smtClean="0"/>
              <a:t>4. Дата, подпись.</a:t>
            </a:r>
          </a:p>
          <a:p>
            <a:pPr>
              <a:buNone/>
            </a:pPr>
            <a:r>
              <a:rPr lang="ru-RU" b="1" dirty="0" smtClean="0"/>
              <a:t>Подпись доверителя должна </a:t>
            </a:r>
            <a:r>
              <a:rPr lang="ru-RU" b="1" dirty="0" smtClean="0"/>
              <a:t>быть  заверена</a:t>
            </a:r>
            <a:r>
              <a:rPr lang="ru-RU" b="1" dirty="0" smtClean="0"/>
              <a:t>. 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Образец доверенности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Доверенность.</a:t>
            </a:r>
          </a:p>
          <a:p>
            <a:pPr>
              <a:buNone/>
            </a:pPr>
            <a:r>
              <a:rPr lang="ru-RU" b="1" dirty="0" smtClean="0"/>
              <a:t>   Я, Саблина Елена Николаевна, </a:t>
            </a:r>
          </a:p>
          <a:p>
            <a:pPr>
              <a:buNone/>
            </a:pPr>
            <a:r>
              <a:rPr lang="ru-RU" b="1" dirty="0" smtClean="0"/>
              <a:t>учащаяся 3 курса, доверяю моей </a:t>
            </a:r>
          </a:p>
          <a:p>
            <a:pPr>
              <a:buNone/>
            </a:pPr>
            <a:r>
              <a:rPr lang="ru-RU" b="1" dirty="0" smtClean="0"/>
              <a:t>матери</a:t>
            </a:r>
            <a:r>
              <a:rPr lang="ru-RU" b="1" dirty="0" smtClean="0"/>
              <a:t>, Саблиной Марине Вик-</a:t>
            </a:r>
          </a:p>
          <a:p>
            <a:pPr>
              <a:buNone/>
            </a:pPr>
            <a:r>
              <a:rPr lang="ru-RU" b="1" dirty="0" err="1" smtClean="0"/>
              <a:t>торовне</a:t>
            </a:r>
            <a:r>
              <a:rPr lang="ru-RU" b="1" dirty="0" smtClean="0"/>
              <a:t>, проживающей по адресу:</a:t>
            </a:r>
          </a:p>
          <a:p>
            <a:pPr>
              <a:buNone/>
            </a:pPr>
            <a:r>
              <a:rPr lang="ru-RU" b="1" dirty="0" smtClean="0"/>
              <a:t>город Астрахань, ул.Садовая, д.13,</a:t>
            </a:r>
          </a:p>
          <a:p>
            <a:pPr>
              <a:buNone/>
            </a:pPr>
            <a:r>
              <a:rPr lang="ru-RU" b="1" dirty="0" smtClean="0"/>
              <a:t>кв.8, паспорт серия….., №……, </a:t>
            </a:r>
          </a:p>
          <a:p>
            <a:pPr>
              <a:buNone/>
            </a:pPr>
            <a:r>
              <a:rPr lang="ru-RU" b="1" dirty="0" smtClean="0"/>
              <a:t>выдан………., получить причитаю-</a:t>
            </a:r>
          </a:p>
          <a:p>
            <a:pPr>
              <a:buNone/>
            </a:pPr>
            <a:r>
              <a:rPr lang="ru-RU" b="1" dirty="0" err="1" smtClean="0"/>
              <a:t>щуюся</a:t>
            </a:r>
            <a:r>
              <a:rPr lang="ru-RU" b="1" dirty="0" smtClean="0"/>
              <a:t> мне стипендию за март </a:t>
            </a:r>
          </a:p>
          <a:p>
            <a:pPr>
              <a:buNone/>
            </a:pPr>
            <a:r>
              <a:rPr lang="ru-RU" b="1" dirty="0" smtClean="0"/>
              <a:t>2008 года</a:t>
            </a:r>
            <a:r>
              <a:rPr lang="ru-RU" b="1" dirty="0" smtClean="0"/>
              <a:t>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25.03.2008 г.                 Саблина.</a:t>
            </a:r>
          </a:p>
          <a:p>
            <a:pPr>
              <a:buNone/>
            </a:pPr>
            <a:r>
              <a:rPr lang="ru-RU" b="1" dirty="0" smtClean="0"/>
              <a:t>Подпись Саблиной Е.Н.</a:t>
            </a:r>
          </a:p>
          <a:p>
            <a:pPr>
              <a:buNone/>
            </a:pPr>
            <a:r>
              <a:rPr lang="ru-RU" b="1" dirty="0" smtClean="0"/>
              <a:t>удостоверяется.</a:t>
            </a:r>
          </a:p>
          <a:p>
            <a:pPr>
              <a:buNone/>
            </a:pPr>
            <a:r>
              <a:rPr lang="ru-RU" b="1" dirty="0" smtClean="0"/>
              <a:t>Зав.канцелярией (подпись</a:t>
            </a:r>
            <a:r>
              <a:rPr lang="ru-RU" b="1" dirty="0" smtClean="0"/>
              <a:t>)</a:t>
            </a:r>
          </a:p>
          <a:p>
            <a:pPr>
              <a:buNone/>
            </a:pPr>
            <a:r>
              <a:rPr lang="ru-RU" b="1" dirty="0" smtClean="0"/>
              <a:t>(Печать)    </a:t>
            </a:r>
            <a:r>
              <a:rPr lang="ru-RU" b="1" dirty="0" smtClean="0"/>
              <a:t>               </a:t>
            </a:r>
            <a:r>
              <a:rPr lang="ru-RU" b="1" dirty="0" smtClean="0"/>
              <a:t>(Дата)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3600" b="1" u="sng" dirty="0" smtClean="0">
                <a:solidFill>
                  <a:schemeClr val="tx1"/>
                </a:solidFill>
              </a:rPr>
              <a:t>Резюме</a:t>
            </a:r>
            <a:r>
              <a:rPr lang="ru-RU" sz="2200" b="1" dirty="0" smtClean="0">
                <a:solidFill>
                  <a:schemeClr val="tx1"/>
                </a:solidFill>
              </a:rPr>
              <a:t> – документ, в котором в краткой, но ёмкой форме изложены основные сведения об образовании, о профессиональном опыте, трудовой биографии и  личных данных человека.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83768" y="1700808"/>
            <a:ext cx="4038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400" b="1" u="sng" dirty="0" smtClean="0"/>
              <a:t>План резюме.</a:t>
            </a:r>
            <a:endParaRPr lang="ru-RU" sz="3400" b="1" dirty="0" smtClean="0"/>
          </a:p>
          <a:p>
            <a:r>
              <a:rPr lang="ru-RU" sz="3800" b="1" dirty="0" smtClean="0"/>
              <a:t> 1. Контактная информация (фамилия, имя, отчество, почтовый и электронный адрес, телефон).</a:t>
            </a:r>
          </a:p>
          <a:p>
            <a:r>
              <a:rPr lang="ru-RU" sz="3800" b="1" dirty="0" smtClean="0"/>
              <a:t> 2. Возраст.</a:t>
            </a:r>
          </a:p>
          <a:p>
            <a:r>
              <a:rPr lang="ru-RU" sz="3800" b="1" dirty="0" smtClean="0"/>
              <a:t> 3. Цель поиска (должность, на которую претендуете).</a:t>
            </a:r>
          </a:p>
          <a:p>
            <a:r>
              <a:rPr lang="ru-RU" sz="3800" b="1" dirty="0" smtClean="0"/>
              <a:t> 4. Опыт работы (в обратном хронологическом порядке).</a:t>
            </a:r>
          </a:p>
          <a:p>
            <a:pPr>
              <a:buNone/>
            </a:pPr>
            <a:r>
              <a:rPr lang="ru-RU" sz="3800" b="1" dirty="0" smtClean="0"/>
              <a:t>    Кратко о должностных обязанностях, производственных </a:t>
            </a:r>
            <a:r>
              <a:rPr lang="ru-RU" sz="3800" b="1" dirty="0" smtClean="0"/>
              <a:t> достижениях</a:t>
            </a:r>
            <a:r>
              <a:rPr lang="ru-RU" sz="3800" b="1" dirty="0" smtClean="0"/>
              <a:t>.</a:t>
            </a:r>
          </a:p>
          <a:p>
            <a:r>
              <a:rPr lang="ru-RU" sz="3800" b="1" dirty="0" smtClean="0"/>
              <a:t> 5. Образование. </a:t>
            </a:r>
          </a:p>
          <a:p>
            <a:r>
              <a:rPr lang="ru-RU" sz="3800" b="1" dirty="0" smtClean="0"/>
              <a:t> 6. Дополнительная информация о себе.</a:t>
            </a:r>
          </a:p>
          <a:p>
            <a:r>
              <a:rPr lang="ru-RU" sz="3800" b="1" dirty="0" smtClean="0"/>
              <a:t> 7. Качества вашего характера, необходимые для работы.</a:t>
            </a:r>
          </a:p>
          <a:p>
            <a:r>
              <a:rPr lang="ru-RU" sz="3800" b="1" dirty="0" smtClean="0"/>
              <a:t> 8. Указание на возможные рекомендации.</a:t>
            </a:r>
          </a:p>
          <a:p>
            <a:r>
              <a:rPr lang="ru-RU" sz="3800" b="1" dirty="0" smtClean="0"/>
              <a:t> 9. Дата, Подпись.  </a:t>
            </a:r>
            <a:endParaRPr lang="ru-RU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9903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b="1" u="sng" dirty="0" smtClean="0">
                <a:solidFill>
                  <a:schemeClr val="tx1"/>
                </a:solidFill>
              </a:rPr>
              <a:t>Автобиография</a:t>
            </a:r>
            <a:r>
              <a:rPr lang="ru-RU" sz="3600" b="1" dirty="0" smtClean="0">
                <a:solidFill>
                  <a:schemeClr val="tx1"/>
                </a:solidFill>
              </a:rPr>
              <a:t> - это жизнеописание какого-либо лица, составленное им самим.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55776" y="1844824"/>
            <a:ext cx="4038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u="sng" dirty="0" smtClean="0"/>
              <a:t>Элементы автобиографии как делового документа</a:t>
            </a:r>
            <a:r>
              <a:rPr lang="ru-RU" sz="5600" b="1" dirty="0" smtClean="0"/>
              <a:t>.</a:t>
            </a:r>
          </a:p>
          <a:p>
            <a:pPr lvl="0"/>
            <a:r>
              <a:rPr lang="ru-RU" sz="5600" b="1" dirty="0" smtClean="0"/>
              <a:t>Наименование (заголовок) документа.</a:t>
            </a:r>
            <a:endParaRPr lang="ru-RU" sz="5600" dirty="0" smtClean="0"/>
          </a:p>
          <a:p>
            <a:pPr lvl="0"/>
            <a:r>
              <a:rPr lang="ru-RU" sz="5600" b="1" dirty="0" smtClean="0"/>
              <a:t> Фамилия, имя, отчество.</a:t>
            </a:r>
            <a:endParaRPr lang="ru-RU" sz="5600" dirty="0" smtClean="0"/>
          </a:p>
          <a:p>
            <a:pPr lvl="0"/>
            <a:r>
              <a:rPr lang="ru-RU" sz="5600" b="1" dirty="0" smtClean="0"/>
              <a:t>Дата рождения (число, месяц, год).</a:t>
            </a:r>
            <a:endParaRPr lang="ru-RU" sz="5600" dirty="0" smtClean="0"/>
          </a:p>
          <a:p>
            <a:pPr lvl="0"/>
            <a:r>
              <a:rPr lang="ru-RU" sz="5600" b="1" dirty="0" smtClean="0"/>
              <a:t> Место рождения (село, город, район, область и т.д.).</a:t>
            </a:r>
            <a:endParaRPr lang="ru-RU" sz="5600" dirty="0" smtClean="0"/>
          </a:p>
          <a:p>
            <a:pPr lvl="0"/>
            <a:r>
              <a:rPr lang="ru-RU" sz="5600" b="1" dirty="0" smtClean="0"/>
              <a:t> Родители (их полное имя и отчество, чем занимаются).</a:t>
            </a:r>
            <a:endParaRPr lang="ru-RU" sz="5600" dirty="0" smtClean="0"/>
          </a:p>
          <a:p>
            <a:pPr lvl="0"/>
            <a:r>
              <a:rPr lang="ru-RU" sz="5600" b="1" dirty="0" smtClean="0"/>
              <a:t> Образование (когда, где и какую школу и другие учебные заведения закончил).</a:t>
            </a:r>
            <a:endParaRPr lang="ru-RU" sz="5600" dirty="0" smtClean="0"/>
          </a:p>
          <a:p>
            <a:pPr lvl="0"/>
            <a:r>
              <a:rPr lang="ru-RU" sz="5600" b="1" dirty="0" smtClean="0"/>
              <a:t> Прохождение службы в армии (для военнообязанных).</a:t>
            </a:r>
            <a:endParaRPr lang="ru-RU" sz="5600" dirty="0" smtClean="0"/>
          </a:p>
          <a:p>
            <a:pPr lvl="0"/>
            <a:r>
              <a:rPr lang="ru-RU" sz="5600" b="1" dirty="0" smtClean="0"/>
              <a:t> Трудовая деятельность (где, кем и когда работал и занимаемая должность в настоящее время0.</a:t>
            </a:r>
            <a:endParaRPr lang="ru-RU" sz="5600" dirty="0" smtClean="0"/>
          </a:p>
          <a:p>
            <a:pPr lvl="0"/>
            <a:r>
              <a:rPr lang="ru-RU" sz="5600" b="1" dirty="0" smtClean="0"/>
              <a:t> Состав семьи.</a:t>
            </a:r>
            <a:endParaRPr lang="ru-RU" sz="5600" dirty="0" smtClean="0"/>
          </a:p>
          <a:p>
            <a:pPr lvl="0"/>
            <a:r>
              <a:rPr lang="ru-RU" sz="5600" b="1" dirty="0" smtClean="0"/>
              <a:t> Поощрения, награждения (если имеются).</a:t>
            </a:r>
            <a:endParaRPr lang="ru-RU" sz="5600" dirty="0" smtClean="0"/>
          </a:p>
          <a:p>
            <a:pPr lvl="0"/>
            <a:r>
              <a:rPr lang="ru-RU" sz="5600" b="1" dirty="0" smtClean="0"/>
              <a:t> Дата (слева).</a:t>
            </a:r>
            <a:endParaRPr lang="ru-RU" sz="5600" dirty="0" smtClean="0"/>
          </a:p>
          <a:p>
            <a:pPr lvl="0"/>
            <a:r>
              <a:rPr lang="ru-RU" sz="5600" b="1" dirty="0" smtClean="0"/>
              <a:t> Подпись (справа).</a:t>
            </a:r>
            <a:endParaRPr lang="ru-RU" sz="5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3600" b="1" u="sng" dirty="0" smtClean="0"/>
              <a:t>Характеристика</a:t>
            </a:r>
            <a:r>
              <a:rPr lang="ru-RU" sz="3600" b="1" dirty="0" smtClean="0"/>
              <a:t> - это составление анкетных данных лица, на которого складывается характеристика.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u="sng" dirty="0" smtClean="0"/>
              <a:t>Части текста характеристики: </a:t>
            </a:r>
            <a:endParaRPr lang="ru-RU" dirty="0" smtClean="0"/>
          </a:p>
          <a:p>
            <a:r>
              <a:rPr lang="ru-RU" b="1" dirty="0" smtClean="0"/>
              <a:t>1.   Анкетные данные лица, на которого складывается характеристика (размещаются по центру листа или в столбик справа).</a:t>
            </a:r>
            <a:endParaRPr lang="ru-RU" dirty="0" smtClean="0"/>
          </a:p>
          <a:p>
            <a:pPr lvl="0"/>
            <a:r>
              <a:rPr lang="ru-RU" b="1" dirty="0" smtClean="0"/>
              <a:t>Сведения о деятельности или учёбе ( с какого года работает или учится, отношение к работе, учёбе, уровень профессионализма, учебных достижений и владение мастерством, учебным материалом).</a:t>
            </a:r>
            <a:endParaRPr lang="ru-RU" dirty="0" smtClean="0"/>
          </a:p>
          <a:p>
            <a:pPr lvl="0"/>
            <a:r>
              <a:rPr lang="ru-RU" b="1" dirty="0" smtClean="0"/>
              <a:t>Оценка деловых и моральных качеств, сведения о поощрении (взыскании), отношения в коллективе.</a:t>
            </a:r>
            <a:endParaRPr lang="ru-RU" dirty="0" smtClean="0"/>
          </a:p>
          <a:p>
            <a:pPr lvl="0"/>
            <a:r>
              <a:rPr lang="ru-RU" b="1" dirty="0" smtClean="0"/>
              <a:t>Выводы; указание, куда подаётся характеристика.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198</TotalTime>
  <Words>849</Words>
  <Application>Microsoft Office PowerPoint</Application>
  <PresentationFormat>Экран (4:3)</PresentationFormat>
  <Paragraphs>142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Деловая речь</vt:lpstr>
      <vt:lpstr>Деловая речь- один из видов связной речи.</vt:lpstr>
      <vt:lpstr>В деловых бумагах не употребляется  эмоционально-оценочная, просторечная, диалектная лексика.</vt:lpstr>
      <vt:lpstr>Заявление - это официальное сообщение в письменной (иногда в устной) форме. Содержит чаще всего предложение, жалобу или просьбу какого-либо человека, адресованные или организации, или должностному лицу.  </vt:lpstr>
      <vt:lpstr>Расписка – это документ, удостоверяющий получение чего-нибудь.  </vt:lpstr>
      <vt:lpstr>Доверенность - это документ, которым доверяется кому-нибудь действовать от имени выдавшего этот документ.  </vt:lpstr>
      <vt:lpstr>Резюме – документ, в котором в краткой, но ёмкой форме изложены основные сведения об образовании, о профессиональном опыте, трудовой биографии и  личных данных человека.  </vt:lpstr>
      <vt:lpstr>Автобиография - это жизнеописание какого-либо лица, составленное им самим.  </vt:lpstr>
      <vt:lpstr>Характеристика - это составление анкетных данных лица, на которого складывается характеристика.  </vt:lpstr>
      <vt:lpstr>Некоторые формулы и нормы употребления в деловых бумагах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речь</dc:title>
  <dc:creator>Анна Сергеевна Жукова</dc:creator>
  <cp:lastModifiedBy>Жукова</cp:lastModifiedBy>
  <cp:revision>26</cp:revision>
  <dcterms:created xsi:type="dcterms:W3CDTF">2014-02-17T09:23:54Z</dcterms:created>
  <dcterms:modified xsi:type="dcterms:W3CDTF">2014-03-03T05:59:19Z</dcterms:modified>
</cp:coreProperties>
</file>