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0" r:id="rId2"/>
    <p:sldId id="256" r:id="rId3"/>
    <p:sldId id="257" r:id="rId4"/>
    <p:sldId id="258" r:id="rId5"/>
    <p:sldId id="259" r:id="rId6"/>
    <p:sldId id="260" r:id="rId7"/>
    <p:sldId id="266" r:id="rId8"/>
    <p:sldId id="261" r:id="rId9"/>
    <p:sldId id="268" r:id="rId10"/>
    <p:sldId id="263" r:id="rId11"/>
    <p:sldId id="264" r:id="rId12"/>
    <p:sldId id="267" r:id="rId13"/>
    <p:sldId id="262" r:id="rId14"/>
    <p:sldId id="265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B8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15" autoAdjust="0"/>
    <p:restoredTop sz="94660"/>
  </p:normalViewPr>
  <p:slideViewPr>
    <p:cSldViewPr>
      <p:cViewPr>
        <p:scale>
          <a:sx n="70" d="100"/>
          <a:sy n="70" d="100"/>
        </p:scale>
        <p:origin x="-11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5F64EC-2978-4EA5-96D9-AD6C588E95D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5E1779E-15E4-4AED-B2EF-4729606C31A5}">
      <dgm:prSet phldrT="[Текст]"/>
      <dgm:spPr>
        <a:solidFill>
          <a:schemeClr val="tx2">
            <a:lumMod val="60000"/>
            <a:lumOff val="40000"/>
            <a:alpha val="67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ru-RU" dirty="0"/>
        </a:p>
      </dgm:t>
    </dgm:pt>
    <dgm:pt modelId="{B077E830-6477-4392-BC42-237A2B81597C}" type="parTrans" cxnId="{A0B8D71C-D7AB-416F-B654-1FFD51EE2AB9}">
      <dgm:prSet/>
      <dgm:spPr/>
      <dgm:t>
        <a:bodyPr/>
        <a:lstStyle/>
        <a:p>
          <a:endParaRPr lang="ru-RU"/>
        </a:p>
      </dgm:t>
    </dgm:pt>
    <dgm:pt modelId="{AF86E536-50E2-4B06-8573-F2FD7D78DB5E}" type="sibTrans" cxnId="{A0B8D71C-D7AB-416F-B654-1FFD51EE2AB9}">
      <dgm:prSet/>
      <dgm:spPr/>
      <dgm:t>
        <a:bodyPr/>
        <a:lstStyle/>
        <a:p>
          <a:endParaRPr lang="ru-RU"/>
        </a:p>
      </dgm:t>
    </dgm:pt>
    <dgm:pt modelId="{BF864E9A-8932-482C-83AE-7FA575DA3E34}">
      <dgm:prSet phldrT="[Текст]" custT="1"/>
      <dgm:spPr>
        <a:solidFill>
          <a:schemeClr val="tx2">
            <a:lumMod val="40000"/>
            <a:lumOff val="60000"/>
            <a:alpha val="67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</a:rPr>
            <a:t>Представьте себе этот пейзаж</a:t>
          </a:r>
          <a:endParaRPr lang="ru-RU" sz="2400" dirty="0">
            <a:solidFill>
              <a:srgbClr val="002060"/>
            </a:solidFill>
          </a:endParaRPr>
        </a:p>
      </dgm:t>
    </dgm:pt>
    <dgm:pt modelId="{DC3DAEB3-FF6A-451B-8A8B-3310FEA93E5D}" type="parTrans" cxnId="{5FCF74FD-122D-4E65-93F9-3E8844683529}">
      <dgm:prSet/>
      <dgm:spPr/>
      <dgm:t>
        <a:bodyPr/>
        <a:lstStyle/>
        <a:p>
          <a:endParaRPr lang="ru-RU"/>
        </a:p>
      </dgm:t>
    </dgm:pt>
    <dgm:pt modelId="{BE64DF5B-4A82-4567-9EC2-1E6720DB664F}" type="sibTrans" cxnId="{5FCF74FD-122D-4E65-93F9-3E8844683529}">
      <dgm:prSet/>
      <dgm:spPr/>
      <dgm:t>
        <a:bodyPr/>
        <a:lstStyle/>
        <a:p>
          <a:endParaRPr lang="ru-RU"/>
        </a:p>
      </dgm:t>
    </dgm:pt>
    <dgm:pt modelId="{4070DB58-EBAF-4E59-BDBD-06F27369FE9F}">
      <dgm:prSet phldrT="[Текст]" custT="1"/>
      <dgm:spPr>
        <a:solidFill>
          <a:schemeClr val="tx2">
            <a:lumMod val="60000"/>
            <a:lumOff val="40000"/>
            <a:alpha val="67000"/>
          </a:schemeClr>
        </a:solidFill>
        <a:ln>
          <a:solidFill>
            <a:schemeClr val="tx2">
              <a:lumMod val="50000"/>
              <a:alpha val="93000"/>
            </a:schemeClr>
          </a:solidFill>
        </a:ln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</a:rPr>
            <a:t>Минимализм -   способ изображения,  характеризующийся лаконичностью выразительных средств, простотой, точностью и ясностью композиции.</a:t>
          </a:r>
          <a:endParaRPr lang="ru-RU" sz="2400" dirty="0">
            <a:solidFill>
              <a:srgbClr val="002060"/>
            </a:solidFill>
          </a:endParaRPr>
        </a:p>
      </dgm:t>
    </dgm:pt>
    <dgm:pt modelId="{5E432A31-D15D-4EBC-AE3D-4E1320CBE92F}" type="parTrans" cxnId="{B25479A1-D9CD-442C-A7A2-5CDFEE6336F7}">
      <dgm:prSet/>
      <dgm:spPr/>
      <dgm:t>
        <a:bodyPr/>
        <a:lstStyle/>
        <a:p>
          <a:endParaRPr lang="ru-RU"/>
        </a:p>
      </dgm:t>
    </dgm:pt>
    <dgm:pt modelId="{BB8F5FCD-93E9-4D99-B23E-795AB403AF97}" type="sibTrans" cxnId="{B25479A1-D9CD-442C-A7A2-5CDFEE6336F7}">
      <dgm:prSet/>
      <dgm:spPr/>
      <dgm:t>
        <a:bodyPr/>
        <a:lstStyle/>
        <a:p>
          <a:endParaRPr lang="ru-RU"/>
        </a:p>
      </dgm:t>
    </dgm:pt>
    <dgm:pt modelId="{235B1AE7-5B87-4A20-9ECF-9D9A3C3003B1}">
      <dgm:prSet phldrT="[Текст]"/>
      <dgm:spPr>
        <a:solidFill>
          <a:schemeClr val="tx2">
            <a:lumMod val="60000"/>
            <a:lumOff val="40000"/>
            <a:alpha val="67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ru-RU" dirty="0"/>
        </a:p>
      </dgm:t>
    </dgm:pt>
    <dgm:pt modelId="{AA40BF4D-0058-44C3-8E93-B0954E159C82}" type="parTrans" cxnId="{15210CC6-58A4-44D2-B17E-77C3BE73A3F1}">
      <dgm:prSet/>
      <dgm:spPr/>
      <dgm:t>
        <a:bodyPr/>
        <a:lstStyle/>
        <a:p>
          <a:endParaRPr lang="ru-RU"/>
        </a:p>
      </dgm:t>
    </dgm:pt>
    <dgm:pt modelId="{D61EF3E8-2BD9-47CA-AE79-C316B3517943}" type="sibTrans" cxnId="{15210CC6-58A4-44D2-B17E-77C3BE73A3F1}">
      <dgm:prSet/>
      <dgm:spPr/>
      <dgm:t>
        <a:bodyPr/>
        <a:lstStyle/>
        <a:p>
          <a:endParaRPr lang="ru-RU"/>
        </a:p>
      </dgm:t>
    </dgm:pt>
    <dgm:pt modelId="{97226CAE-493E-40A4-AB87-CBAD8773E36F}">
      <dgm:prSet phldrT="[Текст]" custT="1"/>
      <dgm:spPr>
        <a:solidFill>
          <a:schemeClr val="tx2">
            <a:lumMod val="40000"/>
            <a:lumOff val="60000"/>
            <a:alpha val="67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</a:rPr>
            <a:t>Есть ли что-то необычное, яркое, экзотическое в  этой  картине?</a:t>
          </a:r>
          <a:endParaRPr lang="ru-RU" sz="2400" dirty="0">
            <a:solidFill>
              <a:srgbClr val="002060"/>
            </a:solidFill>
          </a:endParaRPr>
        </a:p>
      </dgm:t>
    </dgm:pt>
    <dgm:pt modelId="{258743E0-3438-444B-99E9-ACCCC242291A}" type="parTrans" cxnId="{E56C2B59-406A-4B2A-93A2-BFD7D86480C4}">
      <dgm:prSet/>
      <dgm:spPr/>
      <dgm:t>
        <a:bodyPr/>
        <a:lstStyle/>
        <a:p>
          <a:endParaRPr lang="ru-RU"/>
        </a:p>
      </dgm:t>
    </dgm:pt>
    <dgm:pt modelId="{0CC47CFE-BC56-4DA7-851F-0982B361CFA8}" type="sibTrans" cxnId="{E56C2B59-406A-4B2A-93A2-BFD7D86480C4}">
      <dgm:prSet/>
      <dgm:spPr/>
      <dgm:t>
        <a:bodyPr/>
        <a:lstStyle/>
        <a:p>
          <a:endParaRPr lang="ru-RU"/>
        </a:p>
      </dgm:t>
    </dgm:pt>
    <dgm:pt modelId="{8FE89EBB-C299-4972-AAF6-F9406C8C592B}">
      <dgm:prSet phldrT="[Текст]" custT="1"/>
      <dgm:spPr>
        <a:solidFill>
          <a:schemeClr val="tx2">
            <a:lumMod val="40000"/>
            <a:lumOff val="60000"/>
            <a:alpha val="67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</a:rPr>
            <a:t>Что же в ней особенного? Почему  для поэта картина ЧУДНАЯ</a:t>
          </a:r>
          <a:r>
            <a:rPr lang="ru-RU" sz="2800" dirty="0" smtClean="0">
              <a:solidFill>
                <a:srgbClr val="002060"/>
              </a:solidFill>
            </a:rPr>
            <a:t>?</a:t>
          </a:r>
          <a:endParaRPr lang="ru-RU" sz="2800" dirty="0">
            <a:solidFill>
              <a:srgbClr val="002060"/>
            </a:solidFill>
          </a:endParaRPr>
        </a:p>
      </dgm:t>
    </dgm:pt>
    <dgm:pt modelId="{0F0E552F-BD8E-42C9-9E6E-396EC7A72023}" type="parTrans" cxnId="{99292620-3C2D-4C77-8D4C-4DE26BE5C41E}">
      <dgm:prSet/>
      <dgm:spPr/>
      <dgm:t>
        <a:bodyPr/>
        <a:lstStyle/>
        <a:p>
          <a:endParaRPr lang="ru-RU"/>
        </a:p>
      </dgm:t>
    </dgm:pt>
    <dgm:pt modelId="{54A27F63-690D-4572-AD28-4A5EA2A2D887}" type="sibTrans" cxnId="{99292620-3C2D-4C77-8D4C-4DE26BE5C41E}">
      <dgm:prSet/>
      <dgm:spPr/>
      <dgm:t>
        <a:bodyPr/>
        <a:lstStyle/>
        <a:p>
          <a:endParaRPr lang="ru-RU"/>
        </a:p>
      </dgm:t>
    </dgm:pt>
    <dgm:pt modelId="{175C420A-70A5-41DE-B232-CC94E51BF667}">
      <dgm:prSet phldrT="[Текст]"/>
      <dgm:spPr>
        <a:solidFill>
          <a:schemeClr val="tx2">
            <a:lumMod val="60000"/>
            <a:lumOff val="40000"/>
            <a:alpha val="67000"/>
          </a:schemeClr>
        </a:solidFill>
        <a:ln>
          <a:solidFill>
            <a:schemeClr val="tx2">
              <a:lumMod val="75000"/>
            </a:schemeClr>
          </a:solidFill>
        </a:ln>
      </dgm:spPr>
      <dgm:t>
        <a:bodyPr/>
        <a:lstStyle/>
        <a:p>
          <a:endParaRPr lang="ru-RU" dirty="0"/>
        </a:p>
      </dgm:t>
    </dgm:pt>
    <dgm:pt modelId="{5E5DF86A-4C44-4403-9998-6BC0D37AB89E}" type="sibTrans" cxnId="{08094AE3-CC2F-4AB1-9ECE-3F48ABFE7803}">
      <dgm:prSet/>
      <dgm:spPr/>
      <dgm:t>
        <a:bodyPr/>
        <a:lstStyle/>
        <a:p>
          <a:endParaRPr lang="ru-RU"/>
        </a:p>
      </dgm:t>
    </dgm:pt>
    <dgm:pt modelId="{61D43E75-A475-41C4-899A-C393195FC831}" type="parTrans" cxnId="{08094AE3-CC2F-4AB1-9ECE-3F48ABFE7803}">
      <dgm:prSet/>
      <dgm:spPr/>
      <dgm:t>
        <a:bodyPr/>
        <a:lstStyle/>
        <a:p>
          <a:endParaRPr lang="ru-RU"/>
        </a:p>
      </dgm:t>
    </dgm:pt>
    <dgm:pt modelId="{5ACCE453-1602-4E6E-A55D-8ECE15499E00}">
      <dgm:prSet phldrT="[Текст]" custT="1"/>
      <dgm:spPr>
        <a:solidFill>
          <a:schemeClr val="tx2">
            <a:lumMod val="40000"/>
            <a:lumOff val="60000"/>
            <a:alpha val="67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</a:rPr>
            <a:t>Много объектов изображено?</a:t>
          </a:r>
          <a:endParaRPr lang="ru-RU" sz="2400" dirty="0">
            <a:solidFill>
              <a:srgbClr val="002060"/>
            </a:solidFill>
          </a:endParaRPr>
        </a:p>
      </dgm:t>
    </dgm:pt>
    <dgm:pt modelId="{56B26242-1464-4EDA-832C-46473804A687}" type="parTrans" cxnId="{F54DEABF-91F1-4407-B918-D0697A5165EE}">
      <dgm:prSet/>
      <dgm:spPr/>
      <dgm:t>
        <a:bodyPr/>
        <a:lstStyle/>
        <a:p>
          <a:endParaRPr lang="ru-RU"/>
        </a:p>
      </dgm:t>
    </dgm:pt>
    <dgm:pt modelId="{2ABECD63-9C87-4532-BC4C-5192E941EB0D}" type="sibTrans" cxnId="{F54DEABF-91F1-4407-B918-D0697A5165EE}">
      <dgm:prSet/>
      <dgm:spPr/>
      <dgm:t>
        <a:bodyPr/>
        <a:lstStyle/>
        <a:p>
          <a:endParaRPr lang="ru-RU"/>
        </a:p>
      </dgm:t>
    </dgm:pt>
    <dgm:pt modelId="{F514FECC-4578-41C9-8C03-8E630674C48A}" type="pres">
      <dgm:prSet presAssocID="{5E5F64EC-2978-4EA5-96D9-AD6C588E95D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C8459C-8E00-41B8-8692-CB8B45255016}" type="pres">
      <dgm:prSet presAssocID="{95E1779E-15E4-4AED-B2EF-4729606C31A5}" presName="composite" presStyleCnt="0"/>
      <dgm:spPr/>
    </dgm:pt>
    <dgm:pt modelId="{FD5810EF-F942-4ADC-B85F-D0AB1A38EC2F}" type="pres">
      <dgm:prSet presAssocID="{95E1779E-15E4-4AED-B2EF-4729606C31A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0AE9B9-B7ED-4EAB-BF31-0B50E4F76E71}" type="pres">
      <dgm:prSet presAssocID="{95E1779E-15E4-4AED-B2EF-4729606C31A5}" presName="descendantText" presStyleLbl="alignAcc1" presStyleIdx="0" presStyleCnt="3" custLinFactNeighborX="-769" custLinFactNeighborY="-75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550FB8-6923-4B20-BB81-E57BA12004D6}" type="pres">
      <dgm:prSet presAssocID="{AF86E536-50E2-4B06-8573-F2FD7D78DB5E}" presName="sp" presStyleCnt="0"/>
      <dgm:spPr/>
    </dgm:pt>
    <dgm:pt modelId="{DDCB22C0-9890-4CB2-BB98-01050A6494C4}" type="pres">
      <dgm:prSet presAssocID="{175C420A-70A5-41DE-B232-CC94E51BF667}" presName="composite" presStyleCnt="0"/>
      <dgm:spPr/>
    </dgm:pt>
    <dgm:pt modelId="{A9C9AD45-2E65-46AA-9F1D-8BBC15C66B4F}" type="pres">
      <dgm:prSet presAssocID="{175C420A-70A5-41DE-B232-CC94E51BF667}" presName="parentText" presStyleLbl="alignNode1" presStyleIdx="1" presStyleCnt="3" custLinFactNeighborX="-6258" custLinFactNeighborY="1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1D6D7D-884A-4055-B11A-1AD0FF93C554}" type="pres">
      <dgm:prSet presAssocID="{175C420A-70A5-41DE-B232-CC94E51BF667}" presName="descendantText" presStyleLbl="alignAcc1" presStyleIdx="1" presStyleCnt="3" custScaleX="100263" custScaleY="1432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257355-A348-42C9-B9F4-F096F3156BE5}" type="pres">
      <dgm:prSet presAssocID="{5E5DF86A-4C44-4403-9998-6BC0D37AB89E}" presName="sp" presStyleCnt="0"/>
      <dgm:spPr/>
    </dgm:pt>
    <dgm:pt modelId="{705EC602-87B3-4E62-A309-9196272B05D8}" type="pres">
      <dgm:prSet presAssocID="{235B1AE7-5B87-4A20-9ECF-9D9A3C3003B1}" presName="composite" presStyleCnt="0"/>
      <dgm:spPr/>
    </dgm:pt>
    <dgm:pt modelId="{298844EA-8CCA-400A-B7D5-B4483AB02219}" type="pres">
      <dgm:prSet presAssocID="{235B1AE7-5B87-4A20-9ECF-9D9A3C3003B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C464C1-5158-4E70-84BD-5D9DD87354C2}" type="pres">
      <dgm:prSet presAssocID="{235B1AE7-5B87-4A20-9ECF-9D9A3C3003B1}" presName="descendantText" presStyleLbl="alignAcc1" presStyleIdx="2" presStyleCnt="3" custScaleX="99582" custScaleY="1520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B8D71C-D7AB-416F-B654-1FFD51EE2AB9}" srcId="{5E5F64EC-2978-4EA5-96D9-AD6C588E95DC}" destId="{95E1779E-15E4-4AED-B2EF-4729606C31A5}" srcOrd="0" destOrd="0" parTransId="{B077E830-6477-4392-BC42-237A2B81597C}" sibTransId="{AF86E536-50E2-4B06-8573-F2FD7D78DB5E}"/>
    <dgm:cxn modelId="{5FCF74FD-122D-4E65-93F9-3E8844683529}" srcId="{95E1779E-15E4-4AED-B2EF-4729606C31A5}" destId="{BF864E9A-8932-482C-83AE-7FA575DA3E34}" srcOrd="0" destOrd="0" parTransId="{DC3DAEB3-FF6A-451B-8A8B-3310FEA93E5D}" sibTransId="{BE64DF5B-4A82-4567-9EC2-1E6720DB664F}"/>
    <dgm:cxn modelId="{EB1608B4-AD12-4533-8F6E-B3C685E1C9D9}" type="presOf" srcId="{8FE89EBB-C299-4972-AAF6-F9406C8C592B}" destId="{ADC464C1-5158-4E70-84BD-5D9DD87354C2}" srcOrd="0" destOrd="1" presId="urn:microsoft.com/office/officeart/2005/8/layout/chevron2"/>
    <dgm:cxn modelId="{F54DEABF-91F1-4407-B918-D0697A5165EE}" srcId="{95E1779E-15E4-4AED-B2EF-4729606C31A5}" destId="{5ACCE453-1602-4E6E-A55D-8ECE15499E00}" srcOrd="1" destOrd="0" parTransId="{56B26242-1464-4EDA-832C-46473804A687}" sibTransId="{2ABECD63-9C87-4532-BC4C-5192E941EB0D}"/>
    <dgm:cxn modelId="{08094AE3-CC2F-4AB1-9ECE-3F48ABFE7803}" srcId="{5E5F64EC-2978-4EA5-96D9-AD6C588E95DC}" destId="{175C420A-70A5-41DE-B232-CC94E51BF667}" srcOrd="1" destOrd="0" parTransId="{61D43E75-A475-41C4-899A-C393195FC831}" sibTransId="{5E5DF86A-4C44-4403-9998-6BC0D37AB89E}"/>
    <dgm:cxn modelId="{15210CC6-58A4-44D2-B17E-77C3BE73A3F1}" srcId="{5E5F64EC-2978-4EA5-96D9-AD6C588E95DC}" destId="{235B1AE7-5B87-4A20-9ECF-9D9A3C3003B1}" srcOrd="2" destOrd="0" parTransId="{AA40BF4D-0058-44C3-8E93-B0954E159C82}" sibTransId="{D61EF3E8-2BD9-47CA-AE79-C316B3517943}"/>
    <dgm:cxn modelId="{90AA2F12-5CE1-45B3-875E-98864F7AB2AF}" type="presOf" srcId="{175C420A-70A5-41DE-B232-CC94E51BF667}" destId="{A9C9AD45-2E65-46AA-9F1D-8BBC15C66B4F}" srcOrd="0" destOrd="0" presId="urn:microsoft.com/office/officeart/2005/8/layout/chevron2"/>
    <dgm:cxn modelId="{99292620-3C2D-4C77-8D4C-4DE26BE5C41E}" srcId="{235B1AE7-5B87-4A20-9ECF-9D9A3C3003B1}" destId="{8FE89EBB-C299-4972-AAF6-F9406C8C592B}" srcOrd="1" destOrd="0" parTransId="{0F0E552F-BD8E-42C9-9E6E-396EC7A72023}" sibTransId="{54A27F63-690D-4572-AD28-4A5EA2A2D887}"/>
    <dgm:cxn modelId="{15C1A6B3-5699-4C51-AFBE-3894ED9587AE}" type="presOf" srcId="{97226CAE-493E-40A4-AB87-CBAD8773E36F}" destId="{ADC464C1-5158-4E70-84BD-5D9DD87354C2}" srcOrd="0" destOrd="0" presId="urn:microsoft.com/office/officeart/2005/8/layout/chevron2"/>
    <dgm:cxn modelId="{A60BA1A6-1506-430D-8227-9C0571D25144}" type="presOf" srcId="{5ACCE453-1602-4E6E-A55D-8ECE15499E00}" destId="{1C0AE9B9-B7ED-4EAB-BF31-0B50E4F76E71}" srcOrd="0" destOrd="1" presId="urn:microsoft.com/office/officeart/2005/8/layout/chevron2"/>
    <dgm:cxn modelId="{E56C2B59-406A-4B2A-93A2-BFD7D86480C4}" srcId="{235B1AE7-5B87-4A20-9ECF-9D9A3C3003B1}" destId="{97226CAE-493E-40A4-AB87-CBAD8773E36F}" srcOrd="0" destOrd="0" parTransId="{258743E0-3438-444B-99E9-ACCCC242291A}" sibTransId="{0CC47CFE-BC56-4DA7-851F-0982B361CFA8}"/>
    <dgm:cxn modelId="{F6B8B11E-6BB1-4824-8667-FCFA93F65E20}" type="presOf" srcId="{95E1779E-15E4-4AED-B2EF-4729606C31A5}" destId="{FD5810EF-F942-4ADC-B85F-D0AB1A38EC2F}" srcOrd="0" destOrd="0" presId="urn:microsoft.com/office/officeart/2005/8/layout/chevron2"/>
    <dgm:cxn modelId="{B25479A1-D9CD-442C-A7A2-5CDFEE6336F7}" srcId="{175C420A-70A5-41DE-B232-CC94E51BF667}" destId="{4070DB58-EBAF-4E59-BDBD-06F27369FE9F}" srcOrd="0" destOrd="0" parTransId="{5E432A31-D15D-4EBC-AE3D-4E1320CBE92F}" sibTransId="{BB8F5FCD-93E9-4D99-B23E-795AB403AF97}"/>
    <dgm:cxn modelId="{680F0C0F-7696-480D-ABA7-6283D1071DC7}" type="presOf" srcId="{4070DB58-EBAF-4E59-BDBD-06F27369FE9F}" destId="{0B1D6D7D-884A-4055-B11A-1AD0FF93C554}" srcOrd="0" destOrd="0" presId="urn:microsoft.com/office/officeart/2005/8/layout/chevron2"/>
    <dgm:cxn modelId="{858D2764-E253-4D72-896B-3491A2DB2C1B}" type="presOf" srcId="{BF864E9A-8932-482C-83AE-7FA575DA3E34}" destId="{1C0AE9B9-B7ED-4EAB-BF31-0B50E4F76E71}" srcOrd="0" destOrd="0" presId="urn:microsoft.com/office/officeart/2005/8/layout/chevron2"/>
    <dgm:cxn modelId="{A7DE7320-43BE-4B55-81E0-05C6A6CA155E}" type="presOf" srcId="{5E5F64EC-2978-4EA5-96D9-AD6C588E95DC}" destId="{F514FECC-4578-41C9-8C03-8E630674C48A}" srcOrd="0" destOrd="0" presId="urn:microsoft.com/office/officeart/2005/8/layout/chevron2"/>
    <dgm:cxn modelId="{6D7228C2-4965-4C14-A4EF-72EEC75F733A}" type="presOf" srcId="{235B1AE7-5B87-4A20-9ECF-9D9A3C3003B1}" destId="{298844EA-8CCA-400A-B7D5-B4483AB02219}" srcOrd="0" destOrd="0" presId="urn:microsoft.com/office/officeart/2005/8/layout/chevron2"/>
    <dgm:cxn modelId="{BF589981-0548-4B81-A3CF-B150435BE296}" type="presParOf" srcId="{F514FECC-4578-41C9-8C03-8E630674C48A}" destId="{94C8459C-8E00-41B8-8692-CB8B45255016}" srcOrd="0" destOrd="0" presId="urn:microsoft.com/office/officeart/2005/8/layout/chevron2"/>
    <dgm:cxn modelId="{EFDB7B7D-BBC6-400F-A80E-A39562AC5D37}" type="presParOf" srcId="{94C8459C-8E00-41B8-8692-CB8B45255016}" destId="{FD5810EF-F942-4ADC-B85F-D0AB1A38EC2F}" srcOrd="0" destOrd="0" presId="urn:microsoft.com/office/officeart/2005/8/layout/chevron2"/>
    <dgm:cxn modelId="{7EF8513A-BC0F-4E13-BB36-851DA26AC8A2}" type="presParOf" srcId="{94C8459C-8E00-41B8-8692-CB8B45255016}" destId="{1C0AE9B9-B7ED-4EAB-BF31-0B50E4F76E71}" srcOrd="1" destOrd="0" presId="urn:microsoft.com/office/officeart/2005/8/layout/chevron2"/>
    <dgm:cxn modelId="{A9C84164-B685-465A-900C-E7489F377870}" type="presParOf" srcId="{F514FECC-4578-41C9-8C03-8E630674C48A}" destId="{16550FB8-6923-4B20-BB81-E57BA12004D6}" srcOrd="1" destOrd="0" presId="urn:microsoft.com/office/officeart/2005/8/layout/chevron2"/>
    <dgm:cxn modelId="{293DC62D-7FFA-41D9-9F2C-2148100A1475}" type="presParOf" srcId="{F514FECC-4578-41C9-8C03-8E630674C48A}" destId="{DDCB22C0-9890-4CB2-BB98-01050A6494C4}" srcOrd="2" destOrd="0" presId="urn:microsoft.com/office/officeart/2005/8/layout/chevron2"/>
    <dgm:cxn modelId="{07C27A6E-22B5-477C-A57B-38A6DCF192EC}" type="presParOf" srcId="{DDCB22C0-9890-4CB2-BB98-01050A6494C4}" destId="{A9C9AD45-2E65-46AA-9F1D-8BBC15C66B4F}" srcOrd="0" destOrd="0" presId="urn:microsoft.com/office/officeart/2005/8/layout/chevron2"/>
    <dgm:cxn modelId="{0A1837D5-009B-4123-961B-71A16FA5ADAC}" type="presParOf" srcId="{DDCB22C0-9890-4CB2-BB98-01050A6494C4}" destId="{0B1D6D7D-884A-4055-B11A-1AD0FF93C554}" srcOrd="1" destOrd="0" presId="urn:microsoft.com/office/officeart/2005/8/layout/chevron2"/>
    <dgm:cxn modelId="{A2CA5FD7-D5A9-4FDE-9BBC-6E141BFD8071}" type="presParOf" srcId="{F514FECC-4578-41C9-8C03-8E630674C48A}" destId="{58257355-A348-42C9-B9F4-F096F3156BE5}" srcOrd="3" destOrd="0" presId="urn:microsoft.com/office/officeart/2005/8/layout/chevron2"/>
    <dgm:cxn modelId="{7FBF75C6-158C-4996-B19C-6147F0F8AABD}" type="presParOf" srcId="{F514FECC-4578-41C9-8C03-8E630674C48A}" destId="{705EC602-87B3-4E62-A309-9196272B05D8}" srcOrd="4" destOrd="0" presId="urn:microsoft.com/office/officeart/2005/8/layout/chevron2"/>
    <dgm:cxn modelId="{8A998477-ED7C-4CED-8220-3DAF49687206}" type="presParOf" srcId="{705EC602-87B3-4E62-A309-9196272B05D8}" destId="{298844EA-8CCA-400A-B7D5-B4483AB02219}" srcOrd="0" destOrd="0" presId="urn:microsoft.com/office/officeart/2005/8/layout/chevron2"/>
    <dgm:cxn modelId="{87F5166D-9D5C-4D34-AD60-9D786705B46F}" type="presParOf" srcId="{705EC602-87B3-4E62-A309-9196272B05D8}" destId="{ADC464C1-5158-4E70-84BD-5D9DD87354C2}" srcOrd="1" destOrd="0" presId="urn:microsoft.com/office/officeart/2005/8/layout/chevron2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5F64EC-2978-4EA5-96D9-AD6C588E95D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5E1779E-15E4-4AED-B2EF-4729606C31A5}">
      <dgm:prSet phldrT="[Текст]"/>
      <dgm:spPr>
        <a:solidFill>
          <a:schemeClr val="tx2">
            <a:lumMod val="60000"/>
            <a:lumOff val="40000"/>
            <a:alpha val="67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1.</a:t>
          </a:r>
          <a:endParaRPr lang="ru-RU" dirty="0">
            <a:solidFill>
              <a:srgbClr val="002060"/>
            </a:solidFill>
          </a:endParaRPr>
        </a:p>
      </dgm:t>
    </dgm:pt>
    <dgm:pt modelId="{B077E830-6477-4392-BC42-237A2B81597C}" type="parTrans" cxnId="{A0B8D71C-D7AB-416F-B654-1FFD51EE2AB9}">
      <dgm:prSet/>
      <dgm:spPr/>
      <dgm:t>
        <a:bodyPr/>
        <a:lstStyle/>
        <a:p>
          <a:endParaRPr lang="ru-RU"/>
        </a:p>
      </dgm:t>
    </dgm:pt>
    <dgm:pt modelId="{AF86E536-50E2-4B06-8573-F2FD7D78DB5E}" type="sibTrans" cxnId="{A0B8D71C-D7AB-416F-B654-1FFD51EE2AB9}">
      <dgm:prSet/>
      <dgm:spPr/>
      <dgm:t>
        <a:bodyPr/>
        <a:lstStyle/>
        <a:p>
          <a:endParaRPr lang="ru-RU"/>
        </a:p>
      </dgm:t>
    </dgm:pt>
    <dgm:pt modelId="{BF864E9A-8932-482C-83AE-7FA575DA3E34}">
      <dgm:prSet phldrT="[Текст]" custT="1"/>
      <dgm:spPr>
        <a:solidFill>
          <a:schemeClr val="tx2">
            <a:lumMod val="40000"/>
            <a:lumOff val="60000"/>
            <a:alpha val="67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</a:rPr>
            <a:t>- </a:t>
          </a:r>
          <a:r>
            <a:rPr lang="ru-RU" sz="2400" i="0" dirty="0" smtClean="0">
              <a:solidFill>
                <a:srgbClr val="002060"/>
              </a:solidFill>
            </a:rPr>
            <a:t>точка зрения: где по отношению к  увиденной картине находится  описывающий ее?</a:t>
          </a:r>
          <a:endParaRPr lang="ru-RU" sz="2400" i="0" dirty="0">
            <a:solidFill>
              <a:srgbClr val="002060"/>
            </a:solidFill>
          </a:endParaRPr>
        </a:p>
      </dgm:t>
    </dgm:pt>
    <dgm:pt modelId="{DC3DAEB3-FF6A-451B-8A8B-3310FEA93E5D}" type="parTrans" cxnId="{5FCF74FD-122D-4E65-93F9-3E8844683529}">
      <dgm:prSet/>
      <dgm:spPr/>
      <dgm:t>
        <a:bodyPr/>
        <a:lstStyle/>
        <a:p>
          <a:endParaRPr lang="ru-RU"/>
        </a:p>
      </dgm:t>
    </dgm:pt>
    <dgm:pt modelId="{BE64DF5B-4A82-4567-9EC2-1E6720DB664F}" type="sibTrans" cxnId="{5FCF74FD-122D-4E65-93F9-3E8844683529}">
      <dgm:prSet/>
      <dgm:spPr/>
      <dgm:t>
        <a:bodyPr/>
        <a:lstStyle/>
        <a:p>
          <a:endParaRPr lang="ru-RU"/>
        </a:p>
      </dgm:t>
    </dgm:pt>
    <dgm:pt modelId="{4070DB58-EBAF-4E59-BDBD-06F27369FE9F}">
      <dgm:prSet phldrT="[Текст]" custT="1"/>
      <dgm:spPr>
        <a:solidFill>
          <a:schemeClr val="tx2">
            <a:lumMod val="40000"/>
            <a:lumOff val="60000"/>
            <a:alpha val="67000"/>
          </a:schemeClr>
        </a:solidFill>
        <a:ln>
          <a:solidFill>
            <a:schemeClr val="accent6">
              <a:lumMod val="75000"/>
              <a:alpha val="93000"/>
            </a:schemeClr>
          </a:solidFill>
        </a:ln>
      </dgm:spPr>
      <dgm:t>
        <a:bodyPr/>
        <a:lstStyle/>
        <a:p>
          <a:r>
            <a:rPr lang="ru-RU" sz="2400" i="0" dirty="0" smtClean="0">
              <a:solidFill>
                <a:srgbClr val="002060"/>
              </a:solidFill>
            </a:rPr>
            <a:t>как движется  взгляд смотрящего или  представляющего (автор видит – мы представляем)</a:t>
          </a:r>
          <a:endParaRPr lang="ru-RU" sz="2400" i="0" dirty="0">
            <a:solidFill>
              <a:srgbClr val="002060"/>
            </a:solidFill>
          </a:endParaRPr>
        </a:p>
      </dgm:t>
    </dgm:pt>
    <dgm:pt modelId="{5E432A31-D15D-4EBC-AE3D-4E1320CBE92F}" type="parTrans" cxnId="{B25479A1-D9CD-442C-A7A2-5CDFEE6336F7}">
      <dgm:prSet/>
      <dgm:spPr/>
      <dgm:t>
        <a:bodyPr/>
        <a:lstStyle/>
        <a:p>
          <a:endParaRPr lang="ru-RU"/>
        </a:p>
      </dgm:t>
    </dgm:pt>
    <dgm:pt modelId="{BB8F5FCD-93E9-4D99-B23E-795AB403AF97}" type="sibTrans" cxnId="{B25479A1-D9CD-442C-A7A2-5CDFEE6336F7}">
      <dgm:prSet/>
      <dgm:spPr/>
      <dgm:t>
        <a:bodyPr/>
        <a:lstStyle/>
        <a:p>
          <a:endParaRPr lang="ru-RU"/>
        </a:p>
      </dgm:t>
    </dgm:pt>
    <dgm:pt modelId="{235B1AE7-5B87-4A20-9ECF-9D9A3C3003B1}">
      <dgm:prSet phldrT="[Текст]"/>
      <dgm:spPr>
        <a:solidFill>
          <a:schemeClr val="tx2">
            <a:lumMod val="60000"/>
            <a:lumOff val="40000"/>
            <a:alpha val="67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3.</a:t>
          </a:r>
          <a:endParaRPr lang="ru-RU" dirty="0">
            <a:solidFill>
              <a:srgbClr val="002060"/>
            </a:solidFill>
          </a:endParaRPr>
        </a:p>
      </dgm:t>
    </dgm:pt>
    <dgm:pt modelId="{AA40BF4D-0058-44C3-8E93-B0954E159C82}" type="parTrans" cxnId="{15210CC6-58A4-44D2-B17E-77C3BE73A3F1}">
      <dgm:prSet/>
      <dgm:spPr/>
      <dgm:t>
        <a:bodyPr/>
        <a:lstStyle/>
        <a:p>
          <a:endParaRPr lang="ru-RU"/>
        </a:p>
      </dgm:t>
    </dgm:pt>
    <dgm:pt modelId="{D61EF3E8-2BD9-47CA-AE79-C316B3517943}" type="sibTrans" cxnId="{15210CC6-58A4-44D2-B17E-77C3BE73A3F1}">
      <dgm:prSet/>
      <dgm:spPr/>
      <dgm:t>
        <a:bodyPr/>
        <a:lstStyle/>
        <a:p>
          <a:endParaRPr lang="ru-RU"/>
        </a:p>
      </dgm:t>
    </dgm:pt>
    <dgm:pt modelId="{97226CAE-493E-40A4-AB87-CBAD8773E36F}">
      <dgm:prSet phldrT="[Текст]" custT="1"/>
      <dgm:spPr>
        <a:solidFill>
          <a:schemeClr val="tx2">
            <a:lumMod val="40000"/>
            <a:lumOff val="60000"/>
            <a:alpha val="67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ru-RU" sz="2400" i="0" smtClean="0">
              <a:solidFill>
                <a:srgbClr val="002060"/>
              </a:solidFill>
            </a:rPr>
            <a:t>- сколько измерений в картине?  3 </a:t>
          </a:r>
          <a:r>
            <a:rPr lang="en-US" sz="2400" i="0" smtClean="0">
              <a:solidFill>
                <a:srgbClr val="002060"/>
              </a:solidFill>
            </a:rPr>
            <a:t>D</a:t>
          </a:r>
          <a:r>
            <a:rPr lang="ru-RU" sz="2400" i="0" smtClean="0">
              <a:solidFill>
                <a:srgbClr val="002060"/>
              </a:solidFill>
            </a:rPr>
            <a:t> изображение: ширина – высота - глубина</a:t>
          </a:r>
          <a:endParaRPr lang="ru-RU" sz="2400" i="0" dirty="0">
            <a:solidFill>
              <a:srgbClr val="002060"/>
            </a:solidFill>
          </a:endParaRPr>
        </a:p>
      </dgm:t>
    </dgm:pt>
    <dgm:pt modelId="{258743E0-3438-444B-99E9-ACCCC242291A}" type="parTrans" cxnId="{E56C2B59-406A-4B2A-93A2-BFD7D86480C4}">
      <dgm:prSet/>
      <dgm:spPr/>
      <dgm:t>
        <a:bodyPr/>
        <a:lstStyle/>
        <a:p>
          <a:endParaRPr lang="ru-RU"/>
        </a:p>
      </dgm:t>
    </dgm:pt>
    <dgm:pt modelId="{0CC47CFE-BC56-4DA7-851F-0982B361CFA8}" type="sibTrans" cxnId="{E56C2B59-406A-4B2A-93A2-BFD7D86480C4}">
      <dgm:prSet/>
      <dgm:spPr/>
      <dgm:t>
        <a:bodyPr/>
        <a:lstStyle/>
        <a:p>
          <a:endParaRPr lang="ru-RU"/>
        </a:p>
      </dgm:t>
    </dgm:pt>
    <dgm:pt modelId="{175C420A-70A5-41DE-B232-CC94E51BF667}">
      <dgm:prSet phldrT="[Текст]"/>
      <dgm:spPr>
        <a:solidFill>
          <a:schemeClr val="tx2">
            <a:lumMod val="60000"/>
            <a:lumOff val="40000"/>
            <a:alpha val="67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2.</a:t>
          </a:r>
          <a:endParaRPr lang="ru-RU" dirty="0">
            <a:solidFill>
              <a:srgbClr val="002060"/>
            </a:solidFill>
          </a:endParaRPr>
        </a:p>
      </dgm:t>
    </dgm:pt>
    <dgm:pt modelId="{5E5DF86A-4C44-4403-9998-6BC0D37AB89E}" type="sibTrans" cxnId="{08094AE3-CC2F-4AB1-9ECE-3F48ABFE7803}">
      <dgm:prSet/>
      <dgm:spPr/>
      <dgm:t>
        <a:bodyPr/>
        <a:lstStyle/>
        <a:p>
          <a:endParaRPr lang="ru-RU"/>
        </a:p>
      </dgm:t>
    </dgm:pt>
    <dgm:pt modelId="{61D43E75-A475-41C4-899A-C393195FC831}" type="parTrans" cxnId="{08094AE3-CC2F-4AB1-9ECE-3F48ABFE7803}">
      <dgm:prSet/>
      <dgm:spPr/>
      <dgm:t>
        <a:bodyPr/>
        <a:lstStyle/>
        <a:p>
          <a:endParaRPr lang="ru-RU"/>
        </a:p>
      </dgm:t>
    </dgm:pt>
    <dgm:pt modelId="{F514FECC-4578-41C9-8C03-8E630674C48A}" type="pres">
      <dgm:prSet presAssocID="{5E5F64EC-2978-4EA5-96D9-AD6C588E95D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C8459C-8E00-41B8-8692-CB8B45255016}" type="pres">
      <dgm:prSet presAssocID="{95E1779E-15E4-4AED-B2EF-4729606C31A5}" presName="composite" presStyleCnt="0"/>
      <dgm:spPr/>
    </dgm:pt>
    <dgm:pt modelId="{FD5810EF-F942-4ADC-B85F-D0AB1A38EC2F}" type="pres">
      <dgm:prSet presAssocID="{95E1779E-15E4-4AED-B2EF-4729606C31A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0AE9B9-B7ED-4EAB-BF31-0B50E4F76E71}" type="pres">
      <dgm:prSet presAssocID="{95E1779E-15E4-4AED-B2EF-4729606C31A5}" presName="descendantText" presStyleLbl="alignAcc1" presStyleIdx="0" presStyleCnt="3" custLinFactNeighborX="-769" custLinFactNeighborY="-75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550FB8-6923-4B20-BB81-E57BA12004D6}" type="pres">
      <dgm:prSet presAssocID="{AF86E536-50E2-4B06-8573-F2FD7D78DB5E}" presName="sp" presStyleCnt="0"/>
      <dgm:spPr/>
    </dgm:pt>
    <dgm:pt modelId="{DDCB22C0-9890-4CB2-BB98-01050A6494C4}" type="pres">
      <dgm:prSet presAssocID="{175C420A-70A5-41DE-B232-CC94E51BF667}" presName="composite" presStyleCnt="0"/>
      <dgm:spPr/>
    </dgm:pt>
    <dgm:pt modelId="{A9C9AD45-2E65-46AA-9F1D-8BBC15C66B4F}" type="pres">
      <dgm:prSet presAssocID="{175C420A-70A5-41DE-B232-CC94E51BF667}" presName="parentText" presStyleLbl="alignNode1" presStyleIdx="1" presStyleCnt="3" custLinFactNeighborX="-6258" custLinFactNeighborY="1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1D6D7D-884A-4055-B11A-1AD0FF93C554}" type="pres">
      <dgm:prSet presAssocID="{175C420A-70A5-41DE-B232-CC94E51BF667}" presName="descendantText" presStyleLbl="alignAcc1" presStyleIdx="1" presStyleCnt="3" custScaleX="100263" custScaleY="1432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257355-A348-42C9-B9F4-F096F3156BE5}" type="pres">
      <dgm:prSet presAssocID="{5E5DF86A-4C44-4403-9998-6BC0D37AB89E}" presName="sp" presStyleCnt="0"/>
      <dgm:spPr/>
    </dgm:pt>
    <dgm:pt modelId="{705EC602-87B3-4E62-A309-9196272B05D8}" type="pres">
      <dgm:prSet presAssocID="{235B1AE7-5B87-4A20-9ECF-9D9A3C3003B1}" presName="composite" presStyleCnt="0"/>
      <dgm:spPr/>
    </dgm:pt>
    <dgm:pt modelId="{298844EA-8CCA-400A-B7D5-B4483AB02219}" type="pres">
      <dgm:prSet presAssocID="{235B1AE7-5B87-4A20-9ECF-9D9A3C3003B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C464C1-5158-4E70-84BD-5D9DD87354C2}" type="pres">
      <dgm:prSet presAssocID="{235B1AE7-5B87-4A20-9ECF-9D9A3C3003B1}" presName="descendantText" presStyleLbl="alignAcc1" presStyleIdx="2" presStyleCnt="3" custScaleX="99582" custScaleY="1520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C6A1035-392F-42B0-A227-269E5D049031}" type="presOf" srcId="{95E1779E-15E4-4AED-B2EF-4729606C31A5}" destId="{FD5810EF-F942-4ADC-B85F-D0AB1A38EC2F}" srcOrd="0" destOrd="0" presId="urn:microsoft.com/office/officeart/2005/8/layout/chevron2"/>
    <dgm:cxn modelId="{15210CC6-58A4-44D2-B17E-77C3BE73A3F1}" srcId="{5E5F64EC-2978-4EA5-96D9-AD6C588E95DC}" destId="{235B1AE7-5B87-4A20-9ECF-9D9A3C3003B1}" srcOrd="2" destOrd="0" parTransId="{AA40BF4D-0058-44C3-8E93-B0954E159C82}" sibTransId="{D61EF3E8-2BD9-47CA-AE79-C316B3517943}"/>
    <dgm:cxn modelId="{A37225E8-EF69-457F-940A-4B1538E3EBB2}" type="presOf" srcId="{175C420A-70A5-41DE-B232-CC94E51BF667}" destId="{A9C9AD45-2E65-46AA-9F1D-8BBC15C66B4F}" srcOrd="0" destOrd="0" presId="urn:microsoft.com/office/officeart/2005/8/layout/chevron2"/>
    <dgm:cxn modelId="{08094AE3-CC2F-4AB1-9ECE-3F48ABFE7803}" srcId="{5E5F64EC-2978-4EA5-96D9-AD6C588E95DC}" destId="{175C420A-70A5-41DE-B232-CC94E51BF667}" srcOrd="1" destOrd="0" parTransId="{61D43E75-A475-41C4-899A-C393195FC831}" sibTransId="{5E5DF86A-4C44-4403-9998-6BC0D37AB89E}"/>
    <dgm:cxn modelId="{2A67C398-CED2-4D8A-9D16-F9F6A266A7D7}" type="presOf" srcId="{4070DB58-EBAF-4E59-BDBD-06F27369FE9F}" destId="{0B1D6D7D-884A-4055-B11A-1AD0FF93C554}" srcOrd="0" destOrd="0" presId="urn:microsoft.com/office/officeart/2005/8/layout/chevron2"/>
    <dgm:cxn modelId="{A0B8D71C-D7AB-416F-B654-1FFD51EE2AB9}" srcId="{5E5F64EC-2978-4EA5-96D9-AD6C588E95DC}" destId="{95E1779E-15E4-4AED-B2EF-4729606C31A5}" srcOrd="0" destOrd="0" parTransId="{B077E830-6477-4392-BC42-237A2B81597C}" sibTransId="{AF86E536-50E2-4B06-8573-F2FD7D78DB5E}"/>
    <dgm:cxn modelId="{B25479A1-D9CD-442C-A7A2-5CDFEE6336F7}" srcId="{175C420A-70A5-41DE-B232-CC94E51BF667}" destId="{4070DB58-EBAF-4E59-BDBD-06F27369FE9F}" srcOrd="0" destOrd="0" parTransId="{5E432A31-D15D-4EBC-AE3D-4E1320CBE92F}" sibTransId="{BB8F5FCD-93E9-4D99-B23E-795AB403AF97}"/>
    <dgm:cxn modelId="{A1BFCC96-816D-4E52-A042-B098DA38F98A}" type="presOf" srcId="{5E5F64EC-2978-4EA5-96D9-AD6C588E95DC}" destId="{F514FECC-4578-41C9-8C03-8E630674C48A}" srcOrd="0" destOrd="0" presId="urn:microsoft.com/office/officeart/2005/8/layout/chevron2"/>
    <dgm:cxn modelId="{E56C2B59-406A-4B2A-93A2-BFD7D86480C4}" srcId="{235B1AE7-5B87-4A20-9ECF-9D9A3C3003B1}" destId="{97226CAE-493E-40A4-AB87-CBAD8773E36F}" srcOrd="0" destOrd="0" parTransId="{258743E0-3438-444B-99E9-ACCCC242291A}" sibTransId="{0CC47CFE-BC56-4DA7-851F-0982B361CFA8}"/>
    <dgm:cxn modelId="{5FCF74FD-122D-4E65-93F9-3E8844683529}" srcId="{95E1779E-15E4-4AED-B2EF-4729606C31A5}" destId="{BF864E9A-8932-482C-83AE-7FA575DA3E34}" srcOrd="0" destOrd="0" parTransId="{DC3DAEB3-FF6A-451B-8A8B-3310FEA93E5D}" sibTransId="{BE64DF5B-4A82-4567-9EC2-1E6720DB664F}"/>
    <dgm:cxn modelId="{19D9AE53-387A-465C-A457-3E199F50F814}" type="presOf" srcId="{97226CAE-493E-40A4-AB87-CBAD8773E36F}" destId="{ADC464C1-5158-4E70-84BD-5D9DD87354C2}" srcOrd="0" destOrd="0" presId="urn:microsoft.com/office/officeart/2005/8/layout/chevron2"/>
    <dgm:cxn modelId="{F889FA3A-6C5E-44DA-B645-B8673E9A1AB1}" type="presOf" srcId="{235B1AE7-5B87-4A20-9ECF-9D9A3C3003B1}" destId="{298844EA-8CCA-400A-B7D5-B4483AB02219}" srcOrd="0" destOrd="0" presId="urn:microsoft.com/office/officeart/2005/8/layout/chevron2"/>
    <dgm:cxn modelId="{F3AB1585-A57C-4AF8-8B3F-1BE67E2FF7B0}" type="presOf" srcId="{BF864E9A-8932-482C-83AE-7FA575DA3E34}" destId="{1C0AE9B9-B7ED-4EAB-BF31-0B50E4F76E71}" srcOrd="0" destOrd="0" presId="urn:microsoft.com/office/officeart/2005/8/layout/chevron2"/>
    <dgm:cxn modelId="{8610E4C2-DF15-4258-BF75-6AF1CEC87C01}" type="presParOf" srcId="{F514FECC-4578-41C9-8C03-8E630674C48A}" destId="{94C8459C-8E00-41B8-8692-CB8B45255016}" srcOrd="0" destOrd="0" presId="urn:microsoft.com/office/officeart/2005/8/layout/chevron2"/>
    <dgm:cxn modelId="{BB6DB9FE-E356-4A83-9223-BA53B723A417}" type="presParOf" srcId="{94C8459C-8E00-41B8-8692-CB8B45255016}" destId="{FD5810EF-F942-4ADC-B85F-D0AB1A38EC2F}" srcOrd="0" destOrd="0" presId="urn:microsoft.com/office/officeart/2005/8/layout/chevron2"/>
    <dgm:cxn modelId="{D55B1A02-3D4F-404F-BBF1-0CAC09DCA96E}" type="presParOf" srcId="{94C8459C-8E00-41B8-8692-CB8B45255016}" destId="{1C0AE9B9-B7ED-4EAB-BF31-0B50E4F76E71}" srcOrd="1" destOrd="0" presId="urn:microsoft.com/office/officeart/2005/8/layout/chevron2"/>
    <dgm:cxn modelId="{A1DD16A7-BEAE-49AA-8077-0CD081F7A7CC}" type="presParOf" srcId="{F514FECC-4578-41C9-8C03-8E630674C48A}" destId="{16550FB8-6923-4B20-BB81-E57BA12004D6}" srcOrd="1" destOrd="0" presId="urn:microsoft.com/office/officeart/2005/8/layout/chevron2"/>
    <dgm:cxn modelId="{D5006D35-F35E-49F7-BC59-DDA70C278566}" type="presParOf" srcId="{F514FECC-4578-41C9-8C03-8E630674C48A}" destId="{DDCB22C0-9890-4CB2-BB98-01050A6494C4}" srcOrd="2" destOrd="0" presId="urn:microsoft.com/office/officeart/2005/8/layout/chevron2"/>
    <dgm:cxn modelId="{3547ACC5-6908-4DAD-BD70-ED913BB2BDBE}" type="presParOf" srcId="{DDCB22C0-9890-4CB2-BB98-01050A6494C4}" destId="{A9C9AD45-2E65-46AA-9F1D-8BBC15C66B4F}" srcOrd="0" destOrd="0" presId="urn:microsoft.com/office/officeart/2005/8/layout/chevron2"/>
    <dgm:cxn modelId="{A5582AAF-4EDF-4DF0-84E5-FFAABAD08E25}" type="presParOf" srcId="{DDCB22C0-9890-4CB2-BB98-01050A6494C4}" destId="{0B1D6D7D-884A-4055-B11A-1AD0FF93C554}" srcOrd="1" destOrd="0" presId="urn:microsoft.com/office/officeart/2005/8/layout/chevron2"/>
    <dgm:cxn modelId="{86370E69-F86D-4662-8BE4-6F1C16203893}" type="presParOf" srcId="{F514FECC-4578-41C9-8C03-8E630674C48A}" destId="{58257355-A348-42C9-B9F4-F096F3156BE5}" srcOrd="3" destOrd="0" presId="urn:microsoft.com/office/officeart/2005/8/layout/chevron2"/>
    <dgm:cxn modelId="{C50D31A9-4589-4099-B7A4-8DC5B391597F}" type="presParOf" srcId="{F514FECC-4578-41C9-8C03-8E630674C48A}" destId="{705EC602-87B3-4E62-A309-9196272B05D8}" srcOrd="4" destOrd="0" presId="urn:microsoft.com/office/officeart/2005/8/layout/chevron2"/>
    <dgm:cxn modelId="{D9C2158B-1B15-4B13-A87F-6C15123C8337}" type="presParOf" srcId="{705EC602-87B3-4E62-A309-9196272B05D8}" destId="{298844EA-8CCA-400A-B7D5-B4483AB02219}" srcOrd="0" destOrd="0" presId="urn:microsoft.com/office/officeart/2005/8/layout/chevron2"/>
    <dgm:cxn modelId="{60EE94B0-EAC1-43BE-A7A8-A353199E08EC}" type="presParOf" srcId="{705EC602-87B3-4E62-A309-9196272B05D8}" destId="{ADC464C1-5158-4E70-84BD-5D9DD87354C2}" srcOrd="1" destOrd="0" presId="urn:microsoft.com/office/officeart/2005/8/layout/chevron2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5810EF-F942-4ADC-B85F-D0AB1A38EC2F}">
      <dsp:nvSpPr>
        <dsp:cNvPr id="0" name=""/>
        <dsp:cNvSpPr/>
      </dsp:nvSpPr>
      <dsp:spPr>
        <a:xfrm rot="5400000">
          <a:off x="-233341" y="232516"/>
          <a:ext cx="1524588" cy="1067211"/>
        </a:xfrm>
        <a:prstGeom prst="chevron">
          <a:avLst/>
        </a:prstGeom>
        <a:solidFill>
          <a:schemeClr val="tx2">
            <a:lumMod val="60000"/>
            <a:lumOff val="40000"/>
            <a:alpha val="67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 rot="-5400000">
        <a:off x="-4652" y="537434"/>
        <a:ext cx="1067211" cy="457377"/>
      </dsp:txXfrm>
    </dsp:sp>
    <dsp:sp modelId="{1C0AE9B9-B7ED-4EAB-BF31-0B50E4F76E71}">
      <dsp:nvSpPr>
        <dsp:cNvPr id="0" name=""/>
        <dsp:cNvSpPr/>
      </dsp:nvSpPr>
      <dsp:spPr>
        <a:xfrm rot="5400000">
          <a:off x="4051007" y="-3042868"/>
          <a:ext cx="990982" cy="7076720"/>
        </a:xfrm>
        <a:prstGeom prst="round2SameRect">
          <a:avLst/>
        </a:prstGeom>
        <a:solidFill>
          <a:schemeClr val="tx2">
            <a:lumMod val="40000"/>
            <a:lumOff val="60000"/>
            <a:alpha val="67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solidFill>
                <a:srgbClr val="002060"/>
              </a:solidFill>
            </a:rPr>
            <a:t>Представьте себе этот пейзаж</a:t>
          </a:r>
          <a:endParaRPr lang="ru-RU" sz="2400" kern="1200" dirty="0">
            <a:solidFill>
              <a:srgbClr val="002060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solidFill>
                <a:srgbClr val="002060"/>
              </a:solidFill>
            </a:rPr>
            <a:t>Много объектов изображено?</a:t>
          </a:r>
          <a:endParaRPr lang="ru-RU" sz="2400" kern="1200" dirty="0">
            <a:solidFill>
              <a:srgbClr val="002060"/>
            </a:solidFill>
          </a:endParaRPr>
        </a:p>
      </dsp:txBody>
      <dsp:txXfrm rot="-5400000">
        <a:off x="1008138" y="48377"/>
        <a:ext cx="7028344" cy="894230"/>
      </dsp:txXfrm>
    </dsp:sp>
    <dsp:sp modelId="{A9C9AD45-2E65-46AA-9F1D-8BBC15C66B4F}">
      <dsp:nvSpPr>
        <dsp:cNvPr id="0" name=""/>
        <dsp:cNvSpPr/>
      </dsp:nvSpPr>
      <dsp:spPr>
        <a:xfrm rot="5400000">
          <a:off x="-233341" y="1800328"/>
          <a:ext cx="1524588" cy="1067211"/>
        </a:xfrm>
        <a:prstGeom prst="chevron">
          <a:avLst/>
        </a:prstGeom>
        <a:solidFill>
          <a:schemeClr val="tx2">
            <a:lumMod val="60000"/>
            <a:lumOff val="40000"/>
            <a:alpha val="67000"/>
          </a:schemeClr>
        </a:solidFill>
        <a:ln w="254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 rot="-5400000">
        <a:off x="-4652" y="2105246"/>
        <a:ext cx="1067211" cy="457377"/>
      </dsp:txXfrm>
    </dsp:sp>
    <dsp:sp modelId="{0B1D6D7D-884A-4055-B11A-1AD0FF93C554}">
      <dsp:nvSpPr>
        <dsp:cNvPr id="0" name=""/>
        <dsp:cNvSpPr/>
      </dsp:nvSpPr>
      <dsp:spPr>
        <a:xfrm rot="5400000">
          <a:off x="3890998" y="-1482836"/>
          <a:ext cx="1419840" cy="7095331"/>
        </a:xfrm>
        <a:prstGeom prst="round2SameRect">
          <a:avLst/>
        </a:prstGeom>
        <a:solidFill>
          <a:schemeClr val="tx2">
            <a:lumMod val="60000"/>
            <a:lumOff val="40000"/>
            <a:alpha val="67000"/>
          </a:schemeClr>
        </a:solidFill>
        <a:ln w="25400" cap="flat" cmpd="sng" algn="ctr">
          <a:solidFill>
            <a:schemeClr val="tx2">
              <a:lumMod val="50000"/>
              <a:alpha val="93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solidFill>
                <a:srgbClr val="002060"/>
              </a:solidFill>
            </a:rPr>
            <a:t>Минимализм -   способ изображения,  характеризующийся лаконичностью выразительных средств, простотой, точностью и ясностью композиции.</a:t>
          </a:r>
          <a:endParaRPr lang="ru-RU" sz="2400" kern="1200" dirty="0">
            <a:solidFill>
              <a:srgbClr val="002060"/>
            </a:solidFill>
          </a:endParaRPr>
        </a:p>
      </dsp:txBody>
      <dsp:txXfrm rot="-5400000">
        <a:off x="1053253" y="1424220"/>
        <a:ext cx="7026020" cy="1281218"/>
      </dsp:txXfrm>
    </dsp:sp>
    <dsp:sp modelId="{298844EA-8CCA-400A-B7D5-B4483AB02219}">
      <dsp:nvSpPr>
        <dsp:cNvPr id="0" name=""/>
        <dsp:cNvSpPr/>
      </dsp:nvSpPr>
      <dsp:spPr>
        <a:xfrm rot="5400000">
          <a:off x="-233341" y="3407213"/>
          <a:ext cx="1524588" cy="1067211"/>
        </a:xfrm>
        <a:prstGeom prst="chevron">
          <a:avLst/>
        </a:prstGeom>
        <a:solidFill>
          <a:schemeClr val="tx2">
            <a:lumMod val="60000"/>
            <a:lumOff val="40000"/>
            <a:alpha val="67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 rot="-5400000">
        <a:off x="-4652" y="3712131"/>
        <a:ext cx="1067211" cy="457377"/>
      </dsp:txXfrm>
    </dsp:sp>
    <dsp:sp modelId="{ADC464C1-5158-4E70-84BD-5D9DD87354C2}">
      <dsp:nvSpPr>
        <dsp:cNvPr id="0" name=""/>
        <dsp:cNvSpPr/>
      </dsp:nvSpPr>
      <dsp:spPr>
        <a:xfrm rot="5400000">
          <a:off x="3847321" y="150446"/>
          <a:ext cx="1507195" cy="7047139"/>
        </a:xfrm>
        <a:prstGeom prst="round2SameRect">
          <a:avLst/>
        </a:prstGeom>
        <a:solidFill>
          <a:schemeClr val="tx2">
            <a:lumMod val="40000"/>
            <a:lumOff val="60000"/>
            <a:alpha val="67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solidFill>
                <a:srgbClr val="002060"/>
              </a:solidFill>
            </a:rPr>
            <a:t>Есть ли что-то необычное, яркое, экзотическое в  этой  картине?</a:t>
          </a:r>
          <a:endParaRPr lang="ru-RU" sz="2400" kern="1200" dirty="0">
            <a:solidFill>
              <a:srgbClr val="002060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solidFill>
                <a:srgbClr val="002060"/>
              </a:solidFill>
            </a:rPr>
            <a:t>Что же в ней особенного? Почему  для поэта картина ЧУДНАЯ</a:t>
          </a:r>
          <a:r>
            <a:rPr lang="ru-RU" sz="2800" kern="1200" dirty="0" smtClean="0">
              <a:solidFill>
                <a:srgbClr val="002060"/>
              </a:solidFill>
            </a:rPr>
            <a:t>?</a:t>
          </a:r>
          <a:endParaRPr lang="ru-RU" sz="2800" kern="1200" dirty="0">
            <a:solidFill>
              <a:srgbClr val="002060"/>
            </a:solidFill>
          </a:endParaRPr>
        </a:p>
      </dsp:txBody>
      <dsp:txXfrm rot="-5400000">
        <a:off x="1077350" y="2993993"/>
        <a:ext cx="6973564" cy="13600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5810EF-F942-4ADC-B85F-D0AB1A38EC2F}">
      <dsp:nvSpPr>
        <dsp:cNvPr id="0" name=""/>
        <dsp:cNvSpPr/>
      </dsp:nvSpPr>
      <dsp:spPr>
        <a:xfrm rot="5400000">
          <a:off x="-233341" y="232516"/>
          <a:ext cx="1524588" cy="1067211"/>
        </a:xfrm>
        <a:prstGeom prst="chevron">
          <a:avLst/>
        </a:prstGeom>
        <a:solidFill>
          <a:schemeClr val="tx2">
            <a:lumMod val="60000"/>
            <a:lumOff val="40000"/>
            <a:alpha val="67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solidFill>
                <a:srgbClr val="002060"/>
              </a:solidFill>
            </a:rPr>
            <a:t>1.</a:t>
          </a:r>
          <a:endParaRPr lang="ru-RU" sz="3000" kern="1200" dirty="0">
            <a:solidFill>
              <a:srgbClr val="002060"/>
            </a:solidFill>
          </a:endParaRPr>
        </a:p>
      </dsp:txBody>
      <dsp:txXfrm rot="-5400000">
        <a:off x="-4652" y="537434"/>
        <a:ext cx="1067211" cy="457377"/>
      </dsp:txXfrm>
    </dsp:sp>
    <dsp:sp modelId="{1C0AE9B9-B7ED-4EAB-BF31-0B50E4F76E71}">
      <dsp:nvSpPr>
        <dsp:cNvPr id="0" name=""/>
        <dsp:cNvSpPr/>
      </dsp:nvSpPr>
      <dsp:spPr>
        <a:xfrm rot="5400000">
          <a:off x="4051007" y="-3042868"/>
          <a:ext cx="990982" cy="7076720"/>
        </a:xfrm>
        <a:prstGeom prst="round2SameRect">
          <a:avLst/>
        </a:prstGeom>
        <a:solidFill>
          <a:schemeClr val="tx2">
            <a:lumMod val="40000"/>
            <a:lumOff val="60000"/>
            <a:alpha val="67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solidFill>
                <a:srgbClr val="002060"/>
              </a:solidFill>
            </a:rPr>
            <a:t>- </a:t>
          </a:r>
          <a:r>
            <a:rPr lang="ru-RU" sz="2400" i="0" kern="1200" dirty="0" smtClean="0">
              <a:solidFill>
                <a:srgbClr val="002060"/>
              </a:solidFill>
            </a:rPr>
            <a:t>точка зрения: где по отношению к  увиденной картине находится  описывающий ее?</a:t>
          </a:r>
          <a:endParaRPr lang="ru-RU" sz="2400" i="0" kern="1200" dirty="0">
            <a:solidFill>
              <a:srgbClr val="002060"/>
            </a:solidFill>
          </a:endParaRPr>
        </a:p>
      </dsp:txBody>
      <dsp:txXfrm rot="-5400000">
        <a:off x="1008138" y="48377"/>
        <a:ext cx="7028344" cy="894230"/>
      </dsp:txXfrm>
    </dsp:sp>
    <dsp:sp modelId="{A9C9AD45-2E65-46AA-9F1D-8BBC15C66B4F}">
      <dsp:nvSpPr>
        <dsp:cNvPr id="0" name=""/>
        <dsp:cNvSpPr/>
      </dsp:nvSpPr>
      <dsp:spPr>
        <a:xfrm rot="5400000">
          <a:off x="-233341" y="1800328"/>
          <a:ext cx="1524588" cy="1067211"/>
        </a:xfrm>
        <a:prstGeom prst="chevron">
          <a:avLst/>
        </a:prstGeom>
        <a:solidFill>
          <a:schemeClr val="tx2">
            <a:lumMod val="60000"/>
            <a:lumOff val="40000"/>
            <a:alpha val="67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solidFill>
                <a:srgbClr val="002060"/>
              </a:solidFill>
            </a:rPr>
            <a:t>2.</a:t>
          </a:r>
          <a:endParaRPr lang="ru-RU" sz="3000" kern="1200" dirty="0">
            <a:solidFill>
              <a:srgbClr val="002060"/>
            </a:solidFill>
          </a:endParaRPr>
        </a:p>
      </dsp:txBody>
      <dsp:txXfrm rot="-5400000">
        <a:off x="-4652" y="2105246"/>
        <a:ext cx="1067211" cy="457377"/>
      </dsp:txXfrm>
    </dsp:sp>
    <dsp:sp modelId="{0B1D6D7D-884A-4055-B11A-1AD0FF93C554}">
      <dsp:nvSpPr>
        <dsp:cNvPr id="0" name=""/>
        <dsp:cNvSpPr/>
      </dsp:nvSpPr>
      <dsp:spPr>
        <a:xfrm rot="5400000">
          <a:off x="3890998" y="-1482836"/>
          <a:ext cx="1419840" cy="7095331"/>
        </a:xfrm>
        <a:prstGeom prst="round2SameRect">
          <a:avLst/>
        </a:prstGeom>
        <a:solidFill>
          <a:schemeClr val="tx2">
            <a:lumMod val="40000"/>
            <a:lumOff val="60000"/>
            <a:alpha val="67000"/>
          </a:schemeClr>
        </a:solidFill>
        <a:ln w="25400" cap="flat" cmpd="sng" algn="ctr">
          <a:solidFill>
            <a:schemeClr val="accent6">
              <a:lumMod val="75000"/>
              <a:alpha val="93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i="0" kern="1200" dirty="0" smtClean="0">
              <a:solidFill>
                <a:srgbClr val="002060"/>
              </a:solidFill>
            </a:rPr>
            <a:t>как движется  взгляд смотрящего или  представляющего (автор видит – мы представляем)</a:t>
          </a:r>
          <a:endParaRPr lang="ru-RU" sz="2400" i="0" kern="1200" dirty="0">
            <a:solidFill>
              <a:srgbClr val="002060"/>
            </a:solidFill>
          </a:endParaRPr>
        </a:p>
      </dsp:txBody>
      <dsp:txXfrm rot="-5400000">
        <a:off x="1053253" y="1424220"/>
        <a:ext cx="7026020" cy="1281218"/>
      </dsp:txXfrm>
    </dsp:sp>
    <dsp:sp modelId="{298844EA-8CCA-400A-B7D5-B4483AB02219}">
      <dsp:nvSpPr>
        <dsp:cNvPr id="0" name=""/>
        <dsp:cNvSpPr/>
      </dsp:nvSpPr>
      <dsp:spPr>
        <a:xfrm rot="5400000">
          <a:off x="-233341" y="3407213"/>
          <a:ext cx="1524588" cy="1067211"/>
        </a:xfrm>
        <a:prstGeom prst="chevron">
          <a:avLst/>
        </a:prstGeom>
        <a:solidFill>
          <a:schemeClr val="tx2">
            <a:lumMod val="60000"/>
            <a:lumOff val="40000"/>
            <a:alpha val="67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solidFill>
                <a:srgbClr val="002060"/>
              </a:solidFill>
            </a:rPr>
            <a:t>3.</a:t>
          </a:r>
          <a:endParaRPr lang="ru-RU" sz="3000" kern="1200" dirty="0">
            <a:solidFill>
              <a:srgbClr val="002060"/>
            </a:solidFill>
          </a:endParaRPr>
        </a:p>
      </dsp:txBody>
      <dsp:txXfrm rot="-5400000">
        <a:off x="-4652" y="3712131"/>
        <a:ext cx="1067211" cy="457377"/>
      </dsp:txXfrm>
    </dsp:sp>
    <dsp:sp modelId="{ADC464C1-5158-4E70-84BD-5D9DD87354C2}">
      <dsp:nvSpPr>
        <dsp:cNvPr id="0" name=""/>
        <dsp:cNvSpPr/>
      </dsp:nvSpPr>
      <dsp:spPr>
        <a:xfrm rot="5400000">
          <a:off x="3847321" y="150446"/>
          <a:ext cx="1507195" cy="7047139"/>
        </a:xfrm>
        <a:prstGeom prst="round2SameRect">
          <a:avLst/>
        </a:prstGeom>
        <a:solidFill>
          <a:schemeClr val="tx2">
            <a:lumMod val="40000"/>
            <a:lumOff val="60000"/>
            <a:alpha val="67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i="0" kern="1200" smtClean="0">
              <a:solidFill>
                <a:srgbClr val="002060"/>
              </a:solidFill>
            </a:rPr>
            <a:t>- сколько измерений в картине?  3 </a:t>
          </a:r>
          <a:r>
            <a:rPr lang="en-US" sz="2400" i="0" kern="1200" smtClean="0">
              <a:solidFill>
                <a:srgbClr val="002060"/>
              </a:solidFill>
            </a:rPr>
            <a:t>D</a:t>
          </a:r>
          <a:r>
            <a:rPr lang="ru-RU" sz="2400" i="0" kern="1200" smtClean="0">
              <a:solidFill>
                <a:srgbClr val="002060"/>
              </a:solidFill>
            </a:rPr>
            <a:t> изображение: ширина – высота - глубина</a:t>
          </a:r>
          <a:endParaRPr lang="ru-RU" sz="2400" i="0" kern="1200" dirty="0">
            <a:solidFill>
              <a:srgbClr val="002060"/>
            </a:solidFill>
          </a:endParaRPr>
        </a:p>
      </dsp:txBody>
      <dsp:txXfrm rot="-5400000">
        <a:off x="1077350" y="2993993"/>
        <a:ext cx="6973564" cy="13600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BA7E9-573A-4A47-87C5-8A4679379A01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782A5B-9744-4194-B601-55B49CFAFF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81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1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700808"/>
            <a:ext cx="662473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r"/>
            <a:endParaRPr lang="ru-RU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Мастер-класс</a:t>
            </a:r>
          </a:p>
          <a:p>
            <a:pPr algn="r"/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Сесейкиной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И.В.</a:t>
            </a:r>
          </a:p>
          <a:p>
            <a:pPr algn="r"/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у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чителя русского языка и литературы</a:t>
            </a:r>
          </a:p>
          <a:p>
            <a:pPr algn="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ГБОУ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г.Иркутска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СОШ № 15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27584" y="788927"/>
            <a:ext cx="7920880" cy="177597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400" b="1" dirty="0">
                <a:solidFill>
                  <a:srgbClr val="4F81BD">
                    <a:lumMod val="75000"/>
                  </a:srgbClr>
                </a:solidFill>
                <a:latin typeface="Segoe Print" pitchFamily="2" charset="0"/>
              </a:rPr>
              <a:t>Что может слово?</a:t>
            </a:r>
            <a:endParaRPr lang="ru-RU" dirty="0">
              <a:solidFill>
                <a:srgbClr val="4F81B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95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войная волна 3"/>
          <p:cNvSpPr/>
          <p:nvPr/>
        </p:nvSpPr>
        <p:spPr>
          <a:xfrm>
            <a:off x="0" y="214290"/>
            <a:ext cx="9144000" cy="1142984"/>
          </a:xfrm>
          <a:prstGeom prst="doubleWave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 w="730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Segoe Print" pitchFamily="2" charset="0"/>
              </a:rPr>
              <a:t>Восстанавливаем пропущенные слова</a:t>
            </a:r>
            <a:endParaRPr lang="ru-RU" sz="3200" b="1" dirty="0">
              <a:solidFill>
                <a:srgbClr val="002060"/>
              </a:solidFill>
              <a:latin typeface="Segoe Print" pitchFamily="2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500834"/>
            <a:ext cx="9144000" cy="357166"/>
          </a:xfrm>
          <a:prstGeom prst="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57224" y="2071678"/>
            <a:ext cx="7715304" cy="1285884"/>
          </a:xfrm>
          <a:prstGeom prst="round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002060"/>
                </a:solidFill>
              </a:rPr>
              <a:t> - слова какой части речи пропущены</a:t>
            </a:r>
            <a:r>
              <a:rPr lang="ru-RU" sz="2400" dirty="0" smtClean="0">
                <a:solidFill>
                  <a:srgbClr val="002060"/>
                </a:solidFill>
              </a:rPr>
              <a:t>?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57224" y="4000504"/>
            <a:ext cx="7715304" cy="1285884"/>
          </a:xfrm>
          <a:prstGeom prst="round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002060"/>
                </a:solidFill>
              </a:rPr>
              <a:t> -</a:t>
            </a:r>
            <a:r>
              <a:rPr lang="ru-RU" sz="2400" dirty="0" smtClean="0"/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какое  средство выразительности пропущено?</a:t>
            </a:r>
          </a:p>
        </p:txBody>
      </p:sp>
    </p:spTree>
    <p:extLst>
      <p:ext uri="{BB962C8B-B14F-4D97-AF65-F5344CB8AC3E}">
        <p14:creationId xmlns:p14="http://schemas.microsoft.com/office/powerpoint/2010/main" val="137241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войная волна 4"/>
          <p:cNvSpPr/>
          <p:nvPr/>
        </p:nvSpPr>
        <p:spPr>
          <a:xfrm>
            <a:off x="0" y="214290"/>
            <a:ext cx="9144000" cy="1142984"/>
          </a:xfrm>
          <a:prstGeom prst="doubleWave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 w="730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Segoe Print" pitchFamily="2" charset="0"/>
              </a:rPr>
              <a:t>Обсуждение в процессе работы</a:t>
            </a:r>
            <a:endParaRPr lang="ru-RU" sz="3200" b="1" dirty="0">
              <a:solidFill>
                <a:srgbClr val="002060"/>
              </a:solidFill>
              <a:latin typeface="Segoe Print" pitchFamily="2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6500834"/>
            <a:ext cx="9144000" cy="357166"/>
          </a:xfrm>
          <a:prstGeom prst="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1472" y="2643182"/>
            <a:ext cx="8215370" cy="1143008"/>
          </a:xfrm>
          <a:prstGeom prst="round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endParaRPr lang="ru-RU" sz="2400" b="1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endParaRPr lang="ru-RU" sz="2400" b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endParaRPr lang="ru-RU" sz="2000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02060"/>
                </a:solidFill>
              </a:rPr>
              <a:t>Почему не подходит:  слепящий, пушистый, глубокий  (</a:t>
            </a:r>
            <a:r>
              <a:rPr lang="ru-RU" sz="2000" b="1" i="1" dirty="0" smtClean="0">
                <a:solidFill>
                  <a:srgbClr val="002060"/>
                </a:solidFill>
              </a:rPr>
              <a:t>снег</a:t>
            </a:r>
            <a:r>
              <a:rPr lang="ru-RU" sz="2000" b="1" dirty="0" smtClean="0">
                <a:solidFill>
                  <a:srgbClr val="002060"/>
                </a:solidFill>
              </a:rPr>
              <a:t>)?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02060"/>
                </a:solidFill>
              </a:rPr>
              <a:t>Зимняя </a:t>
            </a:r>
            <a:r>
              <a:rPr lang="ru-RU" sz="2000" b="1" i="1" dirty="0" smtClean="0">
                <a:solidFill>
                  <a:srgbClr val="002060"/>
                </a:solidFill>
              </a:rPr>
              <a:t>(равнина)</a:t>
            </a:r>
          </a:p>
          <a:p>
            <a:pPr>
              <a:buFont typeface="Arial" pitchFamily="34" charset="0"/>
              <a:buChar char="•"/>
            </a:pPr>
            <a:r>
              <a:rPr lang="ru-RU" sz="2000" b="1" i="1" dirty="0" smtClean="0">
                <a:solidFill>
                  <a:srgbClr val="002060"/>
                </a:solidFill>
              </a:rPr>
              <a:t>(Свет небес</a:t>
            </a:r>
            <a:r>
              <a:rPr lang="ru-RU" sz="2000" b="1" dirty="0" smtClean="0">
                <a:solidFill>
                  <a:srgbClr val="002060"/>
                </a:solidFill>
              </a:rPr>
              <a:t>) далеких</a:t>
            </a:r>
          </a:p>
          <a:p>
            <a:pPr>
              <a:buFontTx/>
              <a:buChar char="-"/>
            </a:pPr>
            <a:endParaRPr lang="ru-RU" sz="2400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 smtClean="0">
              <a:solidFill>
                <a:srgbClr val="00206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71472" y="1571612"/>
            <a:ext cx="8286808" cy="1000800"/>
          </a:xfrm>
          <a:prstGeom prst="ellipse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1. Какое слово из предложенных выбрать?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42910" y="3929066"/>
            <a:ext cx="8286808" cy="1000800"/>
          </a:xfrm>
          <a:prstGeom prst="ellipse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2. Когда в картине появляется движение?</a:t>
            </a:r>
          </a:p>
          <a:p>
            <a:pPr algn="ctr"/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42910" y="5143512"/>
            <a:ext cx="8286808" cy="1000800"/>
          </a:xfrm>
          <a:prstGeom prst="ellipse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3. Сколько глаголов? Как же появляется движение?</a:t>
            </a:r>
          </a:p>
          <a:p>
            <a:pPr algn="ctr"/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73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нутый угол 7"/>
          <p:cNvSpPr/>
          <p:nvPr/>
        </p:nvSpPr>
        <p:spPr>
          <a:xfrm>
            <a:off x="214282" y="928670"/>
            <a:ext cx="3429024" cy="4786346"/>
          </a:xfrm>
          <a:prstGeom prst="foldedCorner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            </a:t>
            </a:r>
            <a:r>
              <a:rPr lang="ru-RU" sz="2400" dirty="0" err="1" smtClean="0">
                <a:solidFill>
                  <a:srgbClr val="002060"/>
                </a:solidFill>
              </a:rPr>
              <a:t>А.А.Фет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Чудная картина,</a:t>
            </a:r>
            <a:br>
              <a:rPr lang="ru-RU" sz="24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Как ты мне родна:</a:t>
            </a:r>
            <a:br>
              <a:rPr lang="ru-RU" sz="24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Белая равнина,</a:t>
            </a:r>
            <a:br>
              <a:rPr lang="ru-RU" sz="24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Полная луна</a:t>
            </a:r>
            <a:r>
              <a:rPr lang="ru-RU" sz="24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,</a:t>
            </a:r>
          </a:p>
          <a:p>
            <a:r>
              <a:rPr lang="ru-RU" sz="24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Свет небес высоких,</a:t>
            </a:r>
            <a:br>
              <a:rPr lang="ru-RU" sz="24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И блестящий снег,</a:t>
            </a:r>
            <a:br>
              <a:rPr lang="ru-RU" sz="24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И саней далеких</a:t>
            </a:r>
            <a:br>
              <a:rPr lang="ru-RU" sz="24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Одинокий бег.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Виктор\Pictures\i_01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2" y="1785926"/>
            <a:ext cx="4320480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Двойная волна 4"/>
          <p:cNvSpPr/>
          <p:nvPr/>
        </p:nvSpPr>
        <p:spPr>
          <a:xfrm>
            <a:off x="0" y="142852"/>
            <a:ext cx="9144000" cy="500090"/>
          </a:xfrm>
          <a:prstGeom prst="doubleWave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6500834"/>
            <a:ext cx="9144000" cy="357166"/>
          </a:xfrm>
          <a:prstGeom prst="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6786578" y="3429000"/>
            <a:ext cx="3357586" cy="71438"/>
          </a:xfrm>
          <a:prstGeom prst="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5400000">
            <a:off x="2393141" y="3393281"/>
            <a:ext cx="3429024" cy="71438"/>
          </a:xfrm>
          <a:prstGeom prst="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143372" y="5072074"/>
            <a:ext cx="4357718" cy="71438"/>
          </a:xfrm>
          <a:prstGeom prst="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143372" y="1714488"/>
            <a:ext cx="4357718" cy="71438"/>
          </a:xfrm>
          <a:prstGeom prst="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Арка 13"/>
          <p:cNvSpPr/>
          <p:nvPr/>
        </p:nvSpPr>
        <p:spPr>
          <a:xfrm>
            <a:off x="5286380" y="1571612"/>
            <a:ext cx="2214578" cy="285752"/>
          </a:xfrm>
          <a:prstGeom prst="blockArc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Блок-схема: узел суммирования 14"/>
          <p:cNvSpPr/>
          <p:nvPr/>
        </p:nvSpPr>
        <p:spPr>
          <a:xfrm flipH="1" flipV="1">
            <a:off x="285720" y="1000108"/>
            <a:ext cx="142876" cy="142876"/>
          </a:xfrm>
          <a:prstGeom prst="flowChartSummingJunction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узел суммирования 12"/>
          <p:cNvSpPr/>
          <p:nvPr/>
        </p:nvSpPr>
        <p:spPr>
          <a:xfrm>
            <a:off x="6357950" y="1500174"/>
            <a:ext cx="142876" cy="142876"/>
          </a:xfrm>
          <a:prstGeom prst="flowChartSummingJunction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57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00834"/>
            <a:ext cx="9144000" cy="357166"/>
          </a:xfrm>
          <a:prstGeom prst="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7158" y="1643050"/>
            <a:ext cx="8501122" cy="1643074"/>
          </a:xfrm>
          <a:prstGeom prst="round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800" b="1" dirty="0" smtClean="0">
                <a:solidFill>
                  <a:srgbClr val="002060"/>
                </a:solidFill>
              </a:rPr>
              <a:t>«Всякие стихи пишутся ради последней строки, которая приходит первой…»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М.Цветаева.</a:t>
            </a:r>
          </a:p>
        </p:txBody>
      </p:sp>
      <p:sp>
        <p:nvSpPr>
          <p:cNvPr id="9" name="Двойная волна 8"/>
          <p:cNvSpPr/>
          <p:nvPr/>
        </p:nvSpPr>
        <p:spPr>
          <a:xfrm>
            <a:off x="0" y="214290"/>
            <a:ext cx="9144000" cy="1142984"/>
          </a:xfrm>
          <a:prstGeom prst="doubleWave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 w="730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Segoe Print" pitchFamily="2" charset="0"/>
              </a:rPr>
              <a:t>Последний эпитет</a:t>
            </a:r>
            <a:endParaRPr lang="ru-RU" sz="3200" b="1" dirty="0">
              <a:solidFill>
                <a:srgbClr val="002060"/>
              </a:solidFill>
              <a:latin typeface="Segoe Print" pitchFamily="2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0034" y="3571876"/>
            <a:ext cx="8429684" cy="642942"/>
          </a:xfrm>
          <a:prstGeom prst="round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</a:rPr>
              <a:t>Какие эпитеты  рисуют картину</a:t>
            </a:r>
            <a:r>
              <a:rPr lang="ru-RU" sz="2400" dirty="0" smtClean="0">
                <a:solidFill>
                  <a:srgbClr val="002060"/>
                </a:solidFill>
              </a:rPr>
              <a:t>?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00034" y="4643446"/>
            <a:ext cx="8429684" cy="642942"/>
          </a:xfrm>
          <a:prstGeom prst="round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</a:rPr>
              <a:t>Какие выражают отношение, чувства автора?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0034" y="5643578"/>
            <a:ext cx="8429684" cy="642942"/>
          </a:xfrm>
          <a:prstGeom prst="round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</a:rPr>
              <a:t>Какой эпитет наполняет картину чувством? </a:t>
            </a:r>
          </a:p>
        </p:txBody>
      </p:sp>
    </p:spTree>
    <p:extLst>
      <p:ext uri="{BB962C8B-B14F-4D97-AF65-F5344CB8AC3E}">
        <p14:creationId xmlns:p14="http://schemas.microsoft.com/office/powerpoint/2010/main" val="227760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войная волна 3"/>
          <p:cNvSpPr/>
          <p:nvPr/>
        </p:nvSpPr>
        <p:spPr>
          <a:xfrm>
            <a:off x="0" y="404664"/>
            <a:ext cx="9144000" cy="1357274"/>
          </a:xfrm>
          <a:prstGeom prst="doubleWave">
            <a:avLst>
              <a:gd name="adj1" fmla="val 6250"/>
              <a:gd name="adj2" fmla="val 0"/>
            </a:avLst>
          </a:prstGeom>
          <a:solidFill>
            <a:schemeClr val="tx2">
              <a:lumMod val="40000"/>
              <a:lumOff val="60000"/>
              <a:alpha val="67000"/>
            </a:schemeClr>
          </a:solidFill>
          <a:ln w="730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Segoe Print" pitchFamily="2" charset="0"/>
              </a:rPr>
              <a:t>Миниатюра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Segoe Print" pitchFamily="2" charset="0"/>
              </a:rPr>
              <a:t>«Что может слово?»</a:t>
            </a:r>
            <a:endParaRPr lang="ru-RU" sz="3200" b="1" dirty="0">
              <a:solidFill>
                <a:srgbClr val="002060"/>
              </a:solidFill>
              <a:latin typeface="Segoe Print" pitchFamily="2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500834"/>
            <a:ext cx="9144000" cy="357166"/>
          </a:xfrm>
          <a:prstGeom prst="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5720" y="2000240"/>
            <a:ext cx="8429684" cy="45719"/>
          </a:xfrm>
          <a:prstGeom prst="round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 smtClean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3681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sz="2400" dirty="0" smtClean="0"/>
              <a:t>Даже одно слово, особенно в поэтическом тексте, может выразить отношение автора к описываемым предметам. В стихотворении </a:t>
            </a:r>
            <a:r>
              <a:rPr lang="ru-RU" sz="2400" dirty="0" err="1" smtClean="0"/>
              <a:t>А.Фета</a:t>
            </a:r>
            <a:r>
              <a:rPr lang="ru-RU" sz="2400" dirty="0" smtClean="0"/>
              <a:t> эпитет «чудная», относящийся к картине, передает восхищение автора пейзажем.  Автору понравилось состояние природы, лунный вечер или ночь. Но он в то же время жалеет человека, который едет один поздно вечером в санях. Это чувство передает эпитет «одинокий»(бег).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2280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 rot="21041343">
            <a:off x="1043608" y="2708920"/>
            <a:ext cx="6768752" cy="13681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Что </a:t>
            </a:r>
            <a:r>
              <a:rPr lang="ru-RU" b="1" dirty="0"/>
              <a:t>я делал впервые</a:t>
            </a:r>
            <a:r>
              <a:rPr lang="ru-RU" b="1" dirty="0" smtClean="0"/>
              <a:t>?</a:t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Что я </a:t>
            </a:r>
            <a:r>
              <a:rPr lang="ru-RU" b="1" dirty="0" smtClean="0"/>
              <a:t>сумел?</a:t>
            </a:r>
            <a:r>
              <a:rPr lang="ru-RU" b="1" dirty="0"/>
              <a:t/>
            </a:r>
            <a:br>
              <a:rPr lang="ru-RU" b="1" dirty="0"/>
            </a:br>
            <a:endParaRPr lang="ru-RU" dirty="0">
              <a:latin typeface="Segoe Print" pitchFamily="2" charset="0"/>
            </a:endParaRPr>
          </a:p>
        </p:txBody>
      </p:sp>
      <p:sp>
        <p:nvSpPr>
          <p:cNvPr id="4" name="Волна 3"/>
          <p:cNvSpPr/>
          <p:nvPr/>
        </p:nvSpPr>
        <p:spPr>
          <a:xfrm>
            <a:off x="251520" y="836712"/>
            <a:ext cx="8568952" cy="1368152"/>
          </a:xfrm>
          <a:prstGeom prst="wave">
            <a:avLst>
              <a:gd name="adj1" fmla="val 12500"/>
              <a:gd name="adj2" fmla="val 159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>
                <a:solidFill>
                  <a:prstClr val="black"/>
                </a:solidFill>
                <a:latin typeface="Segoe Print" pitchFamily="2" charset="0"/>
                <a:ea typeface="+mj-ea"/>
                <a:cs typeface="+mj-cs"/>
              </a:rPr>
              <a:t>Рефлексия</a:t>
            </a:r>
            <a:endParaRPr lang="ru-RU" dirty="0"/>
          </a:p>
        </p:txBody>
      </p:sp>
      <p:sp>
        <p:nvSpPr>
          <p:cNvPr id="9" name="4-конечная звезда 8"/>
          <p:cNvSpPr/>
          <p:nvPr/>
        </p:nvSpPr>
        <p:spPr>
          <a:xfrm>
            <a:off x="7700766" y="5085184"/>
            <a:ext cx="914400" cy="914400"/>
          </a:xfrm>
          <a:prstGeom prst="star4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Месяц 9"/>
          <p:cNvSpPr/>
          <p:nvPr/>
        </p:nvSpPr>
        <p:spPr>
          <a:xfrm>
            <a:off x="665151" y="3212976"/>
            <a:ext cx="457200" cy="914400"/>
          </a:xfrm>
          <a:prstGeom prst="moon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0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5776"/>
            <a:ext cx="9144000" cy="7143776"/>
          </a:xfrm>
          <a:prstGeom prst="rect">
            <a:avLst/>
          </a:prstGeom>
        </p:spPr>
      </p:pic>
      <p:sp>
        <p:nvSpPr>
          <p:cNvPr id="7" name="Двойная волна 6"/>
          <p:cNvSpPr/>
          <p:nvPr/>
        </p:nvSpPr>
        <p:spPr>
          <a:xfrm>
            <a:off x="0" y="2014089"/>
            <a:ext cx="9144000" cy="2285992"/>
          </a:xfrm>
          <a:prstGeom prst="doubleWave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348880"/>
            <a:ext cx="7772400" cy="1879619"/>
          </a:xfrm>
        </p:spPr>
        <p:txBody>
          <a:bodyPr>
            <a:normAutofit fontScale="90000"/>
          </a:bodyPr>
          <a:lstStyle/>
          <a:p>
            <a:r>
              <a:rPr lang="ru-RU" sz="4100" b="1" dirty="0"/>
              <a:t> </a:t>
            </a:r>
            <a:br>
              <a:rPr lang="ru-RU" sz="4100" b="1" dirty="0"/>
            </a:br>
            <a:r>
              <a:rPr lang="ru-RU" sz="4900" b="1" dirty="0">
                <a:solidFill>
                  <a:srgbClr val="002060"/>
                </a:solidFill>
                <a:latin typeface="Segoe Print" pitchFamily="2" charset="0"/>
              </a:rPr>
              <a:t>Что может </a:t>
            </a:r>
            <a:r>
              <a:rPr lang="ru-RU" sz="4900" b="1" dirty="0" smtClean="0">
                <a:solidFill>
                  <a:srgbClr val="002060"/>
                </a:solidFill>
                <a:latin typeface="Segoe Print" pitchFamily="2" charset="0"/>
              </a:rPr>
              <a:t>слово?</a:t>
            </a:r>
            <a:r>
              <a:rPr lang="ru-RU" sz="4100" dirty="0">
                <a:solidFill>
                  <a:srgbClr val="002060"/>
                </a:solidFill>
                <a:latin typeface="Segoe Print" pitchFamily="2" charset="0"/>
              </a:rPr>
              <a:t/>
            </a:r>
            <a:br>
              <a:rPr lang="ru-RU" sz="4100" dirty="0">
                <a:solidFill>
                  <a:srgbClr val="002060"/>
                </a:solidFill>
                <a:latin typeface="Segoe Print" pitchFamily="2" charset="0"/>
              </a:rPr>
            </a:br>
            <a:r>
              <a:rPr lang="ru-RU" sz="4000" dirty="0" smtClean="0">
                <a:solidFill>
                  <a:srgbClr val="002060"/>
                </a:solidFill>
                <a:latin typeface="Segoe Print" pitchFamily="2" charset="0"/>
              </a:rPr>
              <a:t>Эпитет в поэтическом тексте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357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Двойная волна 20"/>
          <p:cNvSpPr/>
          <p:nvPr/>
        </p:nvSpPr>
        <p:spPr>
          <a:xfrm>
            <a:off x="0" y="142852"/>
            <a:ext cx="9144000" cy="1144800"/>
          </a:xfrm>
          <a:prstGeom prst="doubleWave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 w="730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142876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2060"/>
                </a:solidFill>
                <a:latin typeface="Segoe Print" pitchFamily="2" charset="0"/>
              </a:rPr>
              <a:t>Восстановление текста стихотворения как способ  его анализа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0" y="6500834"/>
            <a:ext cx="9144000" cy="357166"/>
          </a:xfrm>
          <a:prstGeom prst="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85720" y="1785926"/>
            <a:ext cx="8643998" cy="928694"/>
          </a:xfrm>
          <a:prstGeom prst="roundRect">
            <a:avLst/>
          </a:prstGeom>
          <a:solidFill>
            <a:schemeClr val="tx2">
              <a:lumMod val="40000"/>
              <a:lumOff val="60000"/>
              <a:alpha val="71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</a:rPr>
              <a:t>Ведущая  идея - почувствовать  вкус  поэтического слова, осознать его точность 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928926" y="2928934"/>
            <a:ext cx="3429024" cy="785818"/>
          </a:xfrm>
          <a:prstGeom prst="round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002060"/>
                </a:solidFill>
              </a:rPr>
              <a:t>Метод: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85720" y="4000504"/>
            <a:ext cx="4000528" cy="928694"/>
          </a:xfrm>
          <a:prstGeom prst="round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rgbClr val="002060"/>
                </a:solidFill>
              </a:rPr>
              <a:t>- Образного видения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643438" y="4000504"/>
            <a:ext cx="4286280" cy="857256"/>
          </a:xfrm>
          <a:prstGeom prst="round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rgbClr val="002060"/>
                </a:solidFill>
              </a:rPr>
              <a:t>-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Концептуального анализа 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714480" y="5143512"/>
            <a:ext cx="6215106" cy="928694"/>
          </a:xfrm>
          <a:prstGeom prst="round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rgbClr val="002060"/>
                </a:solidFill>
              </a:rPr>
              <a:t>- Развития творческого мышления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0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вал 11"/>
          <p:cNvSpPr/>
          <p:nvPr/>
        </p:nvSpPr>
        <p:spPr>
          <a:xfrm>
            <a:off x="642910" y="1714488"/>
            <a:ext cx="3499200" cy="1000800"/>
          </a:xfrm>
          <a:prstGeom prst="ellipse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войная волна 10"/>
          <p:cNvSpPr/>
          <p:nvPr/>
        </p:nvSpPr>
        <p:spPr>
          <a:xfrm>
            <a:off x="0" y="142852"/>
            <a:ext cx="9144000" cy="1144800"/>
          </a:xfrm>
          <a:prstGeom prst="doubleWave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 w="730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Segoe Print" pitchFamily="2" charset="0"/>
              </a:rPr>
              <a:t>Где и как использовать прием</a:t>
            </a:r>
            <a:r>
              <a:rPr lang="ru-RU" sz="3200" b="1" dirty="0" smtClean="0">
                <a:solidFill>
                  <a:srgbClr val="002060"/>
                </a:solidFill>
                <a:latin typeface="Segoe Print" pitchFamily="2" charset="0"/>
              </a:rPr>
              <a:t>:</a:t>
            </a:r>
            <a:endParaRPr lang="ru-RU" sz="3200" b="1" dirty="0">
              <a:solidFill>
                <a:srgbClr val="002060"/>
              </a:solidFill>
              <a:latin typeface="Segoe Print" pitchFamily="2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785786" y="1857364"/>
            <a:ext cx="4040188" cy="63976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         тема урока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6500834"/>
            <a:ext cx="9144000" cy="357166"/>
          </a:xfrm>
          <a:prstGeom prst="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28596" y="3000372"/>
            <a:ext cx="3857652" cy="1857388"/>
          </a:xfrm>
          <a:prstGeom prst="round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</a:rPr>
              <a:t>- изучение средств выразительности (изобразительно-выразительных средств)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28596" y="5214950"/>
            <a:ext cx="3857652" cy="928694"/>
          </a:xfrm>
          <a:prstGeom prst="round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</a:rPr>
              <a:t>- изучение творчества А.А.Фета </a:t>
            </a:r>
          </a:p>
        </p:txBody>
      </p:sp>
      <p:sp>
        <p:nvSpPr>
          <p:cNvPr id="17" name="Овал 16"/>
          <p:cNvSpPr/>
          <p:nvPr/>
        </p:nvSpPr>
        <p:spPr>
          <a:xfrm>
            <a:off x="5143504" y="1785926"/>
            <a:ext cx="3500462" cy="1000132"/>
          </a:xfrm>
          <a:prstGeom prst="ellipse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варианты заданий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000628" y="3143248"/>
            <a:ext cx="3857652" cy="785818"/>
          </a:xfrm>
          <a:prstGeom prst="round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</a:rPr>
              <a:t>восстановить все эпитеты 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000628" y="4357694"/>
            <a:ext cx="3857652" cy="785818"/>
          </a:xfrm>
          <a:prstGeom prst="round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</a:rPr>
              <a:t>несколько эпитетов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000628" y="5357826"/>
            <a:ext cx="3857652" cy="785818"/>
          </a:xfrm>
          <a:prstGeom prst="round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</a:rPr>
              <a:t>один эпитет</a:t>
            </a:r>
          </a:p>
        </p:txBody>
      </p:sp>
    </p:spTree>
    <p:extLst>
      <p:ext uri="{BB962C8B-B14F-4D97-AF65-F5344CB8AC3E}">
        <p14:creationId xmlns:p14="http://schemas.microsoft.com/office/powerpoint/2010/main" val="99026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Двойная волна 11"/>
          <p:cNvSpPr/>
          <p:nvPr/>
        </p:nvSpPr>
        <p:spPr>
          <a:xfrm>
            <a:off x="0" y="142852"/>
            <a:ext cx="9144000" cy="500090"/>
          </a:xfrm>
          <a:prstGeom prst="doubleWave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нутый угол 9"/>
          <p:cNvSpPr/>
          <p:nvPr/>
        </p:nvSpPr>
        <p:spPr>
          <a:xfrm>
            <a:off x="1928794" y="785794"/>
            <a:ext cx="5143536" cy="5572164"/>
          </a:xfrm>
          <a:prstGeom prst="foldedCorner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0298" y="714356"/>
            <a:ext cx="352839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6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600" b="1" dirty="0" smtClean="0">
                <a:solidFill>
                  <a:srgbClr val="002060"/>
                </a:solidFill>
              </a:rPr>
              <a:t>                    </a:t>
            </a:r>
            <a:r>
              <a:rPr lang="ru-RU" sz="2600" b="1" dirty="0" err="1" smtClean="0">
                <a:solidFill>
                  <a:srgbClr val="002060"/>
                </a:solidFill>
              </a:rPr>
              <a:t>А.А.Фет</a:t>
            </a:r>
            <a:endParaRPr lang="ru-RU" sz="2600" b="1" dirty="0">
              <a:solidFill>
                <a:srgbClr val="002060"/>
              </a:solidFill>
            </a:endParaRPr>
          </a:p>
          <a:p>
            <a:r>
              <a:rPr lang="ru-RU" sz="2600" b="1" dirty="0" smtClean="0">
                <a:solidFill>
                  <a:srgbClr val="002060"/>
                </a:solidFill>
              </a:rPr>
              <a:t> …       </a:t>
            </a:r>
            <a:r>
              <a:rPr lang="ru-RU" sz="2600" b="1" dirty="0">
                <a:solidFill>
                  <a:srgbClr val="002060"/>
                </a:solidFill>
              </a:rPr>
              <a:t>картина,</a:t>
            </a:r>
          </a:p>
          <a:p>
            <a:r>
              <a:rPr lang="ru-RU" sz="2600" b="1" dirty="0">
                <a:solidFill>
                  <a:srgbClr val="002060"/>
                </a:solidFill>
              </a:rPr>
              <a:t>Как ты мне родна:</a:t>
            </a:r>
          </a:p>
          <a:p>
            <a:r>
              <a:rPr lang="ru-RU" sz="2600" b="1" dirty="0">
                <a:solidFill>
                  <a:srgbClr val="002060"/>
                </a:solidFill>
              </a:rPr>
              <a:t>….            равнина,</a:t>
            </a:r>
          </a:p>
          <a:p>
            <a:r>
              <a:rPr lang="ru-RU" sz="2600" b="1" dirty="0">
                <a:solidFill>
                  <a:srgbClr val="002060"/>
                </a:solidFill>
              </a:rPr>
              <a:t>…..                 луна,</a:t>
            </a:r>
          </a:p>
          <a:p>
            <a:r>
              <a:rPr lang="ru-RU" sz="2600" b="1" dirty="0">
                <a:solidFill>
                  <a:srgbClr val="002060"/>
                </a:solidFill>
              </a:rPr>
              <a:t> </a:t>
            </a:r>
          </a:p>
          <a:p>
            <a:r>
              <a:rPr lang="ru-RU" sz="2600" b="1" dirty="0">
                <a:solidFill>
                  <a:srgbClr val="002060"/>
                </a:solidFill>
              </a:rPr>
              <a:t>Свет небес  ….,</a:t>
            </a:r>
          </a:p>
          <a:p>
            <a:r>
              <a:rPr lang="ru-RU" sz="2600" b="1" dirty="0">
                <a:solidFill>
                  <a:srgbClr val="002060"/>
                </a:solidFill>
              </a:rPr>
              <a:t>И  ….          снег,</a:t>
            </a:r>
          </a:p>
          <a:p>
            <a:r>
              <a:rPr lang="ru-RU" sz="2600" b="1" dirty="0">
                <a:solidFill>
                  <a:srgbClr val="002060"/>
                </a:solidFill>
              </a:rPr>
              <a:t>И саней  …..</a:t>
            </a:r>
          </a:p>
          <a:p>
            <a:r>
              <a:rPr lang="ru-RU" sz="2600" b="1" dirty="0">
                <a:solidFill>
                  <a:srgbClr val="002060"/>
                </a:solidFill>
              </a:rPr>
              <a:t> …..              бег</a:t>
            </a:r>
            <a:r>
              <a:rPr lang="ru-RU" sz="2600" dirty="0"/>
              <a:t>.</a:t>
            </a:r>
          </a:p>
          <a:p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6500834"/>
            <a:ext cx="9144000" cy="357166"/>
          </a:xfrm>
          <a:prstGeom prst="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79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войная волна 3"/>
          <p:cNvSpPr/>
          <p:nvPr/>
        </p:nvSpPr>
        <p:spPr>
          <a:xfrm>
            <a:off x="0" y="214290"/>
            <a:ext cx="9144000" cy="1142984"/>
          </a:xfrm>
          <a:prstGeom prst="doubleWave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 w="730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14348" y="500042"/>
            <a:ext cx="7643866" cy="56673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Segoe Print" pitchFamily="2" charset="0"/>
              </a:rPr>
              <a:t>Рисуем  схематически пейзаж</a:t>
            </a:r>
            <a:endParaRPr lang="ru-RU" sz="3200" b="1" dirty="0">
              <a:solidFill>
                <a:srgbClr val="002060"/>
              </a:solidFill>
              <a:latin typeface="Segoe Print" pitchFamily="2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500834"/>
            <a:ext cx="9144000" cy="357166"/>
          </a:xfrm>
          <a:prstGeom prst="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93405587"/>
              </p:ext>
            </p:extLst>
          </p:nvPr>
        </p:nvGraphicFramePr>
        <p:xfrm>
          <a:off x="642910" y="1714488"/>
          <a:ext cx="8143932" cy="4706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37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войная волна 3"/>
          <p:cNvSpPr/>
          <p:nvPr/>
        </p:nvSpPr>
        <p:spPr>
          <a:xfrm>
            <a:off x="0" y="214290"/>
            <a:ext cx="9144000" cy="1142984"/>
          </a:xfrm>
          <a:prstGeom prst="doubleWave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 w="730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Segoe Print" pitchFamily="2" charset="0"/>
              </a:rPr>
              <a:t>Обсуждение в процессе работы</a:t>
            </a:r>
            <a:endParaRPr lang="ru-RU" sz="3200" b="1" dirty="0">
              <a:solidFill>
                <a:srgbClr val="002060"/>
              </a:solidFill>
              <a:latin typeface="Segoe Print" pitchFamily="2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500834"/>
            <a:ext cx="9144000" cy="357166"/>
          </a:xfrm>
          <a:prstGeom prst="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Схема 8"/>
          <p:cNvGraphicFramePr/>
          <p:nvPr/>
        </p:nvGraphicFramePr>
        <p:xfrm>
          <a:off x="642910" y="1714488"/>
          <a:ext cx="8143932" cy="4706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373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571472" y="5357826"/>
            <a:ext cx="8215370" cy="1000132"/>
          </a:xfrm>
          <a:prstGeom prst="round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Что можно проиллюстрировать с помощью рисунка и что нельзя передать визуально?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0" r="2890"/>
          <a:stretch>
            <a:fillRect/>
          </a:stretch>
        </p:blipFill>
        <p:spPr>
          <a:xfrm>
            <a:off x="1071538" y="1357298"/>
            <a:ext cx="6929486" cy="4000528"/>
          </a:xfrm>
        </p:spPr>
      </p:pic>
      <p:sp>
        <p:nvSpPr>
          <p:cNvPr id="8" name="Прямоугольник 7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Арка 11"/>
          <p:cNvSpPr/>
          <p:nvPr/>
        </p:nvSpPr>
        <p:spPr>
          <a:xfrm>
            <a:off x="3143240" y="1571612"/>
            <a:ext cx="3214710" cy="214290"/>
          </a:xfrm>
          <a:prstGeom prst="blockArc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Двойная волна 15"/>
          <p:cNvSpPr/>
          <p:nvPr/>
        </p:nvSpPr>
        <p:spPr>
          <a:xfrm>
            <a:off x="0" y="214290"/>
            <a:ext cx="9144000" cy="1142984"/>
          </a:xfrm>
          <a:prstGeom prst="doubleWave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 w="730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14348" y="500042"/>
            <a:ext cx="7643866" cy="56673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Segoe Print" pitchFamily="2" charset="0"/>
              </a:rPr>
              <a:t>Рисуем  схематически пейзаж</a:t>
            </a:r>
            <a:endParaRPr lang="ru-RU" sz="3200" dirty="0">
              <a:solidFill>
                <a:srgbClr val="002060"/>
              </a:solidFill>
              <a:latin typeface="Segoe Print" pitchFamily="2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357290" y="4929198"/>
            <a:ext cx="6429420" cy="71438"/>
          </a:xfrm>
          <a:prstGeom prst="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1357290" y="1714488"/>
            <a:ext cx="6429420" cy="71438"/>
          </a:xfrm>
          <a:prstGeom prst="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 rot="5400000">
            <a:off x="-178627" y="3321843"/>
            <a:ext cx="3143272" cy="71438"/>
          </a:xfrm>
          <a:prstGeom prst="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 rot="5400000">
            <a:off x="6179355" y="3321843"/>
            <a:ext cx="3143272" cy="71438"/>
          </a:xfrm>
          <a:prstGeom prst="rect">
            <a:avLst/>
          </a:prstGeom>
          <a:solidFill>
            <a:schemeClr val="tx2">
              <a:lumMod val="40000"/>
              <a:lumOff val="60000"/>
              <a:alpha val="67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Блок-схема: узел суммирования 24"/>
          <p:cNvSpPr/>
          <p:nvPr/>
        </p:nvSpPr>
        <p:spPr>
          <a:xfrm>
            <a:off x="4857752" y="1500174"/>
            <a:ext cx="142876" cy="142876"/>
          </a:xfrm>
          <a:prstGeom prst="flowChartSummingJunction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37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339516" y="1916832"/>
            <a:ext cx="8424936" cy="324036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atin typeface="Segoe Print" pitchFamily="2" charset="0"/>
              </a:rPr>
              <a:t>Почему  для поэта картина </a:t>
            </a:r>
            <a:endParaRPr lang="ru-RU" sz="4000" b="1" dirty="0" smtClean="0">
              <a:latin typeface="Segoe Print" pitchFamily="2" charset="0"/>
            </a:endParaRPr>
          </a:p>
          <a:p>
            <a:pPr algn="ctr"/>
            <a:r>
              <a:rPr lang="ru-RU" sz="4000" b="1" dirty="0" smtClean="0">
                <a:latin typeface="Segoe Print" pitchFamily="2" charset="0"/>
              </a:rPr>
              <a:t>ЧУДНАЯ ?</a:t>
            </a:r>
            <a:endParaRPr lang="ru-RU" b="1" dirty="0"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31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388</Words>
  <Application>Microsoft Office PowerPoint</Application>
  <PresentationFormat>Экран (4:3)</PresentationFormat>
  <Paragraphs>84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  Что может слово? Эпитет в поэтическом тексте </vt:lpstr>
      <vt:lpstr>Восстановление текста стихотворения как способ  его анализа </vt:lpstr>
      <vt:lpstr>Где и как использовать прием:</vt:lpstr>
      <vt:lpstr>Презентация PowerPoint</vt:lpstr>
      <vt:lpstr>Рисуем  схематически пейзаж</vt:lpstr>
      <vt:lpstr>Обсуждение в процессе работы</vt:lpstr>
      <vt:lpstr>Рисуем  схематически пейзаж</vt:lpstr>
      <vt:lpstr>Презентация PowerPoint</vt:lpstr>
      <vt:lpstr>Презентация PowerPoint</vt:lpstr>
      <vt:lpstr>Обсуждение в процессе работы</vt:lpstr>
      <vt:lpstr>            А.А.Фет</vt:lpstr>
      <vt:lpstr>Презентация PowerPoint</vt:lpstr>
      <vt:lpstr>Презентация PowerPoint</vt:lpstr>
      <vt:lpstr>   Что я делал впервые?  Что я сумел?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может слово… Эпитет в поэтическом тексте</dc:title>
  <dc:creator>Виктор</dc:creator>
  <cp:lastModifiedBy>Виктор</cp:lastModifiedBy>
  <cp:revision>84</cp:revision>
  <dcterms:created xsi:type="dcterms:W3CDTF">2014-01-29T04:27:11Z</dcterms:created>
  <dcterms:modified xsi:type="dcterms:W3CDTF">2014-12-15T11:44:25Z</dcterms:modified>
</cp:coreProperties>
</file>