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632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Компетентностный</a:t>
            </a:r>
            <a:r>
              <a:rPr lang="ru-RU" dirty="0" smtClean="0"/>
              <a:t> подход в преподавании истории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Почему некоторые люди стали сомневаться в существовании олимпийских богов?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47800" y="1772816"/>
            <a:ext cx="6248400" cy="792088"/>
          </a:xfrm>
        </p:spPr>
        <p:txBody>
          <a:bodyPr/>
          <a:lstStyle/>
          <a:p>
            <a:r>
              <a:rPr lang="ru-RU" b="1" i="0" dirty="0"/>
              <a:t>Учащиеся работают с текстом учебника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7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ΙV. Закрепление.</a:t>
            </a:r>
          </a:p>
          <a:p>
            <a:r>
              <a:rPr lang="ru-RU" dirty="0"/>
              <a:t>Различные задания на повторение пройденного.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99992" y="2276872"/>
            <a:ext cx="3931920" cy="2952328"/>
          </a:xfrm>
        </p:spPr>
        <p:txBody>
          <a:bodyPr>
            <a:normAutofit/>
          </a:bodyPr>
          <a:lstStyle/>
          <a:p>
            <a:r>
              <a:rPr lang="ru-RU" dirty="0"/>
              <a:t>ΙV. Ответ на вопрос темы на основании тех фактов, которые учащиеся сами нашли в предложенных педагогом текстах.</a:t>
            </a:r>
          </a:p>
          <a:p>
            <a:r>
              <a:rPr lang="ru-RU" dirty="0"/>
              <a:t>Формулирование детьми темы урока.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412777"/>
            <a:ext cx="3125788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Традиционный урок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3127375" cy="6480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Урок основанный на </a:t>
            </a:r>
            <a:r>
              <a:rPr lang="ru-RU" dirty="0" err="1" smtClean="0"/>
              <a:t>компетентностном</a:t>
            </a:r>
            <a:r>
              <a:rPr lang="ru-RU" dirty="0" smtClean="0"/>
              <a:t> подходе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7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554480" y="2756262"/>
            <a:ext cx="2984664" cy="2616953"/>
          </a:xfrm>
        </p:spPr>
        <p:txBody>
          <a:bodyPr/>
          <a:lstStyle/>
          <a:p>
            <a:r>
              <a:rPr lang="ru-RU" dirty="0"/>
              <a:t>V. Домашнее задание.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52169" y="2852935"/>
            <a:ext cx="3376215" cy="1368153"/>
          </a:xfrm>
        </p:spPr>
        <p:txBody>
          <a:bodyPr/>
          <a:lstStyle/>
          <a:p>
            <a:r>
              <a:rPr lang="ru-RU" dirty="0"/>
              <a:t>V. Домашнее задание.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556793"/>
            <a:ext cx="3125788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Традиционный урок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3127375" cy="5760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Урок основанный на </a:t>
            </a:r>
            <a:r>
              <a:rPr lang="ru-RU" dirty="0" err="1" smtClean="0"/>
              <a:t>компетентностном</a:t>
            </a:r>
            <a:r>
              <a:rPr lang="ru-RU" dirty="0" smtClean="0"/>
              <a:t> подходе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5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05678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преимущества урока основанного на </a:t>
            </a:r>
            <a:r>
              <a:rPr lang="ru-RU" sz="2400" dirty="0" err="1" smtClean="0"/>
              <a:t>компетентностном</a:t>
            </a:r>
            <a:r>
              <a:rPr lang="ru-RU" sz="2400" dirty="0" smtClean="0"/>
              <a:t> подходе</a:t>
            </a:r>
            <a:endParaRPr lang="ru-RU" sz="2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22376" y="2060848"/>
            <a:ext cx="7772400" cy="3816424"/>
          </a:xfrm>
        </p:spPr>
        <p:txBody>
          <a:bodyPr>
            <a:normAutofit/>
          </a:bodyPr>
          <a:lstStyle/>
          <a:p>
            <a:pPr marL="379476" indent="-342900" algn="ctr">
              <a:buFont typeface="Arial" pitchFamily="34" charset="0"/>
              <a:buChar char="•"/>
            </a:pPr>
            <a:r>
              <a:rPr lang="ru-RU" dirty="0" smtClean="0"/>
              <a:t>1. активное </a:t>
            </a:r>
            <a:r>
              <a:rPr lang="ru-RU" dirty="0"/>
              <a:t>применение универсальных учебных действий (регулятивных, познавательных, коммуникативных). </a:t>
            </a:r>
            <a:endParaRPr lang="ru-RU" dirty="0" smtClean="0"/>
          </a:p>
          <a:p>
            <a:pPr marL="379476" indent="-342900" algn="ctr">
              <a:buFont typeface="Arial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уроке развиваются не только предметные компетенции, но и </a:t>
            </a:r>
            <a:r>
              <a:rPr lang="ru-RU" dirty="0" err="1"/>
              <a:t>надпредметные</a:t>
            </a:r>
            <a:r>
              <a:rPr lang="ru-RU" dirty="0"/>
              <a:t>, – информационная, культурологическая</a:t>
            </a:r>
            <a:r>
              <a:rPr lang="ru-RU" dirty="0" smtClean="0"/>
              <a:t>.</a:t>
            </a:r>
          </a:p>
          <a:p>
            <a:pPr marL="379476" indent="-342900" algn="ctr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Учитель </a:t>
            </a:r>
            <a:r>
              <a:rPr lang="ru-RU" dirty="0" smtClean="0"/>
              <a:t>не </a:t>
            </a:r>
            <a:r>
              <a:rPr lang="ru-RU" dirty="0"/>
              <a:t>диктует свою позицию, а выступает в качестве соучастника 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20179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3653512"/>
          </a:xfrm>
        </p:spPr>
        <p:txBody>
          <a:bodyPr>
            <a:normAutofit/>
          </a:bodyPr>
          <a:lstStyle/>
          <a:p>
            <a:r>
              <a:rPr lang="ru-RU" dirty="0"/>
              <a:t>Подобное положение особенно важно на уроках истории, когда неоднозначность и неоднородность исторического материала изначально подталкивает учителя и ученика к развитию самостоятельности мышления, самобытности выводов.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4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183880" cy="172819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37916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Федеральный государственный стандарт 2010г. Предусматривает:</a:t>
            </a:r>
            <a:endParaRPr lang="ru-RU" sz="3200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7200800" cy="295232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/>
              <a:t>1. Акцент внимания </a:t>
            </a:r>
            <a:r>
              <a:rPr lang="ru-RU" b="1" dirty="0"/>
              <a:t>на обеспечение условий для развития личности обучаемых, стимулируя тем самым инновационные аспекты деятельности </a:t>
            </a:r>
            <a:r>
              <a:rPr lang="ru-RU" b="1" dirty="0" smtClean="0"/>
              <a:t>учителей</a:t>
            </a:r>
          </a:p>
          <a:p>
            <a:pPr algn="ctr"/>
            <a:r>
              <a:rPr lang="ru-RU" b="1" dirty="0" smtClean="0"/>
              <a:t>2. отказ </a:t>
            </a:r>
            <a:r>
              <a:rPr lang="ru-RU" b="1" dirty="0"/>
              <a:t>от традиционных технологий и перейти на системно-</a:t>
            </a:r>
            <a:r>
              <a:rPr lang="ru-RU" b="1" dirty="0" err="1"/>
              <a:t>деятельностный</a:t>
            </a:r>
            <a:r>
              <a:rPr lang="ru-RU" b="1" dirty="0"/>
              <a:t> подход, когда цель образования определяется как развитие личности учащегося на основе освоения универсальных способов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0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84776" cy="4248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effectLst/>
              </a:rPr>
              <a:t>Стандарты второго поколения требуют перехода от репродуктивных способов и методов передачи знаний к конструкторским и исследовательским. Следовательно, и построение урока должно быть соответствующим. На примере темы «Религия древних греков» можно увидеть, как меняется система подачи информации в новых условиях.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8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Ι. Опрос по домашнему заданию.</a:t>
            </a:r>
          </a:p>
          <a:p>
            <a:r>
              <a:rPr lang="ru-RU" dirty="0"/>
              <a:t>Обычно это ответы на вопросы в конце параграфа, пересказ.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Ι. Домашнее задание может варьироваться от самостоятельного составления учащимися  вопросов по пройденному материалу, которые они задают одноклассникам, до опережающего задания по следующему параграфу, которое проверяется только в ходе урока.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71600" y="1268761"/>
            <a:ext cx="3125788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Традиционный урок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3127375" cy="79208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Урок основанный на </a:t>
            </a:r>
            <a:r>
              <a:rPr lang="ru-RU" dirty="0" err="1" smtClean="0"/>
              <a:t>компетентностном</a:t>
            </a:r>
            <a:r>
              <a:rPr lang="ru-RU" dirty="0" smtClean="0"/>
              <a:t> подходе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7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ΙΙ. Введение: сообщение темы урока учителем.</a:t>
            </a:r>
          </a:p>
          <a:p>
            <a:r>
              <a:rPr lang="ru-RU" dirty="0"/>
              <a:t>«Религия древних греков»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ΙΙ. Тема формулируется учащимися в конце урока самостоятельно, </a:t>
            </a:r>
            <a:r>
              <a:rPr lang="ru-RU" dirty="0" err="1"/>
              <a:t>т.о</a:t>
            </a:r>
            <a:r>
              <a:rPr lang="ru-RU" dirty="0"/>
              <a:t>. осуществляется рефлексия, когда дети проговаривают основную мысль урока так, как они ее поняли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1700809"/>
            <a:ext cx="3125788" cy="3600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Традиционный урок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56792"/>
            <a:ext cx="3127375" cy="6480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Урок основанный на </a:t>
            </a:r>
            <a:r>
              <a:rPr lang="ru-RU" dirty="0" err="1" smtClean="0"/>
              <a:t>компетентностном</a:t>
            </a:r>
            <a:r>
              <a:rPr lang="ru-RU" dirty="0" smtClean="0"/>
              <a:t> подходе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9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5936704" cy="2743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ΙΙΙ. Основная часть.</a:t>
            </a:r>
          </a:p>
          <a:p>
            <a:r>
              <a:rPr lang="ru-RU" dirty="0"/>
              <a:t>Рассказ учителя с опорой на текст учебника и иллюстративный материал.</a:t>
            </a:r>
          </a:p>
          <a:p>
            <a:r>
              <a:rPr lang="ru-RU" dirty="0"/>
              <a:t>План</a:t>
            </a:r>
          </a:p>
          <a:p>
            <a:pPr lvl="0"/>
            <a:r>
              <a:rPr lang="ru-RU" dirty="0"/>
              <a:t>Как возник мир по мнению древних греков.</a:t>
            </a:r>
          </a:p>
          <a:p>
            <a:pPr lvl="0"/>
            <a:r>
              <a:rPr lang="ru-RU" dirty="0"/>
              <a:t>Картина мира древних греков.</a:t>
            </a:r>
          </a:p>
          <a:p>
            <a:r>
              <a:rPr lang="ru-RU" dirty="0"/>
              <a:t>Значение религии для древних греков.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196753"/>
            <a:ext cx="5576664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Традиционный урок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2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47800" y="3429000"/>
            <a:ext cx="6292552" cy="2376264"/>
          </a:xfrm>
        </p:spPr>
        <p:txBody>
          <a:bodyPr>
            <a:noAutofit/>
          </a:bodyPr>
          <a:lstStyle/>
          <a:p>
            <a:pPr lvl="0"/>
            <a:r>
              <a:rPr lang="ru-RU" sz="1050" dirty="0"/>
              <a:t>Учащиеся с помощью текста учебника выявляют противоречие в оценках роли богов у древних народов Востока и у древних греков.</a:t>
            </a:r>
            <a:br>
              <a:rPr lang="ru-RU" sz="1050" dirty="0"/>
            </a:br>
            <a:r>
              <a:rPr lang="ru-RU" sz="1050" dirty="0"/>
              <a:t>«1 факт: люди почитали богов и не смели им перечить.</a:t>
            </a:r>
            <a:br>
              <a:rPr lang="ru-RU" sz="1050" dirty="0"/>
            </a:br>
            <a:r>
              <a:rPr lang="ru-RU" sz="1050" dirty="0"/>
              <a:t>2 факт: люди спорили с богами».[7]</a:t>
            </a:r>
            <a:br>
              <a:rPr lang="ru-RU" sz="1050" dirty="0"/>
            </a:br>
            <a:r>
              <a:rPr lang="ru-RU" sz="1050" dirty="0"/>
              <a:t>2. Учащиеся формулируют проблему (вопрос темы, на который следует ответить, чтобы разрешить противоречие)</a:t>
            </a:r>
            <a:br>
              <a:rPr lang="ru-RU" sz="1050" dirty="0"/>
            </a:br>
            <a:r>
              <a:rPr lang="ru-RU" sz="1050" dirty="0"/>
              <a:t>«Почему греки спорили с богами?»</a:t>
            </a:r>
            <a:br>
              <a:rPr lang="ru-RU" sz="1050" dirty="0"/>
            </a:br>
            <a:r>
              <a:rPr lang="ru-RU" sz="1050" dirty="0"/>
              <a:t>3. Ученики предлагают свои версии ответов (предположения).</a:t>
            </a:r>
            <a:br>
              <a:rPr lang="ru-RU" sz="1050" dirty="0"/>
            </a:br>
            <a:r>
              <a:rPr lang="ru-RU" sz="1050" dirty="0"/>
              <a:t>«– грекам надоело подчиняться;</a:t>
            </a:r>
            <a:br>
              <a:rPr lang="ru-RU" sz="1050" dirty="0"/>
            </a:br>
            <a:r>
              <a:rPr lang="ru-RU" sz="1050" dirty="0"/>
              <a:t>– греки перестали бояться богов</a:t>
            </a:r>
            <a:r>
              <a:rPr lang="ru-RU" sz="1050" dirty="0" smtClean="0"/>
              <a:t>…»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447800" y="1700808"/>
            <a:ext cx="6248400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0" dirty="0" smtClean="0"/>
              <a:t>Урок основанный на </a:t>
            </a:r>
            <a:r>
              <a:rPr lang="ru-RU" b="1" i="0" dirty="0" err="1" smtClean="0"/>
              <a:t>компетентностном</a:t>
            </a:r>
            <a:r>
              <a:rPr lang="ru-RU" b="1" i="0" dirty="0" smtClean="0"/>
              <a:t> подходе</a:t>
            </a:r>
            <a:endParaRPr lang="ru-RU" b="1" i="0" dirty="0"/>
          </a:p>
        </p:txBody>
      </p:sp>
    </p:spTree>
    <p:extLst>
      <p:ext uri="{BB962C8B-B14F-4D97-AF65-F5344CB8AC3E}">
        <p14:creationId xmlns:p14="http://schemas.microsoft.com/office/powerpoint/2010/main" val="39023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890941"/>
          </a:xfrm>
        </p:spPr>
        <p:txBody>
          <a:bodyPr>
            <a:noAutofit/>
          </a:bodyPr>
          <a:lstStyle/>
          <a:p>
            <a:r>
              <a:rPr lang="ru-RU" sz="1800" dirty="0"/>
              <a:t>«Надо узнать:</a:t>
            </a:r>
            <a:br>
              <a:rPr lang="ru-RU" sz="1800" dirty="0"/>
            </a:br>
            <a:r>
              <a:rPr lang="ru-RU" sz="1800" dirty="0"/>
              <a:t>– Мифы о происхождении мира и богов.</a:t>
            </a:r>
            <a:br>
              <a:rPr lang="ru-RU" sz="1800" dirty="0"/>
            </a:br>
            <a:r>
              <a:rPr lang="ru-RU" sz="1800" dirty="0"/>
              <a:t>– Мифы об отношениях богов и людей.</a:t>
            </a:r>
            <a:br>
              <a:rPr lang="ru-RU" sz="1800" dirty="0"/>
            </a:br>
            <a:r>
              <a:rPr lang="ru-RU" sz="1800" dirty="0"/>
              <a:t>– Мораль греческого полиса»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2772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Актуализация знаний, необходимых для решения проблемы и выяснение, что необходимо узнать для этого</a:t>
            </a:r>
          </a:p>
        </p:txBody>
      </p:sp>
    </p:spTree>
    <p:extLst>
      <p:ext uri="{BB962C8B-B14F-4D97-AF65-F5344CB8AC3E}">
        <p14:creationId xmlns:p14="http://schemas.microsoft.com/office/powerpoint/2010/main" val="11494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2106965"/>
          </a:xfrm>
        </p:spPr>
        <p:txBody>
          <a:bodyPr>
            <a:normAutofit fontScale="90000"/>
          </a:bodyPr>
          <a:lstStyle/>
          <a:p>
            <a:r>
              <a:rPr lang="ru-RU" sz="1100" i="1" dirty="0"/>
              <a:t>Учащиеся читают миф о происхождении мира и богов и работают с иллюстрацией.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«– Какие события из истории Древней Греции могли отразиться в этих мифах?</a:t>
            </a:r>
            <a:br>
              <a:rPr lang="ru-RU" sz="1100" dirty="0"/>
            </a:br>
            <a:r>
              <a:rPr lang="ru-RU" sz="1100" dirty="0"/>
              <a:t>– На какие части делили мир древние греки?</a:t>
            </a:r>
            <a:br>
              <a:rPr lang="ru-RU" sz="1100" dirty="0"/>
            </a:br>
            <a:r>
              <a:rPr lang="ru-RU" sz="1100" dirty="0"/>
              <a:t>– Чем греческие боги похожи и чем не похожи на древневосточных богов?</a:t>
            </a:r>
            <a:br>
              <a:rPr lang="ru-RU" sz="1100" dirty="0"/>
            </a:br>
            <a:r>
              <a:rPr lang="ru-RU" sz="1100" dirty="0"/>
              <a:t>– Какие поступки богов, на ваш взгляд, противоречат моральным ценностям древних греков?»[10]</a:t>
            </a:r>
            <a:br>
              <a:rPr lang="ru-RU" sz="1100" dirty="0"/>
            </a:br>
            <a:r>
              <a:rPr lang="ru-RU" sz="1100" i="1" dirty="0"/>
              <a:t>Учащиеся читают мифы об отношениях богов и людей.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«Можно ли сказать, что боги Греции были похожи на самих греков?»[11]</a:t>
            </a:r>
            <a:br>
              <a:rPr lang="ru-RU" sz="1100" dirty="0"/>
            </a:br>
            <a:r>
              <a:rPr lang="ru-RU" sz="1100" dirty="0"/>
              <a:t>Мораль жителей греческих полисов.</a:t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1332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0" dirty="0"/>
              <a:t>Поиск решения проблемы с помощью текста учебника, иллюстраций, карт. Может быть и доклад «Герои древней Греции». Форма может быть как фронтальная, так и групповая.</a:t>
            </a:r>
          </a:p>
          <a:p>
            <a:endParaRPr lang="ru-RU" b="1" i="0" dirty="0"/>
          </a:p>
        </p:txBody>
      </p:sp>
    </p:spTree>
    <p:extLst>
      <p:ext uri="{BB962C8B-B14F-4D97-AF65-F5344CB8AC3E}">
        <p14:creationId xmlns:p14="http://schemas.microsoft.com/office/powerpoint/2010/main" val="20970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65</TotalTime>
  <Words>471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Компетентностный подход в преподавании истории</vt:lpstr>
      <vt:lpstr>Федеральный государственный стандарт 2010г. Предусматривает:</vt:lpstr>
      <vt:lpstr>Стандарты второго поколения требуют перехода от репродуктивных способов и методов передачи знаний к конструкторским и исследовательским. Следовательно, и построение урока должно быть соответствующим. На примере темы «Религия древних греков» можно увидеть, как меняется система подачи информации в новых условиях. </vt:lpstr>
      <vt:lpstr>Презентация PowerPoint</vt:lpstr>
      <vt:lpstr>Презентация PowerPoint</vt:lpstr>
      <vt:lpstr>Презентация PowerPoint</vt:lpstr>
      <vt:lpstr>Учащиеся с помощью текста учебника выявляют противоречие в оценках роли богов у древних народов Востока и у древних греков. «1 факт: люди почитали богов и не смели им перечить. 2 факт: люди спорили с богами».[7] 2. Учащиеся формулируют проблему (вопрос темы, на который следует ответить, чтобы разрешить противоречие) «Почему греки спорили с богами?» 3. Ученики предлагают свои версии ответов (предположения). «– грекам надоело подчиняться; – греки перестали бояться богов…» </vt:lpstr>
      <vt:lpstr>«Надо узнать: – Мифы о происхождении мира и богов. – Мифы об отношениях богов и людей. – Мораль греческого полиса»</vt:lpstr>
      <vt:lpstr>Учащиеся читают миф о происхождении мира и богов и работают с иллюстрацией. «– Какие события из истории Древней Греции могли отразиться в этих мифах? – На какие части делили мир древние греки? – Чем греческие боги похожи и чем не похожи на древневосточных богов? – Какие поступки богов, на ваш взгляд, противоречат моральным ценностям древних греков?»[10] Учащиеся читают мифы об отношениях богов и людей. «Можно ли сказать, что боги Греции были похожи на самих греков?»[11] Мораль жителей греческих полисов. </vt:lpstr>
      <vt:lpstr>Почему некоторые люди стали сомневаться в существовании олимпийских богов?</vt:lpstr>
      <vt:lpstr>Презентация PowerPoint</vt:lpstr>
      <vt:lpstr>Презентация PowerPoint</vt:lpstr>
      <vt:lpstr>преимущества урока основанного на компетентностном подходе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Компетентностный подход в преподавании истории</dc:title>
  <dc:creator>Юлия</dc:creator>
  <cp:lastModifiedBy>Юлия</cp:lastModifiedBy>
  <cp:revision>8</cp:revision>
  <dcterms:created xsi:type="dcterms:W3CDTF">2012-11-25T22:36:12Z</dcterms:created>
  <dcterms:modified xsi:type="dcterms:W3CDTF">2012-11-25T23:45:08Z</dcterms:modified>
</cp:coreProperties>
</file>