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696" y="9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3F8176FE-5963-42AF-BF2C-CDF0884BF083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4C1F1F21-D45A-4BFA-ACFB-11DF4B8F75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176FE-5963-42AF-BF2C-CDF0884BF083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F1F21-D45A-4BFA-ACFB-11DF4B8F75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176FE-5963-42AF-BF2C-CDF0884BF083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F1F21-D45A-4BFA-ACFB-11DF4B8F75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3F8176FE-5963-42AF-BF2C-CDF0884BF083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F1F21-D45A-4BFA-ACFB-11DF4B8F75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3F8176FE-5963-42AF-BF2C-CDF0884BF083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4C1F1F21-D45A-4BFA-ACFB-11DF4B8F75D1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3F8176FE-5963-42AF-BF2C-CDF0884BF083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4C1F1F21-D45A-4BFA-ACFB-11DF4B8F75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3F8176FE-5963-42AF-BF2C-CDF0884BF083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4C1F1F21-D45A-4BFA-ACFB-11DF4B8F75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176FE-5963-42AF-BF2C-CDF0884BF083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F1F21-D45A-4BFA-ACFB-11DF4B8F75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3F8176FE-5963-42AF-BF2C-CDF0884BF083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4C1F1F21-D45A-4BFA-ACFB-11DF4B8F75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3F8176FE-5963-42AF-BF2C-CDF0884BF083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4C1F1F21-D45A-4BFA-ACFB-11DF4B8F75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3F8176FE-5963-42AF-BF2C-CDF0884BF083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4C1F1F21-D45A-4BFA-ACFB-11DF4B8F75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3F8176FE-5963-42AF-BF2C-CDF0884BF083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4C1F1F21-D45A-4BFA-ACFB-11DF4B8F75D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randomBar dir="vert"/>
  </p:transition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404664"/>
            <a:ext cx="8568952" cy="172819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Построение графика функции с помощью производной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5229200"/>
            <a:ext cx="5798447" cy="1414510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Презентацию выполнили:</a:t>
            </a:r>
          </a:p>
          <a:p>
            <a:pPr algn="l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ученика 11 класса </a:t>
            </a:r>
          </a:p>
          <a:p>
            <a:pPr algn="l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ГБОУ СОШ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1392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имени Д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В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Рябинкина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  <a:p>
            <a:pPr algn="l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Костина Дениса</a:t>
            </a:r>
          </a:p>
          <a:p>
            <a:pPr algn="l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Под руководством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Давтян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Р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А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ru-RU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l"/>
            <a:endParaRPr lang="ru-RU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32295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Алгоритм построения функции с помощью производной: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FFC000"/>
                </a:solidFill>
              </a:rPr>
              <a:t>1) ООФ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FFC000"/>
                </a:solidFill>
              </a:rPr>
              <a:t>2) ОДЗ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FFC000"/>
                </a:solidFill>
              </a:rPr>
              <a:t>3) Нахождение стационарных точек:</a:t>
            </a:r>
          </a:p>
          <a:p>
            <a:pPr marL="64008" indent="0">
              <a:buNone/>
            </a:pPr>
            <a:r>
              <a:rPr lang="ru-RU" sz="2000" b="1" dirty="0" smtClean="0">
                <a:solidFill>
                  <a:srgbClr val="FFC000"/>
                </a:solidFill>
              </a:rPr>
              <a:t>     -а) Нахождение производной</a:t>
            </a:r>
          </a:p>
          <a:p>
            <a:pPr marL="64008" indent="0">
              <a:buNone/>
            </a:pPr>
            <a:r>
              <a:rPr lang="ru-RU" sz="2000" b="1" dirty="0" smtClean="0">
                <a:solidFill>
                  <a:srgbClr val="FFC000"/>
                </a:solidFill>
              </a:rPr>
              <a:t>     -б) Приравнивание производной к нулю.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FFC000"/>
                </a:solidFill>
              </a:rPr>
              <a:t>4) Точки экстремума, промежутки монотонности.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FFC000"/>
                </a:solidFill>
              </a:rPr>
              <a:t>5)Заполнение таблицы.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FFC000"/>
                </a:solidFill>
              </a:rPr>
              <a:t>6)Исследование функции на четность.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FFC000"/>
                </a:solidFill>
              </a:rPr>
              <a:t>7)Нахождение дополнительных точек.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FFC000"/>
                </a:solidFill>
              </a:rPr>
              <a:t>8)Построение графика.</a:t>
            </a:r>
            <a:endParaRPr lang="ru-RU" sz="20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98883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Rot="1" noChangeAspect="1" noMove="1" noResize="1" noEditPoints="1" noAdjustHandles="1" noChangeArrowheads="1" noChangeShapeType="1" noTextEdit="1"/>
          </p:cNvSpPr>
          <p:nvPr>
            <p:ph type="title"/>
          </p:nvPr>
        </p:nvSpPr>
        <p:spPr>
          <a:blipFill rotWithShape="1">
            <a:blip r:embed="rId2"/>
            <a:stretch>
              <a:fillRect/>
            </a:stretch>
          </a:blipFill>
        </p:spPr>
        <p:txBody>
          <a:bodyPr/>
          <a:lstStyle/>
          <a:p>
            <a:r>
              <a:rPr lang="ru-RU">
                <a:noFill/>
              </a:rPr>
              <a:t> </a:t>
            </a:r>
          </a:p>
        </p:txBody>
      </p:sp>
      <p:sp>
        <p:nvSpPr>
          <p:cNvPr id="3" name="Объект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blipFill rotWithShape="1">
            <a:blip r:embed="rId3"/>
            <a:stretch>
              <a:fillRect t="-667" b="-1067"/>
            </a:stretch>
          </a:blipFill>
        </p:spPr>
        <p:txBody>
          <a:bodyPr/>
          <a:lstStyle/>
          <a:p>
            <a:pPr>
              <a:buNone/>
            </a:pPr>
            <a:r>
              <a:rPr lang="ru-RU" dirty="0">
                <a:noFill/>
              </a:rPr>
              <a:t> </a:t>
            </a: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1403648" y="4221088"/>
            <a:ext cx="2520280" cy="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2663788" y="4135519"/>
            <a:ext cx="0" cy="144016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V="1">
            <a:off x="2051720" y="4293096"/>
            <a:ext cx="36004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V="1">
            <a:off x="2995218" y="4293096"/>
            <a:ext cx="36004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Группа 27"/>
          <p:cNvGrpSpPr/>
          <p:nvPr/>
        </p:nvGrpSpPr>
        <p:grpSpPr>
          <a:xfrm>
            <a:off x="1413502" y="4797152"/>
            <a:ext cx="3682262" cy="1631299"/>
            <a:chOff x="1403648" y="4647471"/>
            <a:chExt cx="3682262" cy="1631299"/>
          </a:xfrm>
        </p:grpSpPr>
        <p:cxnSp>
          <p:nvCxnSpPr>
            <p:cNvPr id="14" name="Прямая соединительная линия 13"/>
            <p:cNvCxnSpPr/>
            <p:nvPr/>
          </p:nvCxnSpPr>
          <p:spPr>
            <a:xfrm>
              <a:off x="1403648" y="4653136"/>
              <a:ext cx="0" cy="15841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1403648" y="6237312"/>
              <a:ext cx="367240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>
              <a:off x="5085910" y="4653136"/>
              <a:ext cx="0" cy="15841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>
              <a:off x="2411760" y="4647471"/>
              <a:ext cx="0" cy="15841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>
              <a:off x="3249706" y="4647471"/>
              <a:ext cx="0" cy="15841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>
              <a:off x="4139952" y="4694594"/>
              <a:ext cx="0" cy="15841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/>
            <p:nvPr/>
          </p:nvCxnSpPr>
          <p:spPr>
            <a:xfrm>
              <a:off x="1413502" y="5157192"/>
              <a:ext cx="367240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>
              <a:off x="1403648" y="5733256"/>
              <a:ext cx="367240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/>
            <p:nvPr/>
          </p:nvCxnSpPr>
          <p:spPr>
            <a:xfrm>
              <a:off x="1413502" y="4653136"/>
              <a:ext cx="367240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0" name="Прямая со стрелкой 29"/>
          <p:cNvCxnSpPr/>
          <p:nvPr/>
        </p:nvCxnSpPr>
        <p:spPr>
          <a:xfrm flipV="1">
            <a:off x="2663788" y="6021288"/>
            <a:ext cx="331430" cy="216024"/>
          </a:xfrm>
          <a:prstGeom prst="straightConnector1">
            <a:avLst/>
          </a:prstGeom>
          <a:ln>
            <a:solidFill>
              <a:schemeClr val="tx1">
                <a:lumMod val="9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V="1">
            <a:off x="4499992" y="6021288"/>
            <a:ext cx="331430" cy="216024"/>
          </a:xfrm>
          <a:prstGeom prst="straightConnector1">
            <a:avLst/>
          </a:prstGeom>
          <a:ln>
            <a:solidFill>
              <a:schemeClr val="tx1">
                <a:lumMod val="9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46879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6632"/>
            <a:ext cx="8712968" cy="6696744"/>
          </a:xfrm>
        </p:spPr>
        <p:txBody>
          <a:bodyPr>
            <a:normAutofit fontScale="85000"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6) y(-1)=-1                                                   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7)</a:t>
            </a:r>
            <a:r>
              <a:rPr lang="ru-RU" sz="2000" dirty="0" smtClean="0"/>
              <a:t>Доп. точки :</a:t>
            </a:r>
          </a:p>
          <a:p>
            <a:pPr marL="64008" indent="0">
              <a:buNone/>
            </a:pPr>
            <a:r>
              <a:rPr lang="ru-RU" sz="2000" dirty="0" smtClean="0"/>
              <a:t>       </a:t>
            </a:r>
            <a:r>
              <a:rPr lang="en-US" sz="2000" dirty="0" smtClean="0"/>
              <a:t>y(0)=0</a:t>
            </a:r>
            <a:r>
              <a:rPr lang="ru-RU" sz="2000" dirty="0" smtClean="0"/>
              <a:t>; </a:t>
            </a:r>
          </a:p>
          <a:p>
            <a:pPr marL="64008" indent="0">
              <a:buNone/>
            </a:pPr>
            <a:r>
              <a:rPr lang="ru-RU" sz="2000" dirty="0"/>
              <a:t> </a:t>
            </a:r>
            <a:r>
              <a:rPr lang="ru-RU" sz="2000" dirty="0" smtClean="0"/>
              <a:t>      </a:t>
            </a:r>
            <a:r>
              <a:rPr lang="en-US" sz="2000" dirty="0" smtClean="0"/>
              <a:t>y(-2)=-2</a:t>
            </a:r>
            <a:r>
              <a:rPr lang="ru-RU" sz="2000" dirty="0" smtClean="0"/>
              <a:t>; </a:t>
            </a:r>
          </a:p>
          <a:p>
            <a:pPr marL="64008" indent="0">
              <a:buNone/>
            </a:pPr>
            <a:r>
              <a:rPr lang="ru-RU" sz="2000" dirty="0"/>
              <a:t> </a:t>
            </a:r>
            <a:r>
              <a:rPr lang="ru-RU" sz="2000" dirty="0" smtClean="0"/>
              <a:t>       </a:t>
            </a:r>
            <a:r>
              <a:rPr lang="en-US" sz="2000" dirty="0" smtClean="0"/>
              <a:t>y(1)=7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pPr marL="64008" indent="0">
              <a:buNone/>
            </a:pPr>
            <a:r>
              <a:rPr lang="en-US" sz="2000" dirty="0" smtClean="0"/>
              <a:t>                                                                </a:t>
            </a:r>
          </a:p>
          <a:p>
            <a:pPr marL="64008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                                                               </a:t>
            </a:r>
          </a:p>
          <a:p>
            <a:pPr marL="64008" indent="0">
              <a:buNone/>
            </a:pPr>
            <a:r>
              <a:rPr lang="en-US" sz="2000" dirty="0" smtClean="0"/>
              <a:t>                                                                           </a:t>
            </a:r>
            <a:endParaRPr lang="en-US" sz="800" dirty="0" smtClean="0"/>
          </a:p>
          <a:p>
            <a:pPr marL="64008" indent="0">
              <a:buNone/>
            </a:pPr>
            <a:r>
              <a:rPr lang="en-US" sz="800" dirty="0"/>
              <a:t> </a:t>
            </a:r>
            <a:r>
              <a:rPr lang="en-US" sz="800" dirty="0" smtClean="0"/>
              <a:t>                                                                                                                                                                                                    </a:t>
            </a:r>
          </a:p>
          <a:p>
            <a:pPr marL="64008" indent="0">
              <a:buNone/>
            </a:pPr>
            <a:r>
              <a:rPr lang="en-US" sz="800" dirty="0"/>
              <a:t> </a:t>
            </a:r>
            <a:r>
              <a:rPr lang="en-US" sz="800" dirty="0" smtClean="0"/>
              <a:t>                                                                                                                                                                                                    </a:t>
            </a:r>
            <a:endParaRPr lang="en-US" sz="2000" dirty="0"/>
          </a:p>
          <a:p>
            <a:pPr marL="64008" indent="0">
              <a:buNone/>
            </a:pPr>
            <a:r>
              <a:rPr lang="en-US" sz="2000" dirty="0" smtClean="0"/>
              <a:t>                                                                                                                   </a:t>
            </a:r>
            <a:endParaRPr lang="en-US" sz="2000" dirty="0"/>
          </a:p>
          <a:p>
            <a:pPr marL="64008" indent="0">
              <a:buNone/>
            </a:pPr>
            <a:r>
              <a:rPr lang="en-US" sz="600" dirty="0" smtClean="0"/>
              <a:t>                                                                                                                                                                       </a:t>
            </a:r>
            <a:endParaRPr lang="en-US" sz="1400" dirty="0" smtClean="0"/>
          </a:p>
          <a:p>
            <a:pPr marL="64008" indent="0">
              <a:buNone/>
            </a:pPr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pPr marL="64008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                                                                                                            </a:t>
            </a:r>
            <a:endParaRPr lang="ru-RU" sz="2000" dirty="0" smtClean="0"/>
          </a:p>
          <a:p>
            <a:endParaRPr lang="ru-RU" sz="2000" dirty="0"/>
          </a:p>
        </p:txBody>
      </p:sp>
      <p:pic>
        <p:nvPicPr>
          <p:cNvPr id="54" name="Рисунок 5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0"/>
            <a:ext cx="5364088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5173133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2.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𝑦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4</m:t>
                        </m:r>
                      </m:den>
                    </m:f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dirty="0" smtClean="0"/>
                  <a:t>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dirty="0" smtClean="0">
                            <a:latin typeface="Cambria Math"/>
                          </a:rPr>
                          <m:t>24</m:t>
                        </m:r>
                      </m:den>
                    </m:f>
                    <m:sSup>
                      <m:sSupPr>
                        <m:ctrlPr>
                          <a:rPr lang="en-US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dirty="0" smtClean="0">
                            <a:latin typeface="Cambria Math"/>
                          </a:rPr>
                          <m:t>6</m:t>
                        </m:r>
                      </m:sup>
                    </m:sSup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Font typeface="Arial" pitchFamily="34" charset="0"/>
                  <a:buChar char="•"/>
                </a:pPr>
                <a:r>
                  <a:rPr lang="ru-RU" sz="2000" dirty="0"/>
                  <a:t>1) ООФ   </a:t>
                </a:r>
                <a:r>
                  <a:rPr lang="en-US" sz="2000" dirty="0"/>
                  <a:t>𝑥∈R</a:t>
                </a:r>
              </a:p>
              <a:p>
                <a:pPr>
                  <a:buFont typeface="Arial" pitchFamily="34" charset="0"/>
                  <a:buChar char="•"/>
                </a:pPr>
                <a:r>
                  <a:rPr lang="en-US" sz="2000" dirty="0"/>
                  <a:t>2) </a:t>
                </a:r>
                <a:r>
                  <a:rPr lang="ru-RU" sz="2000" dirty="0"/>
                  <a:t>ОДЗ  у∈</a:t>
                </a:r>
                <a:r>
                  <a:rPr lang="en-US" sz="2000" dirty="0"/>
                  <a:t>R</a:t>
                </a:r>
              </a:p>
              <a:p>
                <a:pPr>
                  <a:buFont typeface="Arial" pitchFamily="34" charset="0"/>
                  <a:buChar char="•"/>
                </a:pPr>
                <a:r>
                  <a:rPr lang="en-US" sz="2000" dirty="0"/>
                  <a:t>3</a:t>
                </a:r>
                <a:r>
                  <a:rPr lang="en-US" sz="2000" dirty="0" smtClean="0"/>
                  <a:t>)</a:t>
                </a:r>
                <a:r>
                  <a:rPr lang="ru-RU" sz="2000" dirty="0" smtClean="0"/>
                  <a:t> а</a:t>
                </a:r>
                <a:r>
                  <a:rPr lang="ru-RU" sz="2000" dirty="0"/>
                  <a:t>) </a:t>
                </a:r>
                <a:r>
                  <a:rPr lang="en-US" sz="2000" dirty="0"/>
                  <a:t>f`(𝑥</a:t>
                </a:r>
                <a:r>
                  <a:rPr lang="en-US" sz="2000" dirty="0" smtClean="0"/>
                  <a:t>)=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000" dirty="0" smtClean="0"/>
                  <a:t>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dirty="0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i="1" dirty="0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b="0" i="1" dirty="0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000" b="0" i="1" dirty="0" smtClean="0">
                                <a:latin typeface="Cambria Math"/>
                              </a:rPr>
                              <m:t>5</m:t>
                            </m:r>
                          </m:sup>
                        </m:sSup>
                      </m:num>
                      <m:den>
                        <m:r>
                          <a:rPr lang="en-US" sz="2000" b="0" i="1" dirty="0" smtClean="0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ru-RU" sz="2000" dirty="0" smtClean="0"/>
                  <a:t>б</a:t>
                </a:r>
                <a:r>
                  <a:rPr lang="ru-RU" sz="2000" dirty="0"/>
                  <a:t>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0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000" dirty="0" smtClean="0"/>
                  <a:t>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/>
                              </a:rPr>
                              <m:t>5</m:t>
                            </m:r>
                          </m:sup>
                        </m:sSup>
                      </m:num>
                      <m:den>
                        <m:r>
                          <a:rPr lang="en-US" sz="2000" b="0" i="1" smtClean="0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000" dirty="0" smtClean="0"/>
                  <a:t>=0 </a:t>
                </a:r>
                <a:r>
                  <a:rPr lang="ru-RU" sz="2000" dirty="0" smtClean="0"/>
                  <a:t>; </a:t>
                </a:r>
                <a:r>
                  <a:rPr lang="en-US" sz="2000" dirty="0" smtClean="0"/>
                  <a:t>x</a:t>
                </a:r>
                <a:r>
                  <a:rPr lang="en-US" sz="1100" dirty="0" smtClean="0"/>
                  <a:t>1</a:t>
                </a:r>
                <a:r>
                  <a:rPr lang="en-US" sz="2000" dirty="0" smtClean="0"/>
                  <a:t>=0 </a:t>
                </a:r>
                <a:r>
                  <a:rPr lang="ru-RU" sz="2000" dirty="0" smtClean="0"/>
                  <a:t>;  </a:t>
                </a:r>
                <a:r>
                  <a:rPr lang="en-US" sz="2000" dirty="0" smtClean="0"/>
                  <a:t>x</a:t>
                </a:r>
                <a:r>
                  <a:rPr lang="en-US" sz="1200" dirty="0" smtClean="0"/>
                  <a:t>2,3</a:t>
                </a:r>
                <a:r>
                  <a:rPr lang="ru-RU" sz="2000" dirty="0" smtClean="0"/>
                  <a:t>= </a:t>
                </a:r>
                <a14:m>
                  <m:oMath xmlns:m="http://schemas.openxmlformats.org/officeDocument/2006/math">
                    <m:r>
                      <a:rPr lang="ru-RU" sz="2000" i="1" smtClean="0">
                        <a:latin typeface="Cambria Math"/>
                        <a:ea typeface="Cambria Math"/>
                      </a:rPr>
                      <m:t>±</m:t>
                    </m:r>
                  </m:oMath>
                </a14:m>
                <a:r>
                  <a:rPr lang="ru-RU" sz="2000" dirty="0" smtClean="0"/>
                  <a:t>2</a:t>
                </a:r>
              </a:p>
              <a:p>
                <a:pPr>
                  <a:buFont typeface="Arial" pitchFamily="34" charset="0"/>
                  <a:buChar char="•"/>
                </a:pPr>
                <a:r>
                  <a:rPr lang="ru-RU" sz="2000" dirty="0" smtClean="0"/>
                  <a:t>4)     +         -          +        -     </a:t>
                </a:r>
                <a:r>
                  <a:rPr lang="en-US" sz="1400" dirty="0" smtClean="0"/>
                  <a:t>f</a:t>
                </a:r>
                <a:r>
                  <a:rPr lang="en-US" sz="1400" i="1" dirty="0"/>
                  <a:t>`(</a:t>
                </a:r>
                <a:r>
                  <a:rPr lang="ru-RU" sz="1400" dirty="0"/>
                  <a:t>𝑥</a:t>
                </a:r>
                <a:r>
                  <a:rPr lang="ru-RU" sz="1400" dirty="0" smtClean="0"/>
                  <a:t>)</a:t>
                </a:r>
                <a:r>
                  <a:rPr lang="en-US" sz="1400" dirty="0"/>
                  <a:t>X</a:t>
                </a:r>
                <a:r>
                  <a:rPr lang="en-US" sz="1400" dirty="0" smtClean="0"/>
                  <a:t>max=-2</a:t>
                </a:r>
                <a:r>
                  <a:rPr lang="ru-RU" sz="1400" dirty="0" smtClean="0"/>
                  <a:t>; </a:t>
                </a:r>
                <a:r>
                  <a:rPr lang="en-US" sz="1400" dirty="0" smtClean="0"/>
                  <a:t>Xmin=0</a:t>
                </a:r>
                <a:r>
                  <a:rPr lang="ru-RU" sz="1400" dirty="0" smtClean="0"/>
                  <a:t>;</a:t>
                </a:r>
                <a:r>
                  <a:rPr lang="en-US" sz="1400" dirty="0" smtClean="0"/>
                  <a:t> Xmax=2</a:t>
                </a:r>
                <a:r>
                  <a:rPr lang="ru-RU" sz="1400" dirty="0" smtClean="0"/>
                  <a:t>.</a:t>
                </a:r>
              </a:p>
              <a:p>
                <a:pPr marL="64008" indent="0">
                  <a:buNone/>
                </a:pPr>
                <a:r>
                  <a:rPr lang="ru-RU" sz="1100" dirty="0" smtClean="0"/>
                  <a:t>                            -2                       0                    2                 </a:t>
                </a:r>
                <a:r>
                  <a:rPr lang="en-US" sz="1400" dirty="0" smtClean="0"/>
                  <a:t>f(</a:t>
                </a:r>
                <a:r>
                  <a:rPr lang="ru-RU" sz="1400" dirty="0" smtClean="0"/>
                  <a:t>𝑥)</a:t>
                </a:r>
              </a:p>
              <a:p>
                <a:pPr>
                  <a:buFont typeface="Arial" pitchFamily="34" charset="0"/>
                  <a:buChar char="•"/>
                </a:pPr>
                <a:endParaRPr lang="ru-RU" sz="1400" dirty="0" smtClean="0"/>
              </a:p>
              <a:p>
                <a:pPr>
                  <a:buFont typeface="Arial" pitchFamily="34" charset="0"/>
                  <a:buChar char="•"/>
                </a:pPr>
                <a:endParaRPr lang="ru-RU" sz="1400" dirty="0"/>
              </a:p>
              <a:p>
                <a:pPr>
                  <a:buFont typeface="Arial" pitchFamily="34" charset="0"/>
                  <a:buChar char="•"/>
                </a:pPr>
                <a:r>
                  <a:rPr lang="ru-RU" sz="2000" dirty="0" smtClean="0"/>
                  <a:t>5)</a:t>
                </a:r>
                <a:endParaRPr lang="ru-RU" sz="2000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t="-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Прямая со стрелкой 4"/>
          <p:cNvCxnSpPr/>
          <p:nvPr/>
        </p:nvCxnSpPr>
        <p:spPr>
          <a:xfrm>
            <a:off x="1475656" y="3614448"/>
            <a:ext cx="2808312" cy="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1835696" y="3579182"/>
            <a:ext cx="0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2879812" y="3590527"/>
            <a:ext cx="0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3707904" y="3579182"/>
            <a:ext cx="0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Таблица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70678505"/>
                  </p:ext>
                </p:extLst>
              </p:nvPr>
            </p:nvGraphicFramePr>
            <p:xfrm>
              <a:off x="647048" y="4880655"/>
              <a:ext cx="8496952" cy="1977345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062119"/>
                    <a:gridCol w="1062119"/>
                    <a:gridCol w="1062119"/>
                    <a:gridCol w="1062119"/>
                    <a:gridCol w="1062119"/>
                    <a:gridCol w="1062119"/>
                    <a:gridCol w="1062119"/>
                    <a:gridCol w="1062119"/>
                  </a:tblGrid>
                  <a:tr h="1012866">
                    <a:tc>
                      <a:txBody>
                        <a:bodyPr/>
                        <a:lstStyle/>
                        <a:p>
                          <a:r>
                            <a:rPr lang="ru-RU" baseline="0" dirty="0" smtClean="0">
                              <a:ln>
                                <a:solidFill>
                                  <a:schemeClr val="tx1"/>
                                </a:solidFill>
                              </a:ln>
                            </a:rPr>
                            <a:t>   х</a:t>
                          </a:r>
                          <a:endParaRPr lang="ru-RU" dirty="0">
                            <a:ln>
                              <a:solidFill>
                                <a:schemeClr val="tx1"/>
                              </a:solidFill>
                            </a:ln>
                          </a:endParaRPr>
                        </a:p>
                      </a:txBody>
                      <a:tcPr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ln>
                                <a:solidFill>
                                  <a:schemeClr val="tx1"/>
                                </a:solidFill>
                              </a:ln>
                            </a:rPr>
                            <a:t>X&lt;-2</a:t>
                          </a:r>
                          <a:endParaRPr lang="ru-RU" dirty="0">
                            <a:ln>
                              <a:solidFill>
                                <a:schemeClr val="tx1"/>
                              </a:solidFill>
                            </a:ln>
                          </a:endParaRPr>
                        </a:p>
                      </a:txBody>
                      <a:tcPr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ln>
                                <a:solidFill>
                                  <a:schemeClr val="tx1"/>
                                </a:solidFill>
                              </a:ln>
                            </a:rPr>
                            <a:t>    -2</a:t>
                          </a:r>
                          <a:endParaRPr lang="ru-RU" dirty="0">
                            <a:ln>
                              <a:solidFill>
                                <a:schemeClr val="tx1"/>
                              </a:solidFill>
                            </a:ln>
                          </a:endParaRPr>
                        </a:p>
                      </a:txBody>
                      <a:tcPr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ln>
                                <a:solidFill>
                                  <a:schemeClr val="tx1"/>
                                </a:solidFill>
                              </a:ln>
                            </a:rPr>
                            <a:t>-2&lt;x&lt;0</a:t>
                          </a:r>
                          <a:endParaRPr lang="ru-RU" dirty="0">
                            <a:ln>
                              <a:solidFill>
                                <a:schemeClr val="tx1"/>
                              </a:solidFill>
                            </a:ln>
                          </a:endParaRPr>
                        </a:p>
                      </a:txBody>
                      <a:tcPr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ln>
                                <a:solidFill>
                                  <a:schemeClr val="tx1"/>
                                </a:solidFill>
                              </a:ln>
                            </a:rPr>
                            <a:t>     0</a:t>
                          </a:r>
                          <a:endParaRPr lang="ru-RU" dirty="0">
                            <a:ln>
                              <a:solidFill>
                                <a:schemeClr val="tx1"/>
                              </a:solidFill>
                            </a:ln>
                          </a:endParaRPr>
                        </a:p>
                      </a:txBody>
                      <a:tcPr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ln>
                                <a:solidFill>
                                  <a:schemeClr val="tx1"/>
                                </a:solidFill>
                              </a:ln>
                            </a:rPr>
                            <a:t>0&lt;x&lt;2</a:t>
                          </a:r>
                          <a:endParaRPr lang="ru-RU" dirty="0">
                            <a:ln>
                              <a:solidFill>
                                <a:schemeClr val="tx1"/>
                              </a:solidFill>
                            </a:ln>
                          </a:endParaRPr>
                        </a:p>
                      </a:txBody>
                      <a:tcPr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ln>
                                <a:solidFill>
                                  <a:schemeClr val="tx1"/>
                                </a:solidFill>
                              </a:ln>
                            </a:rPr>
                            <a:t>      2</a:t>
                          </a:r>
                          <a:endParaRPr lang="ru-RU" dirty="0">
                            <a:ln>
                              <a:solidFill>
                                <a:schemeClr val="tx1"/>
                              </a:solidFill>
                            </a:ln>
                          </a:endParaRPr>
                        </a:p>
                      </a:txBody>
                      <a:tcPr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ln>
                                <a:solidFill>
                                  <a:schemeClr val="tx1"/>
                                </a:solidFill>
                              </a:ln>
                            </a:rPr>
                            <a:t>  X&gt;2</a:t>
                          </a:r>
                          <a:endParaRPr lang="ru-RU" dirty="0">
                            <a:ln>
                              <a:solidFill>
                                <a:schemeClr val="tx1"/>
                              </a:solidFill>
                            </a:ln>
                          </a:endParaRPr>
                        </a:p>
                      </a:txBody>
                      <a:tcPr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</a:tr>
                  <a:tr h="467383"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ln>
                                <a:solidFill>
                                  <a:schemeClr val="tx1"/>
                                </a:solidFill>
                              </a:ln>
                            </a:rPr>
                            <a:t>f`(x)</a:t>
                          </a:r>
                          <a:endParaRPr lang="ru-RU" dirty="0">
                            <a:ln>
                              <a:solidFill>
                                <a:schemeClr val="tx1"/>
                              </a:solidFill>
                            </a:ln>
                          </a:endParaRPr>
                        </a:p>
                      </a:txBody>
                      <a:tcP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ln>
                                <a:solidFill>
                                  <a:schemeClr val="tx1"/>
                                </a:solidFill>
                              </a:ln>
                            </a:rPr>
                            <a:t>     +</a:t>
                          </a:r>
                          <a:endParaRPr lang="ru-RU" dirty="0">
                            <a:ln>
                              <a:solidFill>
                                <a:schemeClr val="tx1"/>
                              </a:solidFill>
                            </a:ln>
                          </a:endParaRPr>
                        </a:p>
                      </a:txBody>
                      <a:tcP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ln>
                                <a:solidFill>
                                  <a:schemeClr val="tx1"/>
                                </a:solidFill>
                              </a:ln>
                            </a:rPr>
                            <a:t>    0</a:t>
                          </a:r>
                          <a:endParaRPr lang="ru-RU" dirty="0">
                            <a:ln>
                              <a:solidFill>
                                <a:schemeClr val="tx1"/>
                              </a:solidFill>
                            </a:ln>
                          </a:endParaRPr>
                        </a:p>
                      </a:txBody>
                      <a:tcP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baseline="0" dirty="0" smtClean="0">
                              <a:ln>
                                <a:solidFill>
                                  <a:schemeClr val="tx1"/>
                                </a:solidFill>
                              </a:ln>
                            </a:rPr>
                            <a:t>  -              </a:t>
                          </a:r>
                          <a:endParaRPr lang="ru-RU" dirty="0">
                            <a:ln>
                              <a:solidFill>
                                <a:schemeClr val="tx1"/>
                              </a:solidFill>
                            </a:ln>
                          </a:endParaRPr>
                        </a:p>
                      </a:txBody>
                      <a:tcP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ln>
                                <a:solidFill>
                                  <a:schemeClr val="tx1"/>
                                </a:solidFill>
                              </a:ln>
                            </a:rPr>
                            <a:t>     0</a:t>
                          </a:r>
                          <a:endParaRPr lang="ru-RU" dirty="0">
                            <a:ln>
                              <a:solidFill>
                                <a:schemeClr val="tx1"/>
                              </a:solidFill>
                            </a:ln>
                          </a:endParaRPr>
                        </a:p>
                      </a:txBody>
                      <a:tcP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ln>
                                <a:solidFill>
                                  <a:schemeClr val="tx1"/>
                                </a:solidFill>
                              </a:ln>
                            </a:rPr>
                            <a:t>     +</a:t>
                          </a:r>
                          <a:endParaRPr lang="ru-RU" dirty="0">
                            <a:ln>
                              <a:solidFill>
                                <a:schemeClr val="tx1"/>
                              </a:solidFill>
                            </a:ln>
                          </a:endParaRPr>
                        </a:p>
                      </a:txBody>
                      <a:tcP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ln>
                                <a:solidFill>
                                  <a:schemeClr val="tx1"/>
                                </a:solidFill>
                              </a:ln>
                            </a:rPr>
                            <a:t>     0</a:t>
                          </a:r>
                          <a:endParaRPr lang="ru-RU" dirty="0">
                            <a:ln>
                              <a:solidFill>
                                <a:schemeClr val="tx1"/>
                              </a:solidFill>
                            </a:ln>
                          </a:endParaRPr>
                        </a:p>
                      </a:txBody>
                      <a:tcP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ln>
                                <a:solidFill>
                                  <a:schemeClr val="tx1"/>
                                </a:solidFill>
                              </a:ln>
                            </a:rPr>
                            <a:t>     -</a:t>
                          </a:r>
                          <a:endParaRPr lang="ru-RU" dirty="0">
                            <a:ln>
                              <a:solidFill>
                                <a:schemeClr val="tx1"/>
                              </a:solidFill>
                            </a:ln>
                          </a:endParaRPr>
                        </a:p>
                      </a:txBody>
                      <a:tcP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</a:tr>
                  <a:tr h="497096"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ln>
                                <a:solidFill>
                                  <a:schemeClr val="tx1"/>
                                </a:solidFill>
                              </a:ln>
                            </a:rPr>
                            <a:t>   f(x)</a:t>
                          </a:r>
                          <a:endParaRPr lang="ru-RU" dirty="0">
                            <a:ln>
                              <a:solidFill>
                                <a:schemeClr val="tx1"/>
                              </a:solidFill>
                            </a:ln>
                          </a:endParaRPr>
                        </a:p>
                      </a:txBody>
                      <a:tcP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dirty="0">
                            <a:ln>
                              <a:solidFill>
                                <a:schemeClr val="tx1"/>
                              </a:solidFill>
                            </a:ln>
                          </a:endParaRPr>
                        </a:p>
                      </a:txBody>
                      <a:tcP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ln>
                                <a:solidFill>
                                  <a:schemeClr val="tx1"/>
                                </a:solidFill>
                              </a:ln>
                            </a:rPr>
                            <a:t>   -1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i="1" smtClean="0">
                                      <a:ln>
                                        <a:solidFill>
                                          <a:schemeClr val="tx1"/>
                                        </a:solidFill>
                                      </a:ln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mtClean="0">
                                      <a:ln>
                                        <a:solidFill>
                                          <a:schemeClr val="tx1"/>
                                        </a:solidFill>
                                      </a:ln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mtClean="0">
                                      <a:ln>
                                        <a:solidFill>
                                          <a:schemeClr val="tx1"/>
                                        </a:solidFill>
                                      </a:ln>
                                      <a:latin typeface="Cambria Math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lang="en-US" smtClean="0">
                                  <a:ln>
                                    <a:solidFill>
                                      <a:schemeClr val="tx1"/>
                                    </a:solidFill>
                                  </a:ln>
                                  <a:latin typeface="Cambria Math"/>
                                </a:rPr>
                                <m:t> </m:t>
                              </m:r>
                            </m:oMath>
                          </a14:m>
                          <a:endParaRPr lang="ru-RU" dirty="0">
                            <a:ln>
                              <a:solidFill>
                                <a:schemeClr val="tx1"/>
                              </a:solidFill>
                            </a:ln>
                          </a:endParaRPr>
                        </a:p>
                      </a:txBody>
                      <a:tcP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dirty="0">
                            <a:ln>
                              <a:solidFill>
                                <a:schemeClr val="tx1"/>
                              </a:solidFill>
                            </a:ln>
                          </a:endParaRPr>
                        </a:p>
                      </a:txBody>
                      <a:tcP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ln>
                                <a:solidFill>
                                  <a:schemeClr val="tx1"/>
                                </a:solidFill>
                              </a:ln>
                            </a:rPr>
                            <a:t>     0</a:t>
                          </a:r>
                          <a:endParaRPr lang="ru-RU" dirty="0">
                            <a:ln>
                              <a:solidFill>
                                <a:schemeClr val="tx1"/>
                              </a:solidFill>
                            </a:ln>
                          </a:endParaRPr>
                        </a:p>
                      </a:txBody>
                      <a:tcP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dirty="0">
                            <a:ln>
                              <a:solidFill>
                                <a:schemeClr val="tx1"/>
                              </a:solidFill>
                            </a:ln>
                          </a:endParaRPr>
                        </a:p>
                      </a:txBody>
                      <a:tcP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ln>
                                <a:solidFill>
                                  <a:schemeClr val="tx1"/>
                                </a:solidFill>
                              </a:ln>
                            </a:rPr>
                            <a:t>  1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i="1" smtClean="0">
                                      <a:ln>
                                        <a:solidFill>
                                          <a:schemeClr val="tx1"/>
                                        </a:solidFill>
                                      </a:ln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mtClean="0">
                                      <a:ln>
                                        <a:solidFill>
                                          <a:schemeClr val="tx1"/>
                                        </a:solidFill>
                                      </a:ln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mtClean="0">
                                      <a:ln>
                                        <a:solidFill>
                                          <a:schemeClr val="tx1"/>
                                        </a:solidFill>
                                      </a:ln>
                                      <a:latin typeface="Cambria Math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endParaRPr lang="ru-RU" dirty="0">
                            <a:ln>
                              <a:solidFill>
                                <a:schemeClr val="tx1"/>
                              </a:solidFill>
                            </a:ln>
                          </a:endParaRPr>
                        </a:p>
                      </a:txBody>
                      <a:tcP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dirty="0">
                            <a:ln>
                              <a:solidFill>
                                <a:schemeClr val="tx1"/>
                              </a:solidFill>
                            </a:ln>
                          </a:endParaRPr>
                        </a:p>
                      </a:txBody>
                      <a:tcP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Таблица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="" xmlns:p14="http://schemas.microsoft.com/office/powerpoint/2010/main" val="2170678505"/>
                  </p:ext>
                </p:extLst>
              </p:nvPr>
            </p:nvGraphicFramePr>
            <p:xfrm>
              <a:off x="647048" y="4880655"/>
              <a:ext cx="8496952" cy="1977345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062119"/>
                    <a:gridCol w="1062119"/>
                    <a:gridCol w="1062119"/>
                    <a:gridCol w="1062119"/>
                    <a:gridCol w="1062119"/>
                    <a:gridCol w="1062119"/>
                    <a:gridCol w="1062119"/>
                    <a:gridCol w="1062119"/>
                  </a:tblGrid>
                  <a:tr h="1012866">
                    <a:tc>
                      <a:txBody>
                        <a:bodyPr/>
                        <a:lstStyle/>
                        <a:p>
                          <a:r>
                            <a:rPr lang="ru-RU" baseline="0" dirty="0" smtClean="0">
                              <a:ln>
                                <a:solidFill>
                                  <a:schemeClr val="tx1"/>
                                </a:solidFill>
                              </a:ln>
                            </a:rPr>
                            <a:t>   х</a:t>
                          </a:r>
                          <a:endParaRPr lang="ru-RU" dirty="0">
                            <a:ln>
                              <a:solidFill>
                                <a:schemeClr val="tx1"/>
                              </a:solidFill>
                            </a:ln>
                          </a:endParaRPr>
                        </a:p>
                      </a:txBody>
                      <a:tcPr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ln>
                                <a:solidFill>
                                  <a:schemeClr val="tx1"/>
                                </a:solidFill>
                              </a:ln>
                            </a:rPr>
                            <a:t>X&lt;-2</a:t>
                          </a:r>
                          <a:endParaRPr lang="ru-RU" dirty="0">
                            <a:ln>
                              <a:solidFill>
                                <a:schemeClr val="tx1"/>
                              </a:solidFill>
                            </a:ln>
                          </a:endParaRPr>
                        </a:p>
                      </a:txBody>
                      <a:tcPr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ln>
                                <a:solidFill>
                                  <a:schemeClr val="tx1"/>
                                </a:solidFill>
                              </a:ln>
                            </a:rPr>
                            <a:t>    -2</a:t>
                          </a:r>
                          <a:endParaRPr lang="ru-RU" dirty="0">
                            <a:ln>
                              <a:solidFill>
                                <a:schemeClr val="tx1"/>
                              </a:solidFill>
                            </a:ln>
                          </a:endParaRPr>
                        </a:p>
                      </a:txBody>
                      <a:tcPr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ln>
                                <a:solidFill>
                                  <a:schemeClr val="tx1"/>
                                </a:solidFill>
                              </a:ln>
                            </a:rPr>
                            <a:t>-2&lt;x&lt;0</a:t>
                          </a:r>
                          <a:endParaRPr lang="ru-RU" dirty="0">
                            <a:ln>
                              <a:solidFill>
                                <a:schemeClr val="tx1"/>
                              </a:solidFill>
                            </a:ln>
                          </a:endParaRPr>
                        </a:p>
                      </a:txBody>
                      <a:tcPr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ln>
                                <a:solidFill>
                                  <a:schemeClr val="tx1"/>
                                </a:solidFill>
                              </a:ln>
                            </a:rPr>
                            <a:t>     0</a:t>
                          </a:r>
                          <a:endParaRPr lang="ru-RU" dirty="0">
                            <a:ln>
                              <a:solidFill>
                                <a:schemeClr val="tx1"/>
                              </a:solidFill>
                            </a:ln>
                          </a:endParaRPr>
                        </a:p>
                      </a:txBody>
                      <a:tcPr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ln>
                                <a:solidFill>
                                  <a:schemeClr val="tx1"/>
                                </a:solidFill>
                              </a:ln>
                            </a:rPr>
                            <a:t>0&lt;x&lt;2</a:t>
                          </a:r>
                          <a:endParaRPr lang="ru-RU" dirty="0">
                            <a:ln>
                              <a:solidFill>
                                <a:schemeClr val="tx1"/>
                              </a:solidFill>
                            </a:ln>
                          </a:endParaRPr>
                        </a:p>
                      </a:txBody>
                      <a:tcPr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ln>
                                <a:solidFill>
                                  <a:schemeClr val="tx1"/>
                                </a:solidFill>
                              </a:ln>
                            </a:rPr>
                            <a:t>      2</a:t>
                          </a:r>
                          <a:endParaRPr lang="ru-RU" dirty="0">
                            <a:ln>
                              <a:solidFill>
                                <a:schemeClr val="tx1"/>
                              </a:solidFill>
                            </a:ln>
                          </a:endParaRPr>
                        </a:p>
                      </a:txBody>
                      <a:tcPr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ln>
                                <a:solidFill>
                                  <a:schemeClr val="tx1"/>
                                </a:solidFill>
                              </a:ln>
                            </a:rPr>
                            <a:t>  X&gt;2</a:t>
                          </a:r>
                          <a:endParaRPr lang="ru-RU" dirty="0">
                            <a:ln>
                              <a:solidFill>
                                <a:schemeClr val="tx1"/>
                              </a:solidFill>
                            </a:ln>
                          </a:endParaRPr>
                        </a:p>
                      </a:txBody>
                      <a:tcPr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</a:tr>
                  <a:tr h="467383"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ln>
                                <a:solidFill>
                                  <a:schemeClr val="tx1"/>
                                </a:solidFill>
                              </a:ln>
                            </a:rPr>
                            <a:t>f`(x)</a:t>
                          </a:r>
                          <a:endParaRPr lang="ru-RU" dirty="0">
                            <a:ln>
                              <a:solidFill>
                                <a:schemeClr val="tx1"/>
                              </a:solidFill>
                            </a:ln>
                          </a:endParaRPr>
                        </a:p>
                      </a:txBody>
                      <a:tcP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ln>
                                <a:solidFill>
                                  <a:schemeClr val="tx1"/>
                                </a:solidFill>
                              </a:ln>
                            </a:rPr>
                            <a:t>     +</a:t>
                          </a:r>
                          <a:endParaRPr lang="ru-RU" dirty="0">
                            <a:ln>
                              <a:solidFill>
                                <a:schemeClr val="tx1"/>
                              </a:solidFill>
                            </a:ln>
                          </a:endParaRPr>
                        </a:p>
                      </a:txBody>
                      <a:tcP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ln>
                                <a:solidFill>
                                  <a:schemeClr val="tx1"/>
                                </a:solidFill>
                              </a:ln>
                            </a:rPr>
                            <a:t>    0</a:t>
                          </a:r>
                          <a:endParaRPr lang="ru-RU" dirty="0">
                            <a:ln>
                              <a:solidFill>
                                <a:schemeClr val="tx1"/>
                              </a:solidFill>
                            </a:ln>
                          </a:endParaRPr>
                        </a:p>
                      </a:txBody>
                      <a:tcP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baseline="0" dirty="0" smtClean="0">
                              <a:ln>
                                <a:solidFill>
                                  <a:schemeClr val="tx1"/>
                                </a:solidFill>
                              </a:ln>
                            </a:rPr>
                            <a:t>  -              </a:t>
                          </a:r>
                          <a:endParaRPr lang="ru-RU" dirty="0">
                            <a:ln>
                              <a:solidFill>
                                <a:schemeClr val="tx1"/>
                              </a:solidFill>
                            </a:ln>
                          </a:endParaRPr>
                        </a:p>
                      </a:txBody>
                      <a:tcP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ln>
                                <a:solidFill>
                                  <a:schemeClr val="tx1"/>
                                </a:solidFill>
                              </a:ln>
                            </a:rPr>
                            <a:t>     0</a:t>
                          </a:r>
                          <a:endParaRPr lang="ru-RU" dirty="0">
                            <a:ln>
                              <a:solidFill>
                                <a:schemeClr val="tx1"/>
                              </a:solidFill>
                            </a:ln>
                          </a:endParaRPr>
                        </a:p>
                      </a:txBody>
                      <a:tcP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ln>
                                <a:solidFill>
                                  <a:schemeClr val="tx1"/>
                                </a:solidFill>
                              </a:ln>
                            </a:rPr>
                            <a:t>     +</a:t>
                          </a:r>
                          <a:endParaRPr lang="ru-RU" dirty="0">
                            <a:ln>
                              <a:solidFill>
                                <a:schemeClr val="tx1"/>
                              </a:solidFill>
                            </a:ln>
                          </a:endParaRPr>
                        </a:p>
                      </a:txBody>
                      <a:tcP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ln>
                                <a:solidFill>
                                  <a:schemeClr val="tx1"/>
                                </a:solidFill>
                              </a:ln>
                            </a:rPr>
                            <a:t>     0</a:t>
                          </a:r>
                          <a:endParaRPr lang="ru-RU" dirty="0">
                            <a:ln>
                              <a:solidFill>
                                <a:schemeClr val="tx1"/>
                              </a:solidFill>
                            </a:ln>
                          </a:endParaRPr>
                        </a:p>
                      </a:txBody>
                      <a:tcP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ln>
                                <a:solidFill>
                                  <a:schemeClr val="tx1"/>
                                </a:solidFill>
                              </a:ln>
                            </a:rPr>
                            <a:t>     -</a:t>
                          </a:r>
                          <a:endParaRPr lang="ru-RU" dirty="0">
                            <a:ln>
                              <a:solidFill>
                                <a:schemeClr val="tx1"/>
                              </a:solidFill>
                            </a:ln>
                          </a:endParaRPr>
                        </a:p>
                      </a:txBody>
                      <a:tcP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</a:tr>
                  <a:tr h="497096"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ln>
                                <a:solidFill>
                                  <a:schemeClr val="tx1"/>
                                </a:solidFill>
                              </a:ln>
                            </a:rPr>
                            <a:t>   f(x)</a:t>
                          </a:r>
                          <a:endParaRPr lang="ru-RU" dirty="0">
                            <a:ln>
                              <a:solidFill>
                                <a:schemeClr val="tx1"/>
                              </a:solidFill>
                            </a:ln>
                          </a:endParaRPr>
                        </a:p>
                      </a:txBody>
                      <a:tcP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dirty="0">
                            <a:ln>
                              <a:solidFill>
                                <a:schemeClr val="tx1"/>
                              </a:solidFill>
                            </a:ln>
                          </a:endParaRPr>
                        </a:p>
                      </a:txBody>
                      <a:tcP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200575" t="-306173" r="-500575" b="-370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dirty="0">
                            <a:ln>
                              <a:solidFill>
                                <a:schemeClr val="tx1"/>
                              </a:solidFill>
                            </a:ln>
                          </a:endParaRPr>
                        </a:p>
                      </a:txBody>
                      <a:tcP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ln>
                                <a:solidFill>
                                  <a:schemeClr val="tx1"/>
                                </a:solidFill>
                              </a:ln>
                            </a:rPr>
                            <a:t>     0</a:t>
                          </a:r>
                          <a:endParaRPr lang="ru-RU" dirty="0">
                            <a:ln>
                              <a:solidFill>
                                <a:schemeClr val="tx1"/>
                              </a:solidFill>
                            </a:ln>
                          </a:endParaRPr>
                        </a:p>
                      </a:txBody>
                      <a:tcP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dirty="0">
                            <a:ln>
                              <a:solidFill>
                                <a:schemeClr val="tx1"/>
                              </a:solidFill>
                            </a:ln>
                          </a:endParaRPr>
                        </a:p>
                      </a:txBody>
                      <a:tcP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601149" t="-306173" r="-100000" b="-370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dirty="0">
                            <a:ln>
                              <a:solidFill>
                                <a:schemeClr val="tx1"/>
                              </a:solidFill>
                            </a:ln>
                          </a:endParaRPr>
                        </a:p>
                      </a:txBody>
                      <a:tcPr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p:cxnSp>
        <p:nvCxnSpPr>
          <p:cNvPr id="10" name="Прямая со стрелкой 9"/>
          <p:cNvCxnSpPr/>
          <p:nvPr/>
        </p:nvCxnSpPr>
        <p:spPr>
          <a:xfrm flipV="1">
            <a:off x="1835194" y="6507342"/>
            <a:ext cx="792088" cy="314408"/>
          </a:xfrm>
          <a:prstGeom prst="straightConnector1">
            <a:avLst/>
          </a:prstGeom>
          <a:ln>
            <a:solidFill>
              <a:schemeClr val="tx1">
                <a:lumMod val="9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V="1">
            <a:off x="6040770" y="6459650"/>
            <a:ext cx="864096" cy="314408"/>
          </a:xfrm>
          <a:prstGeom prst="straightConnector1">
            <a:avLst/>
          </a:prstGeom>
          <a:ln>
            <a:solidFill>
              <a:schemeClr val="tx1">
                <a:lumMod val="9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3959932" y="6459650"/>
            <a:ext cx="648072" cy="324036"/>
          </a:xfrm>
          <a:prstGeom prst="straightConnector1">
            <a:avLst/>
          </a:prstGeom>
          <a:ln>
            <a:solidFill>
              <a:schemeClr val="tx1">
                <a:lumMod val="9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8208404" y="6415272"/>
            <a:ext cx="648072" cy="324036"/>
          </a:xfrm>
          <a:prstGeom prst="straightConnector1">
            <a:avLst/>
          </a:prstGeom>
          <a:ln>
            <a:solidFill>
              <a:schemeClr val="tx1">
                <a:lumMod val="9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V="1">
            <a:off x="1403648" y="3723198"/>
            <a:ext cx="216024" cy="2913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V="1">
            <a:off x="3059832" y="3699897"/>
            <a:ext cx="288032" cy="3146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2183399" y="3680850"/>
            <a:ext cx="360040" cy="3128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3851920" y="3701748"/>
            <a:ext cx="360040" cy="3128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228889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60648"/>
                <a:ext cx="8229600" cy="6480720"/>
              </a:xfrm>
            </p:spPr>
            <p:txBody>
              <a:bodyPr>
                <a:normAutofit/>
              </a:bodyPr>
              <a:lstStyle/>
              <a:p>
                <a:pPr>
                  <a:buFont typeface="Arial" pitchFamily="34" charset="0"/>
                  <a:buChar char="•"/>
                </a:pPr>
                <a:r>
                  <a:rPr lang="en-US" sz="2000" dirty="0" smtClean="0"/>
                  <a:t>6) y(-2)= -1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endParaRPr lang="en-US" sz="2000" dirty="0" smtClean="0"/>
              </a:p>
              <a:p>
                <a:pPr marL="64008" indent="0">
                  <a:buNone/>
                </a:pPr>
                <a:r>
                  <a:rPr lang="en-US" sz="2000" dirty="0" smtClean="0"/>
                  <a:t>        y(2)=1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endParaRPr lang="en-US" sz="2000" dirty="0" smtClean="0"/>
              </a:p>
              <a:p>
                <a:pPr marL="64008" indent="0">
                  <a:buNone/>
                </a:pPr>
                <a:r>
                  <a:rPr lang="en-US" sz="2000" dirty="0" smtClean="0"/>
                  <a:t>       y(0)= 0</a:t>
                </a:r>
              </a:p>
              <a:p>
                <a:pPr marL="64008" indent="0">
                  <a:buNone/>
                </a:pPr>
                <a:endParaRPr lang="en-US" sz="2000" dirty="0"/>
              </a:p>
              <a:p>
                <a:pPr>
                  <a:buFont typeface="Arial" pitchFamily="34" charset="0"/>
                  <a:buChar char="•"/>
                </a:pPr>
                <a:r>
                  <a:rPr lang="en-US" sz="2000" dirty="0" smtClean="0"/>
                  <a:t>7) y(-x)=y(x) – </a:t>
                </a:r>
                <a:r>
                  <a:rPr lang="ru-RU" sz="2000" dirty="0" smtClean="0"/>
                  <a:t>Функция</a:t>
                </a:r>
              </a:p>
              <a:p>
                <a:pPr marL="64008" indent="0">
                  <a:buNone/>
                </a:pPr>
                <a:r>
                  <a:rPr lang="ru-RU" sz="2000" dirty="0"/>
                  <a:t>ч</a:t>
                </a:r>
                <a:r>
                  <a:rPr lang="ru-RU" sz="2000" dirty="0" smtClean="0"/>
                  <a:t>етная ,симметрична </a:t>
                </a:r>
                <a:r>
                  <a:rPr lang="ru-RU" sz="2000" dirty="0" err="1" smtClean="0"/>
                  <a:t>отно</a:t>
                </a:r>
                <a:r>
                  <a:rPr lang="ru-RU" sz="2000" dirty="0" smtClean="0"/>
                  <a:t>-</a:t>
                </a:r>
              </a:p>
              <a:p>
                <a:pPr marL="64008" indent="0">
                  <a:buNone/>
                </a:pPr>
                <a:r>
                  <a:rPr lang="ru-RU" sz="2000" dirty="0" err="1" smtClean="0"/>
                  <a:t>сительно</a:t>
                </a:r>
                <a:r>
                  <a:rPr lang="ru-RU" sz="2000" dirty="0" smtClean="0"/>
                  <a:t>  ОУ.</a:t>
                </a:r>
              </a:p>
              <a:p>
                <a:pPr marL="64008" indent="0">
                  <a:buNone/>
                </a:pPr>
                <a:endParaRPr lang="ru-RU" sz="2000" dirty="0"/>
              </a:p>
              <a:p>
                <a:pPr>
                  <a:buFont typeface="Arial" pitchFamily="34" charset="0"/>
                  <a:buChar char="•"/>
                </a:pPr>
                <a:r>
                  <a:rPr lang="ru-RU" sz="2000" dirty="0" smtClean="0"/>
                  <a:t>8)Доп. Точки:</a:t>
                </a:r>
              </a:p>
              <a:p>
                <a:pPr marL="64008" indent="0">
                  <a:buNone/>
                </a:pPr>
                <a:r>
                  <a:rPr lang="en-US" sz="2000" dirty="0" smtClean="0"/>
                  <a:t> y(-3)</a:t>
                </a:r>
                <a:r>
                  <a:rPr lang="ru-RU" sz="2000" dirty="0" smtClean="0"/>
                  <a:t>=-3.5</a:t>
                </a:r>
              </a:p>
              <a:p>
                <a:pPr marL="64008" indent="0">
                  <a:buNone/>
                </a:pPr>
                <a:r>
                  <a:rPr lang="en-US" sz="2000" dirty="0" smtClean="0"/>
                  <a:t>y</a:t>
                </a:r>
                <a:r>
                  <a:rPr lang="ru-RU" sz="2000" dirty="0" smtClean="0"/>
                  <a:t>(-1)</a:t>
                </a:r>
                <a:r>
                  <a:rPr lang="en-US" sz="2000" dirty="0" smtClean="0"/>
                  <a:t>= 0.2 </a:t>
                </a:r>
                <a:endParaRPr lang="ru-RU" sz="2000" dirty="0" smtClean="0"/>
              </a:p>
              <a:p>
                <a:pPr marL="64008" indent="0">
                  <a:buNone/>
                </a:pPr>
                <a:endParaRPr lang="ru-RU" sz="2000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60648"/>
                <a:ext cx="8229600" cy="6480720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295" y="0"/>
            <a:ext cx="4477705" cy="68518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8118304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b="0" dirty="0" smtClean="0"/>
                  <a:t>3.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𝑦</m:t>
                    </m:r>
                    <m:r>
                      <a:rPr lang="en-US" b="0" i="1" smtClean="0">
                        <a:latin typeface="Cambria Math"/>
                      </a:rPr>
                      <m:t>=−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den>
                    </m:f>
                    <m:r>
                      <a:rPr lang="en-US" b="0" i="0" smtClean="0">
                        <a:latin typeface="Cambria Math"/>
                      </a:rPr>
                      <m:t>−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x</m:t>
                    </m:r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Font typeface="Arial" pitchFamily="34" charset="0"/>
                  <a:buChar char="•"/>
                </a:pPr>
                <a:r>
                  <a:rPr lang="ru-RU" sz="2000" dirty="0" smtClean="0"/>
                  <a:t> 1) ООФ   𝑥</a:t>
                </a:r>
                <a14:m>
                  <m:oMath xmlns:m="http://schemas.openxmlformats.org/officeDocument/2006/math">
                    <m:r>
                      <a:rPr lang="ru-RU" sz="2000" i="1" smtClean="0">
                        <a:latin typeface="Cambria Math"/>
                        <a:ea typeface="Cambria Math"/>
                      </a:rPr>
                      <m:t>≠</m:t>
                    </m:r>
                  </m:oMath>
                </a14:m>
                <a:r>
                  <a:rPr lang="en-US" sz="2000" dirty="0" smtClean="0"/>
                  <a:t>0</a:t>
                </a:r>
                <a:endParaRPr lang="en-US" sz="2000" dirty="0"/>
              </a:p>
              <a:p>
                <a:pPr>
                  <a:buFont typeface="Arial" pitchFamily="34" charset="0"/>
                  <a:buChar char="•"/>
                </a:pPr>
                <a:r>
                  <a:rPr lang="en-US" sz="2000" dirty="0"/>
                  <a:t>2) </a:t>
                </a:r>
                <a:r>
                  <a:rPr lang="ru-RU" sz="2000" dirty="0"/>
                  <a:t>ОДЗ  у∈</a:t>
                </a:r>
                <a:r>
                  <a:rPr lang="en-US" sz="2000" dirty="0"/>
                  <a:t>R</a:t>
                </a:r>
              </a:p>
              <a:p>
                <a:pPr>
                  <a:buFont typeface="Arial" pitchFamily="34" charset="0"/>
                  <a:buChar char="•"/>
                </a:pPr>
                <a:r>
                  <a:rPr lang="en-US" sz="2000" dirty="0"/>
                  <a:t>3) </a:t>
                </a:r>
                <a:r>
                  <a:rPr lang="ru-RU" sz="2000" dirty="0" smtClean="0"/>
                  <a:t>а)</a:t>
                </a:r>
                <a:r>
                  <a:rPr lang="en-US" sz="2000" dirty="0"/>
                  <a:t>f`(</a:t>
                </a:r>
                <a:r>
                  <a:rPr lang="ru-RU" sz="2000" dirty="0"/>
                  <a:t>𝑥</a:t>
                </a:r>
                <a:r>
                  <a:rPr lang="ru-RU" sz="2000" dirty="0" smtClean="0"/>
                  <a:t>)</a:t>
                </a:r>
                <a:r>
                  <a:rPr lang="en-US" sz="2000" dirty="0" smtClean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/>
                          </a:rPr>
                          <m:t>4</m:t>
                        </m:r>
                      </m:num>
                      <m:den>
                        <m:sSup>
                          <m:sSupPr>
                            <m:ctrlPr>
                              <a:rPr lang="en-US" sz="200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000" dirty="0" smtClean="0"/>
                  <a:t> -1</a:t>
                </a:r>
                <a:r>
                  <a:rPr lang="ru-RU" sz="2000" dirty="0" smtClean="0"/>
                  <a:t>; б) </a:t>
                </a:r>
                <a:r>
                  <a:rPr lang="en-US" sz="2000" dirty="0" smtClean="0"/>
                  <a:t>x</a:t>
                </a:r>
                <a:r>
                  <a:rPr lang="en-US" sz="1100" dirty="0" smtClean="0"/>
                  <a:t>1,2</a:t>
                </a:r>
                <a:r>
                  <a:rPr lang="en-US" sz="2000" dirty="0" smtClean="0"/>
                  <a:t>=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/>
                        <a:ea typeface="Cambria Math"/>
                      </a:rPr>
                      <m:t>±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2</m:t>
                    </m:r>
                  </m:oMath>
                </a14:m>
                <a:endParaRPr lang="en-US" sz="2000" dirty="0" smtClean="0"/>
              </a:p>
              <a:p>
                <a:pPr>
                  <a:buFont typeface="Arial" pitchFamily="34" charset="0"/>
                  <a:buChar char="•"/>
                </a:pPr>
                <a:endParaRPr lang="en-US" sz="2000" dirty="0" smtClean="0"/>
              </a:p>
              <a:p>
                <a:pPr>
                  <a:buFont typeface="Arial" pitchFamily="34" charset="0"/>
                  <a:buChar char="•"/>
                </a:pPr>
                <a:r>
                  <a:rPr lang="en-US" sz="2000" dirty="0" smtClean="0"/>
                  <a:t>4)     -               +                 -      </a:t>
                </a:r>
                <a:r>
                  <a:rPr lang="en-US" sz="1600" dirty="0"/>
                  <a:t>f`(𝑥</a:t>
                </a:r>
                <a:r>
                  <a:rPr lang="en-US" sz="1600" dirty="0" smtClean="0"/>
                  <a:t>)       </a:t>
                </a:r>
                <a:r>
                  <a:rPr lang="en-US" sz="1600" dirty="0" err="1" smtClean="0"/>
                  <a:t>Xmin</a:t>
                </a:r>
                <a:r>
                  <a:rPr lang="en-US" sz="1600" dirty="0" smtClean="0"/>
                  <a:t>=-2 </a:t>
                </a:r>
                <a:r>
                  <a:rPr lang="ru-RU" sz="1600" dirty="0" smtClean="0"/>
                  <a:t>;</a:t>
                </a:r>
                <a:r>
                  <a:rPr lang="en-US" sz="1600" dirty="0" err="1" smtClean="0"/>
                  <a:t>Xmax</a:t>
                </a:r>
                <a:r>
                  <a:rPr lang="en-US" sz="1600" dirty="0" smtClean="0"/>
                  <a:t>=2</a:t>
                </a:r>
              </a:p>
              <a:p>
                <a:pPr marL="64008" indent="0">
                  <a:buNone/>
                </a:pPr>
                <a:r>
                  <a:rPr lang="en-US" sz="1200" dirty="0" smtClean="0"/>
                  <a:t>-2                                       2</a:t>
                </a:r>
                <a:r>
                  <a:rPr lang="en-US" sz="1600" dirty="0" smtClean="0"/>
                  <a:t>               f(</a:t>
                </a:r>
                <a:r>
                  <a:rPr lang="en-US" sz="1600" dirty="0"/>
                  <a:t>𝑥</a:t>
                </a:r>
                <a:r>
                  <a:rPr lang="en-US" sz="1600" dirty="0" smtClean="0"/>
                  <a:t>)</a:t>
                </a:r>
              </a:p>
              <a:p>
                <a:pPr>
                  <a:buFont typeface="Arial" pitchFamily="34" charset="0"/>
                  <a:buChar char="•"/>
                </a:pPr>
                <a:r>
                  <a:rPr lang="ru-RU" sz="2000" dirty="0" smtClean="0"/>
                  <a:t>5)</a:t>
                </a:r>
                <a:endParaRPr lang="en-US" sz="2000" dirty="0"/>
              </a:p>
              <a:p>
                <a:pPr marL="64008" indent="0">
                  <a:buNone/>
                </a:pPr>
                <a:endParaRPr lang="en-US" sz="1600" dirty="0" smtClean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t="-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Прямая со стрелкой 4"/>
          <p:cNvCxnSpPr/>
          <p:nvPr/>
        </p:nvCxnSpPr>
        <p:spPr>
          <a:xfrm>
            <a:off x="1418437" y="3878065"/>
            <a:ext cx="3168352" cy="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1907704" y="3789040"/>
            <a:ext cx="0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3707904" y="3814935"/>
            <a:ext cx="0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1418437" y="3933056"/>
            <a:ext cx="417259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3923928" y="3958951"/>
            <a:ext cx="417259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V="1">
            <a:off x="2616428" y="3958951"/>
            <a:ext cx="58742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4321421"/>
              </p:ext>
            </p:extLst>
          </p:nvPr>
        </p:nvGraphicFramePr>
        <p:xfrm>
          <a:off x="179512" y="4797152"/>
          <a:ext cx="8784978" cy="18722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4163"/>
                <a:gridCol w="1464163"/>
                <a:gridCol w="1464163"/>
                <a:gridCol w="1464163"/>
                <a:gridCol w="1464163"/>
                <a:gridCol w="1464163"/>
              </a:tblGrid>
              <a:tr h="624069">
                <a:tc>
                  <a:txBody>
                    <a:bodyPr/>
                    <a:lstStyle/>
                    <a:p>
                      <a:r>
                        <a:rPr lang="ru-RU" dirty="0" smtClean="0"/>
                        <a:t>     </a:t>
                      </a:r>
                      <a:r>
                        <a:rPr lang="en-US" dirty="0" smtClean="0"/>
                        <a:t>X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x&lt;-2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-2         </a:t>
                      </a:r>
                      <a:r>
                        <a:rPr lang="en-US" baseline="0" dirty="0" smtClean="0"/>
                        <a:t> 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-2&lt;x&lt;2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2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x&gt;2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r>
                        <a:rPr lang="en-US" dirty="0" smtClean="0"/>
                        <a:t>  f`(x)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-               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0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+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0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-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624069">
                <a:tc>
                  <a:txBody>
                    <a:bodyPr/>
                    <a:lstStyle/>
                    <a:p>
                      <a:r>
                        <a:rPr lang="en-US" dirty="0" smtClean="0"/>
                        <a:t>  f(x)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4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-4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8" name="Прямая со стрелкой 7"/>
          <p:cNvCxnSpPr/>
          <p:nvPr/>
        </p:nvCxnSpPr>
        <p:spPr>
          <a:xfrm>
            <a:off x="1919752" y="6237312"/>
            <a:ext cx="731436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7884368" y="6224238"/>
            <a:ext cx="731436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V="1">
            <a:off x="4932040" y="6237312"/>
            <a:ext cx="659428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283188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457200" y="44624"/>
            <a:ext cx="8229600" cy="6696744"/>
          </a:xfrm>
          <a:blipFill rotWithShape="1">
            <a:blip r:embed="rId2"/>
            <a:stretch>
              <a:fillRect t="-455"/>
            </a:stretch>
          </a:blipFill>
        </p:spPr>
        <p:txBody>
          <a:bodyPr/>
          <a:lstStyle/>
          <a:p>
            <a:pPr>
              <a:buNone/>
            </a:pPr>
            <a:r>
              <a:rPr lang="ru-RU" dirty="0">
                <a:noFill/>
              </a:rPr>
              <a:t> 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23918"/>
            <a:ext cx="5310186" cy="6834082"/>
          </a:xfrm>
          <a:prstGeom prst="rect">
            <a:avLst/>
          </a:prstGeom>
        </p:spPr>
      </p:pic>
      <p:cxnSp>
        <p:nvCxnSpPr>
          <p:cNvPr id="5" name="Соединительная линия уступом 4"/>
          <p:cNvCxnSpPr/>
          <p:nvPr/>
        </p:nvCxnSpPr>
        <p:spPr>
          <a:xfrm flipV="1">
            <a:off x="7419776" y="5661248"/>
            <a:ext cx="1080120" cy="144016"/>
          </a:xfrm>
          <a:prstGeom prst="bentConnector3">
            <a:avLst>
              <a:gd name="adj1" fmla="val 13014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7370083" y="5085184"/>
                <a:ext cx="1235018" cy="52790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2000" dirty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rPr>
                  <a:t>y</a:t>
                </a:r>
                <a:r>
                  <a:rPr lang="ru-RU" sz="2000" b="0" cap="none" spc="0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rPr>
                  <a:t>=</a:t>
                </a:r>
                <a:r>
                  <a:rPr lang="en-US" sz="2000" b="0" cap="none" spc="0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rPr>
                  <a:t> -</a:t>
                </a:r>
                <a14:m>
                  <m:oMath xmlns:m="http://schemas.openxmlformats.org/officeDocument/2006/math">
                    <m:r>
                      <a:rPr lang="en-US" sz="2000" b="0" i="0" cap="none" spc="0" smtClean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ru-RU" sz="2000" b="0" i="1" cap="none" spc="0" smtClean="0">
                            <a:ln w="18415" cmpd="sng">
                              <a:solidFill>
                                <a:srgbClr val="FFFFFF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63500" dir="3600000" algn="tl" rotWithShape="0">
                                <a:srgbClr val="000000">
                                  <a:alpha val="70000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fPr>
                      <m:num>
                        <m:r>
                          <a:rPr lang="ru-RU" sz="2000" b="0" i="1" cap="none" spc="0" smtClean="0">
                            <a:ln w="18415" cmpd="sng">
                              <a:solidFill>
                                <a:srgbClr val="FFFFFF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63500" dir="3600000" algn="tl" rotWithShape="0">
                                <a:srgbClr val="000000">
                                  <a:alpha val="70000"/>
                                </a:srgbClr>
                              </a:outerShdw>
                            </a:effectLst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en-US" sz="2000" b="0" i="1" cap="none" spc="0" smtClean="0">
                            <a:ln w="18415" cmpd="sng">
                              <a:solidFill>
                                <a:srgbClr val="FFFFFF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blurRad="63500" dir="3600000" algn="tl" rotWithShape="0">
                                <a:srgbClr val="000000">
                                  <a:alpha val="70000"/>
                                </a:srgbClr>
                              </a:outerShdw>
                            </a:effectLst>
                            <a:latin typeface="Cambria Math"/>
                          </a:rPr>
                          <m:t>𝑥</m:t>
                        </m:r>
                      </m:den>
                    </m:f>
                    <m:r>
                      <a:rPr lang="en-US" sz="2000" b="0" i="0" cap="none" spc="0" smtClean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  <a:latin typeface="Cambria Math"/>
                      </a:rPr>
                      <m:t>−</m:t>
                    </m:r>
                    <m:r>
                      <m:rPr>
                        <m:sty m:val="p"/>
                      </m:rPr>
                      <a:rPr lang="en-US" sz="2000" b="0" i="0" cap="none" spc="0" smtClean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  <a:latin typeface="Cambria Math"/>
                      </a:rPr>
                      <m:t>x</m:t>
                    </m:r>
                  </m:oMath>
                </a14:m>
                <a:endParaRPr lang="ru-RU" sz="2000" b="0" cap="none" spc="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0083" y="5085184"/>
                <a:ext cx="1235018" cy="527901"/>
              </a:xfrm>
              <a:prstGeom prst="rect">
                <a:avLst/>
              </a:prstGeom>
              <a:blipFill rotWithShape="1">
                <a:blip r:embed="rId4"/>
                <a:stretch>
                  <a:fillRect l="-7389" t="-1149" b="-1149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301587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194</TotalTime>
  <Words>460</Words>
  <Application>Microsoft Office PowerPoint</Application>
  <PresentationFormat>Экран (4:3)</PresentationFormat>
  <Paragraphs>109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Яркая</vt:lpstr>
      <vt:lpstr>Построение графика функции с помощью производной.</vt:lpstr>
      <vt:lpstr>Алгоритм построения функции с помощью производной:</vt:lpstr>
      <vt:lpstr> </vt:lpstr>
      <vt:lpstr>Презентация PowerPoint</vt:lpstr>
      <vt:lpstr>2. y=1/4 x^4- 1/24 x^6</vt:lpstr>
      <vt:lpstr>Презентация PowerPoint</vt:lpstr>
      <vt:lpstr>3. y=-4/x-x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Построение графика функции с помощью производной.</dc:title>
  <dc:creator>админ</dc:creator>
  <cp:lastModifiedBy>админ</cp:lastModifiedBy>
  <cp:revision>21</cp:revision>
  <dcterms:created xsi:type="dcterms:W3CDTF">2012-04-09T11:55:59Z</dcterms:created>
  <dcterms:modified xsi:type="dcterms:W3CDTF">2015-12-08T06:16:11Z</dcterms:modified>
</cp:coreProperties>
</file>