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66" r:id="rId2"/>
    <p:sldMasterId id="2147483778" r:id="rId3"/>
  </p:sldMasterIdLst>
  <p:notesMasterIdLst>
    <p:notesMasterId r:id="rId32"/>
  </p:notesMasterIdLst>
  <p:sldIdLst>
    <p:sldId id="283" r:id="rId4"/>
    <p:sldId id="328" r:id="rId5"/>
    <p:sldId id="411" r:id="rId6"/>
    <p:sldId id="383" r:id="rId7"/>
    <p:sldId id="401" r:id="rId8"/>
    <p:sldId id="402" r:id="rId9"/>
    <p:sldId id="403" r:id="rId10"/>
    <p:sldId id="404" r:id="rId11"/>
    <p:sldId id="405" r:id="rId12"/>
    <p:sldId id="406" r:id="rId13"/>
    <p:sldId id="412" r:id="rId14"/>
    <p:sldId id="413" r:id="rId15"/>
    <p:sldId id="295" r:id="rId16"/>
    <p:sldId id="362" r:id="rId17"/>
    <p:sldId id="400" r:id="rId18"/>
    <p:sldId id="365" r:id="rId19"/>
    <p:sldId id="366" r:id="rId20"/>
    <p:sldId id="367" r:id="rId21"/>
    <p:sldId id="371" r:id="rId22"/>
    <p:sldId id="309" r:id="rId23"/>
    <p:sldId id="372" r:id="rId24"/>
    <p:sldId id="375" r:id="rId25"/>
    <p:sldId id="311" r:id="rId26"/>
    <p:sldId id="312" r:id="rId27"/>
    <p:sldId id="378" r:id="rId28"/>
    <p:sldId id="399" r:id="rId29"/>
    <p:sldId id="387" r:id="rId30"/>
    <p:sldId id="388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DE9"/>
    <a:srgbClr val="F1DDF0"/>
    <a:srgbClr val="0000FF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94664" autoAdjust="0"/>
  </p:normalViewPr>
  <p:slideViewPr>
    <p:cSldViewPr>
      <p:cViewPr>
        <p:scale>
          <a:sx n="75" d="100"/>
          <a:sy n="75" d="100"/>
        </p:scale>
        <p:origin x="-124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6509D47-8B6B-4787-A2E3-397B503E251C}" type="datetimeFigureOut">
              <a:rPr lang="ru-RU"/>
              <a:pPr>
                <a:defRPr/>
              </a:pPr>
              <a:t>26.10.2011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8F12CAC-BE94-48F1-89D7-4A74B4BA7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D44992-D075-43FC-A922-7E5EE95A7CD3}" type="slidenum">
              <a:rPr lang="ru-RU">
                <a:cs typeface="Arial" charset="0"/>
              </a:rPr>
              <a:pPr/>
              <a:t>13</a:t>
            </a:fld>
            <a:endParaRPr lang="ru-RU">
              <a:cs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7B191D-AB08-4AFD-B993-11E53C0F1EC3}" type="slidenum">
              <a:rPr lang="ru-RU">
                <a:cs typeface="Arial" charset="0"/>
              </a:rPr>
              <a:pPr/>
              <a:t>14</a:t>
            </a:fld>
            <a:endParaRPr lang="ru-RU"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314790-629A-4B7F-BEE3-85ACAA51D120}" type="slidenum">
              <a:rPr lang="en-US">
                <a:cs typeface="Arial" charset="0"/>
              </a:rPr>
              <a:pPr/>
              <a:t>16</a:t>
            </a:fld>
            <a:endParaRPr lang="en-US">
              <a:cs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Позволю напомнить, что компонент состоит из трех подкомпонентов, каждый из которых решает свой круг задач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70F6A0-F16D-4A25-86EC-FEC490707665}" type="slidenum">
              <a:rPr lang="en-US">
                <a:cs typeface="Arial" charset="0"/>
              </a:rPr>
              <a:pPr/>
              <a:t>17</a:t>
            </a:fld>
            <a:endParaRPr lang="en-US">
              <a:cs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Позволю напомнить, что компонент состоит из трех подкомпонентов, каждый из которых решает свой круг задач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C851F4-52FE-408A-8CBD-E219D6A23533}" type="slidenum">
              <a:rPr lang="en-US">
                <a:cs typeface="Arial" charset="0"/>
              </a:rPr>
              <a:pPr/>
              <a:t>18</a:t>
            </a:fld>
            <a:endParaRPr lang="en-US">
              <a:cs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Позволю напомнить, что компонент состоит из трех подкомпонентов, каждый из которых решает свой круг задач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758CC-82D9-45FF-BD6F-162F2B1D03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8B40A-9829-48F5-83B2-3BC4788AF1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FB685-072D-4025-B21E-2CEE0A0D27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D3D1E-3809-486D-8A88-84EAF6309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758CC-82D9-45FF-BD6F-162F2B1D03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182EA-3C7E-462A-830C-7A5A3A3E8E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7AAE0-843F-4203-9F60-9277D60786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F1634-BBA2-4B98-847D-9E6F200649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DEF08-E2A8-447F-871C-9FAAF70C55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D22FF-AA1B-449F-8FD9-DBD67C8177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730BA-2A05-4B7C-8A57-9DF4EFBC3F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182EA-3C7E-462A-830C-7A5A3A3E8E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BF759-9B0F-4524-8217-4DEE5CD2AA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481DA27-3B0A-4CEC-AF92-A53BD35BC3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8B40A-9829-48F5-83B2-3BC4788AF1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FB685-072D-4025-B21E-2CEE0A0D27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758CC-82D9-45FF-BD6F-162F2B1D03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182EA-3C7E-462A-830C-7A5A3A3E8E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7AAE0-843F-4203-9F60-9277D60786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F1634-BBA2-4B98-847D-9E6F200649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DEF08-E2A8-447F-871C-9FAAF70C55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D22FF-AA1B-449F-8FD9-DBD67C8177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7AAE0-843F-4203-9F60-9277D60786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730BA-2A05-4B7C-8A57-9DF4EFBC3F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BF759-9B0F-4524-8217-4DEE5CD2AA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DA27-3B0A-4CEC-AF92-A53BD35BC3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8B40A-9829-48F5-83B2-3BC4788AF1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FB685-072D-4025-B21E-2CEE0A0D27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F1634-BBA2-4B98-847D-9E6F200649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DEF08-E2A8-447F-871C-9FAAF70C55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D22FF-AA1B-449F-8FD9-DBD67C8177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730BA-2A05-4B7C-8A57-9DF4EFBC3F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BF759-9B0F-4524-8217-4DEE5CD2AA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DA27-3B0A-4CEC-AF92-A53BD35BC3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1B5100-5AAC-4B25-8187-2DCA3DB215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</p:sldLayoutIdLst>
  <p:transition spd="slow">
    <p:cut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F1B5100-5AAC-4B25-8187-2DCA3DB215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 spd="slow">
    <p:cut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1B5100-5AAC-4B25-8187-2DCA3DB215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>
    <p:cut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28800" y="2362200"/>
            <a:ext cx="5260848" cy="1600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CC3300"/>
                </a:solidFill>
                <a:latin typeface="Book Antiqua" pitchFamily="18" charset="0"/>
              </a:rPr>
              <a:t>Тема урока:</a:t>
            </a:r>
            <a:br>
              <a:rPr lang="ru-RU" sz="3200" b="1" dirty="0" smtClean="0">
                <a:solidFill>
                  <a:srgbClr val="CC3300"/>
                </a:solidFill>
                <a:latin typeface="Book Antiqua" pitchFamily="18" charset="0"/>
              </a:rPr>
            </a:br>
            <a:r>
              <a:rPr lang="ru-RU" sz="3200" dirty="0" smtClean="0">
                <a:solidFill>
                  <a:srgbClr val="CC3300"/>
                </a:solidFill>
                <a:latin typeface="Book Antiqua" pitchFamily="18" charset="0"/>
              </a:rPr>
              <a:t>«Третий з</a:t>
            </a:r>
            <a:r>
              <a:rPr lang="ru-RU" sz="3200" b="1" dirty="0" smtClean="0">
                <a:solidFill>
                  <a:srgbClr val="CC3300"/>
                </a:solidFill>
                <a:latin typeface="Book Antiqua" pitchFamily="18" charset="0"/>
              </a:rPr>
              <a:t>акон </a:t>
            </a:r>
            <a:r>
              <a:rPr lang="ru-RU" sz="3200" b="1" dirty="0">
                <a:solidFill>
                  <a:srgbClr val="CC3300"/>
                </a:solidFill>
                <a:latin typeface="Book Antiqua" pitchFamily="18" charset="0"/>
              </a:rPr>
              <a:t>Ньютона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62200" y="5410200"/>
            <a:ext cx="4572000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</a:rPr>
              <a:t>Учитель физики МОУ СОШ №8 г.Моздока РСО – Алания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</a:rPr>
              <a:t>Загилова С. И.</a:t>
            </a:r>
            <a:endParaRPr lang="ru-RU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229600" cy="2743200"/>
          </a:xfrm>
        </p:spPr>
        <p:txBody>
          <a:bodyPr>
            <a:normAutofit/>
          </a:bodyPr>
          <a:lstStyle/>
          <a:p>
            <a:pPr marL="0" indent="14288">
              <a:buFont typeface="Wingdings" pitchFamily="2" charset="2"/>
              <a:buNone/>
              <a:defRPr/>
            </a:pPr>
            <a:r>
              <a:rPr lang="ru-RU" sz="2400" i="1" dirty="0">
                <a:solidFill>
                  <a:srgbClr val="7030A0"/>
                </a:solidFill>
              </a:rPr>
              <a:t>Под инертностью тела понимают его свойство…</a:t>
            </a:r>
          </a:p>
          <a:p>
            <a:pPr marL="0" indent="14288">
              <a:buFont typeface="Wingdings" pitchFamily="2" charset="2"/>
              <a:buNone/>
              <a:defRPr/>
            </a:pPr>
            <a:endParaRPr lang="ru-RU" sz="2400" dirty="0"/>
          </a:p>
          <a:p>
            <a:pPr marL="0" indent="14288">
              <a:buFont typeface="Wingdings" pitchFamily="2" charset="2"/>
              <a:buNone/>
              <a:defRPr/>
            </a:pPr>
            <a:r>
              <a:rPr lang="ru-RU" sz="2400" dirty="0" smtClean="0"/>
              <a:t>изменять </a:t>
            </a:r>
            <a:r>
              <a:rPr lang="ru-RU" sz="2400" dirty="0"/>
              <a:t>свою скорость под действием приложенной силы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40386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7030A0"/>
                </a:solidFill>
                <a:latin typeface="+mn-lt"/>
              </a:rPr>
              <a:t>Масса – это физическая величина, </a:t>
            </a:r>
            <a:r>
              <a:rPr lang="ru-RU" sz="2400" i="1" dirty="0" smtClean="0">
                <a:latin typeface="+mn-lt"/>
              </a:rPr>
              <a:t>…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400" dirty="0" smtClean="0">
                <a:latin typeface="+mn-lt"/>
              </a:rPr>
              <a:t>количественно характеризующая инертность тела.</a:t>
            </a:r>
            <a:endParaRPr lang="ru-RU" sz="24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5000" y="304800"/>
            <a:ext cx="4950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/>
              <a:t>Продолжи предложение:</a:t>
            </a:r>
            <a:endParaRPr lang="ru-RU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Проведите опыт: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легкие тележки поместите магниты и пронаблюдайте за их поведением в случае, когда они обращены друг к другу одноименными полюсами, разноименными </a:t>
            </a:r>
            <a:r>
              <a:rPr lang="ru-RU" dirty="0" smtClean="0"/>
              <a:t>полюсами.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сделайте вывод.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Проведите опыт: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сцепите крючками два динамометра и проследите за показаниями обоих динамометров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Какой вывод из всего сказанного </a:t>
            </a:r>
            <a:r>
              <a:rPr lang="ru-RU" dirty="0" smtClean="0"/>
              <a:t>и продемонстрированного </a:t>
            </a:r>
            <a:r>
              <a:rPr lang="ru-RU" dirty="0" smtClean="0"/>
              <a:t>можно сделать?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latin typeface="+mn-lt"/>
              </a:rPr>
              <a:t>Третий закон Ньютона.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214438"/>
            <a:ext cx="8077199" cy="26431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    Силы, с которыми два тела действуют друг на друга, равны по модулю, противоположны по направлению и действуют вдоль одной прямой, соединяющей эти тела.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A0B04-DB50-4EC2-AFD7-E75C44DCE6B8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54" name="Picture 9" descr="C:\Documents and Settings\Администратор\Рабочий стол\ЛЮДМИЛА\физика\картинки\Картинки ФИЗИКА. Механика\перетягивание канат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267200"/>
            <a:ext cx="4114800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6670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10" name="Picture 5" descr="3 зако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267200"/>
            <a:ext cx="41148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14800" y="304800"/>
            <a:ext cx="4767262" cy="29718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   </a:t>
            </a:r>
            <a:r>
              <a:rPr lang="ru-RU" sz="2400" dirty="0" smtClean="0"/>
              <a:t>отношение модулей ускорений взаимодействующих тел определяется обратным отношением масс и совершенно не зависит от характера действующих между ними сил.</a:t>
            </a:r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13E0C-8C92-44EB-A726-53491CB47062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990600"/>
            <a:ext cx="2667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11" descr="F:\ФИЗИКА\картинки\Картинки ФИЗИКА. Механика\ЗВТ 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429000"/>
            <a:ext cx="3929062" cy="261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5" descr="1-9-1"/>
          <p:cNvPicPr>
            <a:picLocks noChangeAspect="1" noChangeArrowheads="1"/>
          </p:cNvPicPr>
          <p:nvPr/>
        </p:nvPicPr>
        <p:blipFill>
          <a:blip r:embed="rId5" cstate="print"/>
          <a:srcRect l="1758" t="2941" r="3297" b="5882"/>
          <a:stretch>
            <a:fillRect/>
          </a:stretch>
        </p:blipFill>
        <p:spPr bwMode="auto">
          <a:xfrm>
            <a:off x="4648200" y="3429000"/>
            <a:ext cx="41910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40bf081f6d4t.jpg"/>
          <p:cNvPicPr>
            <a:picLocks noChangeAspect="1"/>
          </p:cNvPicPr>
          <p:nvPr/>
        </p:nvPicPr>
        <p:blipFill>
          <a:blip r:embed="rId2" cstate="print"/>
          <a:srcRect b="406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7000928">
            <a:off x="938945" y="3005866"/>
            <a:ext cx="32848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Темы</a:t>
            </a:r>
          </a:p>
          <a:p>
            <a:r>
              <a:rPr lang="ru-RU" sz="4000" b="1" i="1" dirty="0" smtClean="0">
                <a:solidFill>
                  <a:srgbClr val="7030A0"/>
                </a:solidFill>
              </a:rPr>
              <a:t>Рефератов: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3783" y="2175724"/>
            <a:ext cx="347723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«О чем спорили </a:t>
            </a:r>
          </a:p>
          <a:p>
            <a:pPr marL="514350" indent="-514350"/>
            <a:r>
              <a:rPr lang="ru-RU" sz="2800" dirty="0" smtClean="0"/>
              <a:t>    Ньютон и Гук?»</a:t>
            </a:r>
          </a:p>
          <a:p>
            <a:pPr marL="514350" indent="-514350"/>
            <a:r>
              <a:rPr lang="ru-RU" sz="2800" dirty="0" smtClean="0"/>
              <a:t>2. «Жизнь </a:t>
            </a:r>
          </a:p>
          <a:p>
            <a:pPr marL="514350" indent="-514350"/>
            <a:r>
              <a:rPr lang="ru-RU" sz="2800" dirty="0" smtClean="0"/>
              <a:t>Исаака Ньютона.»</a:t>
            </a:r>
          </a:p>
          <a:p>
            <a:pPr marL="514350" indent="-514350"/>
            <a:r>
              <a:rPr lang="ru-RU" sz="2800" dirty="0" smtClean="0"/>
              <a:t>3.Значимость </a:t>
            </a:r>
          </a:p>
          <a:p>
            <a:pPr marL="514350" indent="-514350"/>
            <a:r>
              <a:rPr lang="ru-RU" sz="2800" dirty="0" smtClean="0"/>
              <a:t>законов Ньютона.»</a:t>
            </a:r>
            <a:endParaRPr lang="ru-RU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smtClean="0"/>
              <a:t>Третий  закон Ньютона </a:t>
            </a:r>
          </a:p>
        </p:txBody>
      </p:sp>
      <p:pic>
        <p:nvPicPr>
          <p:cNvPr id="29699" name="Picture 3" descr="Иллюстрация третьего закона Ньютона учениками на роликовых коньк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685800"/>
            <a:ext cx="7242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Расскажите, как проводился этот опыт и какой вывод был сделан</a:t>
            </a:r>
          </a:p>
          <a:p>
            <a:r>
              <a:rPr lang="ru-RU" dirty="0" smtClean="0"/>
              <a:t> на основе полученных результатов.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smtClean="0"/>
              <a:t>Третий  закон Ньютона </a:t>
            </a:r>
          </a:p>
        </p:txBody>
      </p:sp>
      <p:pic>
        <p:nvPicPr>
          <p:cNvPr id="30723" name="Picture 6" descr="Иллюстрация третьего закон Ньютона с помощью двух динамометр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38200" y="6096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Расскажите, как проводился этот опыт и какой вывод был сделан на основе полученных результатов.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smtClean="0"/>
              <a:t>Третий  закон Ньютона </a:t>
            </a:r>
          </a:p>
        </p:txBody>
      </p:sp>
      <p:pic>
        <p:nvPicPr>
          <p:cNvPr id="31747" name="Picture 3" descr="Иллюстрация третьего закона Ньютона с помощью магнитов на тележк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09600" y="8382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Расскажите, как проводился этот опыт и какой вывод был сделан</a:t>
            </a:r>
          </a:p>
          <a:p>
            <a:r>
              <a:rPr lang="ru-RU" dirty="0" smtClean="0"/>
              <a:t> на основе полученных результатов.</a:t>
            </a:r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Решение качественных задач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  <a:defRPr/>
            </a:pPr>
            <a:r>
              <a:rPr lang="ru-RU" dirty="0" smtClean="0"/>
              <a:t>Как объяснить, что бегущий человек, споткнувшись, падает в направлении своего движения, а поскользнувшись, падает в направлении, противоположном направлению своего движения?</a:t>
            </a:r>
          </a:p>
          <a:p>
            <a:pPr marL="514350" indent="-514350"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i="1" dirty="0" smtClean="0"/>
              <a:t>    Решение:</a:t>
            </a:r>
            <a:r>
              <a:rPr lang="ru-RU" dirty="0" smtClean="0"/>
              <a:t> Это явление легко объясняется на основании первого закона Ньютона. Бегущий человек. Споткнувшись, падает в направлении своего движения. Потому что при этом ноги человека замедляют движение. А туловище сохраняет по инерции прежнее состояние движения. В то время как ноги начинают скользить вперед быстрее, потому человек падает назад.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9102172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1.Привлекательная цель</a:t>
            </a:r>
          </a:p>
          <a:p>
            <a:pPr algn="l"/>
            <a:r>
              <a:rPr lang="ru-RU" sz="2400" dirty="0" smtClean="0"/>
              <a:t>2. Учебный мозговой штурм</a:t>
            </a:r>
          </a:p>
          <a:p>
            <a:r>
              <a:rPr lang="ru-RU" sz="2400" dirty="0" smtClean="0"/>
              <a:t>3. Практичность теории </a:t>
            </a:r>
          </a:p>
          <a:p>
            <a:r>
              <a:rPr lang="ru-RU" sz="2400" dirty="0" smtClean="0"/>
              <a:t>4. Фантастическая добавка</a:t>
            </a:r>
          </a:p>
          <a:p>
            <a:endParaRPr lang="ru-RU" sz="2400" dirty="0" smtClean="0"/>
          </a:p>
          <a:p>
            <a:r>
              <a:rPr lang="ru-RU" sz="2400" dirty="0" smtClean="0"/>
              <a:t>5.Три уровня решения задач   а)обязательный</a:t>
            </a:r>
          </a:p>
          <a:p>
            <a:pPr algn="l"/>
            <a:r>
              <a:rPr lang="ru-RU" sz="2400" dirty="0" smtClean="0"/>
              <a:t>                                          б)индивидуальный с объяснением</a:t>
            </a:r>
          </a:p>
          <a:p>
            <a:pPr algn="l"/>
            <a:r>
              <a:rPr lang="ru-RU" sz="2400" dirty="0" smtClean="0"/>
              <a:t>                                          в)повышенной трудности</a:t>
            </a:r>
          </a:p>
          <a:p>
            <a:pPr algn="l"/>
            <a:r>
              <a:rPr lang="ru-RU" sz="2400" dirty="0" smtClean="0"/>
              <a:t>6. Отработка умений</a:t>
            </a:r>
          </a:p>
          <a:p>
            <a:pPr algn="l"/>
            <a:r>
              <a:rPr lang="ru-RU" sz="2400" dirty="0" smtClean="0"/>
              <a:t>7. Опрос – итог</a:t>
            </a:r>
          </a:p>
          <a:p>
            <a:pPr algn="l"/>
            <a:r>
              <a:rPr lang="ru-RU" sz="2400" dirty="0" smtClean="0"/>
              <a:t>8. </a:t>
            </a:r>
            <a:r>
              <a:rPr lang="ru-RU" sz="2400" dirty="0" smtClean="0">
                <a:hlinkClick r:id="" action="ppaction://noaction"/>
              </a:rPr>
              <a:t>Три уровня домашнего задания</a:t>
            </a:r>
            <a:endParaRPr lang="ru-RU" sz="2400" dirty="0" smtClean="0"/>
          </a:p>
          <a:p>
            <a:pPr algn="l"/>
            <a:r>
              <a:rPr lang="ru-RU" sz="2000" dirty="0" smtClean="0"/>
              <a:t>                                                               ОБЯЗАТЕЛЬНЫЙ МИНИМУМ </a:t>
            </a:r>
          </a:p>
          <a:p>
            <a:pPr algn="l"/>
            <a:r>
              <a:rPr lang="ru-RU" sz="2000" dirty="0" smtClean="0"/>
              <a:t>                                                               ТРЕНИРОВОЧНЫЙ </a:t>
            </a:r>
          </a:p>
          <a:p>
            <a:pPr algn="l"/>
            <a:r>
              <a:rPr lang="ru-RU" sz="2000" dirty="0" smtClean="0"/>
              <a:t>                                                               ТВОРЧЕСКОЕ ЗАДАНИЕ </a:t>
            </a:r>
          </a:p>
          <a:p>
            <a:pPr algn="l"/>
            <a:endParaRPr lang="ru-RU" sz="2400" dirty="0" smtClean="0"/>
          </a:p>
          <a:p>
            <a:pPr algn="l"/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381000" y="533401"/>
            <a:ext cx="8001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2.Парашютист </a:t>
            </a:r>
            <a:r>
              <a:rPr lang="ru-RU" sz="2400" dirty="0"/>
              <a:t>падает с постоянной по модулю скоростью. Чему равен модуль силы сопротивления воздуха при этом движении</a:t>
            </a:r>
            <a:r>
              <a:rPr lang="ru-RU" sz="2400" dirty="0" smtClean="0"/>
              <a:t>?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i="1" dirty="0"/>
              <a:t>Решение: </a:t>
            </a:r>
            <a:r>
              <a:rPr lang="ru-RU" sz="2400" dirty="0"/>
              <a:t>Движение парашютиста равномерное и прямолинейное, поэтому, на основании 1 закона Ньютона, все силы, действующие на парашютиста, компенсируются. Так как парашютист движется под действием силы тяжести, то сила сопротивления воздуха по модулю равна силе тяжести парашютиста и противоположно направлена.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609600" y="762000"/>
            <a:ext cx="7772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3. </a:t>
            </a:r>
            <a:r>
              <a:rPr lang="ru-RU" sz="2000" dirty="0"/>
              <a:t>К пристани причаливают две одинаковые лодки. Лодочники подтягиваются к берегу с помощью веревок. Противоположный конец первой веревки привязан к столбу на пристани; за противоположный конец второй веревки тянет матрос, стоящий на пристани. Все трое прилагают одинаковые усилия. Какая лодка причалит раньше</a:t>
            </a:r>
            <a:r>
              <a:rPr lang="ru-RU" sz="2000" dirty="0" smtClean="0"/>
              <a:t>?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i="1" dirty="0"/>
              <a:t>Решение</a:t>
            </a:r>
            <a:r>
              <a:rPr lang="ru-RU" sz="2000" dirty="0"/>
              <a:t>: Обе лодки причалят одновременно. По третьему закону Ньютона каждому действию есть равное противодействие. С какой силой лодочники тянут за один конец веревки, с такой же силой второй конец веревки действует на столб и на матроса. Другими словами, столб "тянет" конец веревки с такой же силой, с какой ее тянет матрос, стоящий на пристани.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chenik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 rot="20809195">
            <a:off x="3218919" y="3094906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24000" y="685800"/>
            <a:ext cx="2682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Решение задач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52400" y="4572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1. </a:t>
            </a:r>
            <a:r>
              <a:rPr lang="ru-RU" sz="2800" dirty="0"/>
              <a:t>Как направленно ускорение самолета, если на него действует 4 силы: по вертикали - сила тяжести = 200кН и подъемная сила 210кН. По горизонтали: сила тяжести мотора 20 кН и сила лобового сопротивления воздуха 10 кН. Чему равна равнодействующая всех сил? 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105150"/>
            <a:ext cx="47244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09600" y="685800"/>
          <a:ext cx="7772400" cy="196215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0">
                <a:tc>
                  <a:txBody>
                    <a:bodyPr/>
                    <a:lstStyle/>
                    <a:p>
                      <a:pPr rtl="0"/>
                      <a:r>
                        <a:rPr lang="pt-BR" sz="2400" i="1" dirty="0"/>
                        <a:t>Дано:</a:t>
                      </a:r>
                      <a:r>
                        <a:rPr lang="pt-BR" sz="2400" dirty="0"/>
                        <a:t>F</a:t>
                      </a:r>
                      <a:r>
                        <a:rPr lang="pt-BR" sz="2400" baseline="-25000" dirty="0"/>
                        <a:t>1</a:t>
                      </a:r>
                      <a:r>
                        <a:rPr lang="pt-BR" sz="2400" dirty="0"/>
                        <a:t> = 2*10 </a:t>
                      </a:r>
                      <a:r>
                        <a:rPr lang="pt-BR" sz="2400" baseline="30000" dirty="0"/>
                        <a:t>5</a:t>
                      </a:r>
                      <a:r>
                        <a:rPr lang="pt-BR" sz="2400" dirty="0"/>
                        <a:t> H</a:t>
                      </a:r>
                    </a:p>
                    <a:p>
                      <a:pPr rtl="0"/>
                      <a:r>
                        <a:rPr lang="pt-BR" sz="2400" dirty="0"/>
                        <a:t>F</a:t>
                      </a:r>
                      <a:r>
                        <a:rPr lang="pt-BR" sz="2400" baseline="-25000" dirty="0"/>
                        <a:t>2</a:t>
                      </a:r>
                      <a:r>
                        <a:rPr lang="pt-BR" sz="2400" dirty="0"/>
                        <a:t> = 2, 1*10 </a:t>
                      </a:r>
                      <a:r>
                        <a:rPr lang="pt-BR" sz="2400" baseline="30000" dirty="0"/>
                        <a:t>5</a:t>
                      </a:r>
                      <a:r>
                        <a:rPr lang="pt-BR" sz="2400" dirty="0"/>
                        <a:t> H</a:t>
                      </a:r>
                    </a:p>
                    <a:p>
                      <a:pPr rtl="0"/>
                      <a:r>
                        <a:rPr lang="pt-BR" sz="2400" dirty="0"/>
                        <a:t>F</a:t>
                      </a:r>
                      <a:r>
                        <a:rPr lang="pt-BR" sz="2400" baseline="-25000" dirty="0"/>
                        <a:t>3</a:t>
                      </a:r>
                      <a:r>
                        <a:rPr lang="pt-BR" sz="2400" dirty="0"/>
                        <a:t> = 2*10 </a:t>
                      </a:r>
                      <a:r>
                        <a:rPr lang="pt-BR" sz="2400" baseline="30000" dirty="0"/>
                        <a:t>4</a:t>
                      </a:r>
                      <a:r>
                        <a:rPr lang="pt-BR" sz="2400" dirty="0"/>
                        <a:t> H</a:t>
                      </a:r>
                    </a:p>
                    <a:p>
                      <a:pPr rtl="0"/>
                      <a:r>
                        <a:rPr lang="pt-BR" sz="2400" dirty="0"/>
                        <a:t>F</a:t>
                      </a:r>
                      <a:r>
                        <a:rPr lang="pt-BR" sz="2400" baseline="-25000" dirty="0"/>
                        <a:t>4</a:t>
                      </a:r>
                      <a:r>
                        <a:rPr lang="pt-BR" sz="2400" dirty="0"/>
                        <a:t> =10 </a:t>
                      </a:r>
                      <a:r>
                        <a:rPr lang="pt-BR" sz="2400" baseline="30000" dirty="0"/>
                        <a:t>4</a:t>
                      </a:r>
                      <a:r>
                        <a:rPr lang="pt-BR" sz="2400" dirty="0"/>
                        <a:t> H</a:t>
                      </a:r>
                    </a:p>
                    <a:p>
                      <a:pPr rtl="0"/>
                      <a:r>
                        <a:rPr lang="pt-BR" sz="2400" dirty="0"/>
                        <a:t>R-?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2400" i="1" dirty="0"/>
                        <a:t>Решение</a:t>
                      </a:r>
                      <a:r>
                        <a:rPr lang="ru-RU" sz="2400" i="1" dirty="0" smtClean="0"/>
                        <a:t>:</a:t>
                      </a:r>
                    </a:p>
                    <a:p>
                      <a:pPr rtl="0"/>
                      <a:r>
                        <a:rPr lang="ru-RU" sz="2400" dirty="0" smtClean="0"/>
                        <a:t>R</a:t>
                      </a:r>
                      <a:r>
                        <a:rPr lang="ru-RU" sz="2400" baseline="-25000" dirty="0" smtClean="0"/>
                        <a:t>1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/>
                        <a:t>= F</a:t>
                      </a:r>
                      <a:r>
                        <a:rPr lang="ru-RU" sz="2400" baseline="-25000" dirty="0"/>
                        <a:t>2</a:t>
                      </a:r>
                      <a:r>
                        <a:rPr lang="ru-RU" sz="2400" dirty="0"/>
                        <a:t> - F</a:t>
                      </a:r>
                      <a:r>
                        <a:rPr lang="ru-RU" sz="2400" baseline="-25000" dirty="0"/>
                        <a:t>1</a:t>
                      </a:r>
                      <a:r>
                        <a:rPr lang="ru-RU" sz="2400" dirty="0"/>
                        <a:t>, (по вертикали)</a:t>
                      </a:r>
                    </a:p>
                    <a:p>
                      <a:pPr rtl="0"/>
                      <a:r>
                        <a:rPr lang="ru-RU" sz="2400" dirty="0"/>
                        <a:t>R</a:t>
                      </a:r>
                      <a:r>
                        <a:rPr lang="ru-RU" sz="2400" baseline="-25000" dirty="0"/>
                        <a:t>1</a:t>
                      </a:r>
                      <a:r>
                        <a:rPr lang="ru-RU" sz="2400" dirty="0"/>
                        <a:t> = 2, </a:t>
                      </a:r>
                      <a:r>
                        <a:rPr lang="ru-RU" sz="2400" dirty="0" smtClean="0"/>
                        <a:t>1*10</a:t>
                      </a:r>
                      <a:r>
                        <a:rPr lang="ru-RU" sz="2400" baseline="30000" dirty="0" smtClean="0"/>
                        <a:t>5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/>
                        <a:t>- 2*10</a:t>
                      </a:r>
                      <a:r>
                        <a:rPr lang="ru-RU" sz="2400" baseline="30000" dirty="0"/>
                        <a:t>5</a:t>
                      </a:r>
                      <a:r>
                        <a:rPr lang="ru-RU" sz="2400" dirty="0"/>
                        <a:t> = 10</a:t>
                      </a:r>
                      <a:r>
                        <a:rPr lang="ru-RU" sz="2400" baseline="30000" dirty="0"/>
                        <a:t>4</a:t>
                      </a:r>
                      <a:r>
                        <a:rPr lang="ru-RU" sz="2400" dirty="0"/>
                        <a:t>Н </a:t>
                      </a:r>
                    </a:p>
                    <a:p>
                      <a:pPr rtl="0"/>
                      <a:r>
                        <a:rPr lang="ru-RU" sz="2400" dirty="0" smtClean="0"/>
                        <a:t>R</a:t>
                      </a:r>
                      <a:r>
                        <a:rPr lang="ru-RU" sz="2400" baseline="-25000" dirty="0" smtClean="0"/>
                        <a:t>2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/>
                        <a:t>= F</a:t>
                      </a:r>
                      <a:r>
                        <a:rPr lang="ru-RU" sz="2400" baseline="-25000" dirty="0"/>
                        <a:t>3 </a:t>
                      </a:r>
                      <a:r>
                        <a:rPr lang="ru-RU" sz="2400" dirty="0"/>
                        <a:t>- F</a:t>
                      </a:r>
                      <a:r>
                        <a:rPr lang="ru-RU" sz="2400" baseline="-25000" dirty="0"/>
                        <a:t>4</a:t>
                      </a:r>
                      <a:r>
                        <a:rPr lang="ru-RU" sz="2400" dirty="0"/>
                        <a:t>, (по горизонтали)</a:t>
                      </a:r>
                    </a:p>
                    <a:p>
                      <a:pPr rtl="0"/>
                      <a:r>
                        <a:rPr lang="ru-RU" sz="2400" dirty="0" smtClean="0"/>
                        <a:t>R</a:t>
                      </a:r>
                      <a:r>
                        <a:rPr lang="ru-RU" sz="2400" baseline="-25000" dirty="0" smtClean="0"/>
                        <a:t>2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/>
                        <a:t>= 2*10 </a:t>
                      </a:r>
                      <a:r>
                        <a:rPr lang="ru-RU" sz="2400" baseline="30000" dirty="0"/>
                        <a:t>4</a:t>
                      </a:r>
                      <a:r>
                        <a:rPr lang="ru-RU" sz="2400" dirty="0"/>
                        <a:t> - 10 </a:t>
                      </a:r>
                      <a:r>
                        <a:rPr lang="ru-RU" sz="2400" baseline="30000" dirty="0"/>
                        <a:t>4</a:t>
                      </a:r>
                      <a:r>
                        <a:rPr lang="ru-RU" sz="2400" dirty="0"/>
                        <a:t> =10</a:t>
                      </a:r>
                      <a:r>
                        <a:rPr lang="ru-RU" sz="2400" baseline="30000" dirty="0"/>
                        <a:t> 4</a:t>
                      </a:r>
                      <a:r>
                        <a:rPr lang="ru-RU" sz="2400" dirty="0"/>
                        <a:t> H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86200" y="2819400"/>
            <a:ext cx="45304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dirty="0" smtClean="0">
                <a:latin typeface="Arial" charset="0"/>
              </a:rPr>
              <a:t>  Найдем </a:t>
            </a:r>
            <a:r>
              <a:rPr lang="ru-RU" dirty="0">
                <a:latin typeface="Arial" charset="0"/>
              </a:rPr>
              <a:t>равнодействующую всех сил</a:t>
            </a:r>
            <a:r>
              <a:rPr lang="ru-RU" dirty="0" smtClean="0">
                <a:latin typeface="Arial" charset="0"/>
              </a:rPr>
              <a:t>,</a:t>
            </a:r>
          </a:p>
          <a:p>
            <a:r>
              <a:rPr lang="ru-RU" dirty="0" smtClean="0"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пользуясь правилом параллелограмма:</a:t>
            </a: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3962400" y="3298195"/>
            <a:ext cx="431284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dirty="0">
                <a:latin typeface="Arial" charset="0"/>
              </a:rPr>
              <a:t>Модуль силы R вычислим с помощью </a:t>
            </a:r>
            <a:endParaRPr lang="ru-RU" dirty="0" smtClean="0">
              <a:latin typeface="Arial" charset="0"/>
            </a:endParaRPr>
          </a:p>
          <a:p>
            <a:r>
              <a:rPr lang="ru-RU" dirty="0" smtClean="0">
                <a:latin typeface="Arial" charset="0"/>
              </a:rPr>
              <a:t>теоремы </a:t>
            </a:r>
            <a:r>
              <a:rPr lang="ru-RU" dirty="0">
                <a:latin typeface="Arial" charset="0"/>
              </a:rPr>
              <a:t>Пифагора</a:t>
            </a:r>
            <a:r>
              <a:rPr lang="ru-RU" dirty="0" smtClean="0">
                <a:latin typeface="Arial" charset="0"/>
              </a:rPr>
              <a:t>:</a:t>
            </a:r>
          </a:p>
          <a:p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  <a:p>
            <a:r>
              <a:rPr lang="ru-RU" sz="3600" dirty="0" smtClean="0">
                <a:latin typeface="Arial" charset="0"/>
              </a:rPr>
              <a:t> </a:t>
            </a:r>
            <a:r>
              <a:rPr lang="ru-RU" sz="3600" dirty="0">
                <a:latin typeface="Arial" charset="0"/>
              </a:rPr>
              <a:t>R=   </a:t>
            </a:r>
          </a:p>
        </p:txBody>
      </p:sp>
      <p:pic>
        <p:nvPicPr>
          <p:cNvPr id="16391" name="Picture 10" descr="http://festival.1september.ru/articles/581944/Image71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343400"/>
            <a:ext cx="1600200" cy="74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Прямоугольник 14"/>
          <p:cNvSpPr>
            <a:spLocks noChangeArrowheads="1"/>
          </p:cNvSpPr>
          <p:nvPr/>
        </p:nvSpPr>
        <p:spPr bwMode="auto">
          <a:xfrm>
            <a:off x="838200" y="5486400"/>
            <a:ext cx="701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/>
              <a:t>Ответ</a:t>
            </a:r>
            <a:r>
              <a:rPr lang="ru-RU" dirty="0"/>
              <a:t>: Равнодействующая всех сил направлена под </a:t>
            </a:r>
            <a:r>
              <a:rPr lang="ru-RU" dirty="0" smtClean="0"/>
              <a:t>    </a:t>
            </a:r>
          </a:p>
          <a:p>
            <a:r>
              <a:rPr lang="ru-RU" dirty="0" smtClean="0"/>
              <a:t>           углом </a:t>
            </a:r>
            <a:r>
              <a:rPr lang="ru-RU" dirty="0"/>
              <a:t>под углом 45°к горизонту и равна 1,4*10</a:t>
            </a:r>
            <a:r>
              <a:rPr lang="ru-RU" baseline="30000" dirty="0"/>
              <a:t> 4</a:t>
            </a:r>
            <a:r>
              <a:rPr lang="ru-RU" dirty="0"/>
              <a:t> Н.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Прямоугольник 1"/>
          <p:cNvSpPr>
            <a:spLocks noChangeArrowheads="1"/>
          </p:cNvSpPr>
          <p:nvPr/>
        </p:nvSpPr>
        <p:spPr bwMode="auto">
          <a:xfrm>
            <a:off x="381000" y="1295400"/>
            <a:ext cx="7620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  </a:t>
            </a:r>
            <a:r>
              <a:rPr lang="ru-RU" dirty="0" smtClean="0"/>
              <a:t>1.Шайба </a:t>
            </a:r>
            <a:r>
              <a:rPr lang="ru-RU" dirty="0"/>
              <a:t>остановилась через </a:t>
            </a:r>
            <a:r>
              <a:rPr lang="ru-RU" b="1" dirty="0"/>
              <a:t>5 с</a:t>
            </a:r>
            <a:r>
              <a:rPr lang="ru-RU" dirty="0"/>
              <a:t> после удара клюшкой на расстоянии </a:t>
            </a:r>
            <a:r>
              <a:rPr lang="ru-RU" b="1" dirty="0"/>
              <a:t>20 м</a:t>
            </a:r>
            <a:r>
              <a:rPr lang="ru-RU" dirty="0"/>
              <a:t> от места удара. Масса шайбы </a:t>
            </a:r>
            <a:r>
              <a:rPr lang="ru-RU" b="1" dirty="0"/>
              <a:t>100 г</a:t>
            </a:r>
            <a:r>
              <a:rPr lang="ru-RU" dirty="0"/>
              <a:t>. Определить силу трения между шайбой и льдом. [0,16 H]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47800" y="457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dirty="0" smtClean="0">
                <a:hlinkClick r:id="" action="ppaction://noaction"/>
              </a:rPr>
              <a:t>Индивидуальные задачи.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26670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К телу, лежащему на гладкой горизонтальной поверхности, приложена некоторая сила, под действием которой тело, двигаясь из состояния покоя, на пути </a:t>
            </a:r>
            <a:r>
              <a:rPr lang="ru-RU" b="1" dirty="0" smtClean="0"/>
              <a:t>1 м</a:t>
            </a:r>
            <a:r>
              <a:rPr lang="ru-RU" dirty="0" smtClean="0"/>
              <a:t> приобрело скорость </a:t>
            </a:r>
            <a:r>
              <a:rPr lang="ru-RU" b="1" dirty="0" smtClean="0"/>
              <a:t>10 м/с</a:t>
            </a:r>
            <a:r>
              <a:rPr lang="ru-RU" dirty="0" smtClean="0"/>
              <a:t>. Какую силу приложили к телу, если его масса </a:t>
            </a:r>
            <a:r>
              <a:rPr lang="ru-RU" b="1" dirty="0" smtClean="0"/>
              <a:t>1 кг</a:t>
            </a:r>
            <a:r>
              <a:rPr lang="ru-RU" dirty="0" smtClean="0"/>
              <a:t>? [50 H]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4038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3.Тело массой </a:t>
            </a:r>
            <a:r>
              <a:rPr lang="ru-RU" b="1" dirty="0" err="1" smtClean="0"/>
              <a:t>m</a:t>
            </a:r>
            <a:r>
              <a:rPr lang="ru-RU" b="1" dirty="0" smtClean="0"/>
              <a:t> = 1 кг</a:t>
            </a:r>
            <a:r>
              <a:rPr lang="ru-RU" dirty="0" smtClean="0"/>
              <a:t> удерживается нитью, переброшенной через блок (рисунок слева). Одинакова ли сила, приложенная к нити в положениях 1 и 2? Какая сила действует на блок в положениях 1 и 2?</a:t>
            </a:r>
          </a:p>
          <a:p>
            <a:r>
              <a:rPr lang="ru-RU" dirty="0" smtClean="0"/>
              <a:t> [Одинакова; 14 H; 20 H] 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029200"/>
            <a:ext cx="1714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1969984_bezimeni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25342"/>
          </a:xfrm>
          <a:prstGeom prst="rect">
            <a:avLst/>
          </a:prstGeom>
        </p:spPr>
      </p:pic>
      <p:pic>
        <p:nvPicPr>
          <p:cNvPr id="3" name="Рисунок 2" descr="a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98171" cy="14804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386599">
            <a:off x="2279894" y="1349829"/>
            <a:ext cx="3577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Домашнее задание: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057098">
            <a:off x="2271487" y="4676170"/>
            <a:ext cx="5014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ОБЯЗАТЕЛЬНЫЙ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МИНИМУМ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143566">
            <a:off x="3446993" y="2533005"/>
            <a:ext cx="15808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§ 12</a:t>
            </a:r>
          </a:p>
          <a:p>
            <a:r>
              <a:rPr lang="ru-RU" sz="3200" dirty="0" smtClean="0"/>
              <a:t>Упр. 12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1969984_bezimeni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16057"/>
          </a:xfrm>
          <a:prstGeom prst="rect">
            <a:avLst/>
          </a:prstGeom>
        </p:spPr>
      </p:pic>
      <p:pic>
        <p:nvPicPr>
          <p:cNvPr id="3" name="Рисунок 2" descr="a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1698171" cy="14804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21322056">
            <a:off x="2039257" y="129434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Домашнее задание: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078890">
            <a:off x="2460172" y="47777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ТРЕНИРОВОЧНЫЙ 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199731">
            <a:off x="2520416" y="2661139"/>
            <a:ext cx="3174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226,340,350,352,353.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 rot="21132106">
            <a:off x="3238451" y="3817256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Лукашик</a:t>
            </a:r>
            <a:r>
              <a:rPr lang="ru-RU" sz="2400" dirty="0" smtClean="0">
                <a:solidFill>
                  <a:schemeClr val="tx1"/>
                </a:solidFill>
              </a:rPr>
              <a:t> В.И.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1969984_bezimeni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3" name="Рисунок 2" descr="a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1698171" cy="14804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21373975">
            <a:off x="2039257" y="1279827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Домашнее задание: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128295">
            <a:off x="2416629" y="473422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ТВОРЧЕСКОЕ ЗАДАНИЕ 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117945">
            <a:off x="3381371" y="2706130"/>
            <a:ext cx="1970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Подготовить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доклады.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219200"/>
            <a:ext cx="73260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 При ударе  мяча об стенку или пол,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мяч отскакивает. Почему?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28083" y="2743200"/>
            <a:ext cx="742703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Двое стоят на одинаковых тележках.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Тянет за веревку один,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а в движение приходят обе тележки.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Почему?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Прямоугольник 1"/>
          <p:cNvSpPr>
            <a:spLocks noChangeArrowheads="1"/>
          </p:cNvSpPr>
          <p:nvPr/>
        </p:nvSpPr>
        <p:spPr bwMode="auto">
          <a:xfrm>
            <a:off x="228600" y="914400"/>
            <a:ext cx="8915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Инерция – это…</a:t>
            </a:r>
          </a:p>
          <a:p>
            <a:r>
              <a:rPr lang="ru-RU" sz="2400" dirty="0"/>
              <a:t>Причиной ускорения тела является …</a:t>
            </a:r>
          </a:p>
          <a:p>
            <a:r>
              <a:rPr lang="ru-RU" sz="2400" dirty="0"/>
              <a:t>Масса тела – это…</a:t>
            </a:r>
          </a:p>
          <a:p>
            <a:r>
              <a:rPr lang="ru-RU" sz="2400" dirty="0"/>
              <a:t>Первый закон Ньютона читается так: …</a:t>
            </a:r>
          </a:p>
          <a:p>
            <a:r>
              <a:rPr lang="ru-RU" sz="2400" dirty="0"/>
              <a:t>Что такое сила?</a:t>
            </a:r>
          </a:p>
          <a:p>
            <a:r>
              <a:rPr lang="ru-RU" sz="2400" dirty="0"/>
              <a:t>Чем характеризуется сила?</a:t>
            </a:r>
          </a:p>
          <a:p>
            <a:r>
              <a:rPr lang="ru-RU" sz="2400" dirty="0"/>
              <a:t>Второй закон Ньютона читается так: …</a:t>
            </a:r>
          </a:p>
          <a:p>
            <a:r>
              <a:rPr lang="ru-RU" sz="2400" dirty="0"/>
              <a:t>Второй закон Ньютона записывается в виде:…</a:t>
            </a:r>
          </a:p>
          <a:p>
            <a:r>
              <a:rPr lang="ru-RU" sz="2400" dirty="0"/>
              <a:t>Между какими величинами устанавливает связь второй закон Ньютона?</a:t>
            </a:r>
          </a:p>
          <a:p>
            <a:r>
              <a:rPr lang="ru-RU" sz="2400" dirty="0"/>
              <a:t>Каков физический смысл единицы силы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i="1" u="sng" dirty="0" smtClean="0"/>
              <a:t> </a:t>
            </a:r>
            <a:r>
              <a:rPr lang="ru-RU" sz="3200" b="1" i="1" u="sng" dirty="0"/>
              <a:t>Найдите ошибку: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229600" cy="1676400"/>
          </a:xfrm>
        </p:spPr>
        <p:txBody>
          <a:bodyPr>
            <a:normAutofit/>
          </a:bodyPr>
          <a:lstStyle/>
          <a:p>
            <a:pPr marL="6350" indent="20638">
              <a:buFont typeface="Wingdings" pitchFamily="2" charset="2"/>
              <a:buNone/>
              <a:defRPr/>
            </a:pPr>
            <a:r>
              <a:rPr lang="ru-RU" sz="2400" i="1" dirty="0"/>
              <a:t>Динамика – раздел механики, в котором рассматриваются причины </a:t>
            </a:r>
            <a:r>
              <a:rPr lang="ru-RU" sz="2400" i="1" dirty="0" smtClean="0"/>
              <a:t>движения </a:t>
            </a:r>
            <a:r>
              <a:rPr lang="ru-RU" sz="2400" i="1" dirty="0"/>
              <a:t>тел.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31242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350" indent="20638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accent1"/>
                </a:solidFill>
                <a:cs typeface="+mn-cs"/>
              </a:rPr>
              <a:t>Ответ: </a:t>
            </a:r>
          </a:p>
          <a:p>
            <a:pPr marL="6350" indent="20638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dirty="0">
                <a:cs typeface="+mn-cs"/>
              </a:rPr>
              <a:t>динамика – раздел механики, в котором рассматриваются причины возникновения и изменения характера движения тел.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382000" cy="19812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i="1"/>
              <a:t>Скорость, имеющаяся у тела относительно Земли, сохраняется на идеальных (гладких) горизонтальных плоскостях бесконечно.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3962400"/>
            <a:ext cx="8610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dirty="0">
                <a:cs typeface="+mn-cs"/>
              </a:rPr>
              <a:t>Скорость, имеющаяся у тела относительно Земли, сохраняется на идеальных (гладких) горизонтальных плоскостях до тех пор, пока нет причин (действия других тел), приводящих к возникновению ускорения</a:t>
            </a:r>
            <a:r>
              <a:rPr lang="ru-RU" sz="3200" dirty="0">
                <a:cs typeface="+mn-cs"/>
              </a:rPr>
              <a:t>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1000" y="32004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b="1" u="sng" dirty="0">
                <a:solidFill>
                  <a:schemeClr val="tx2"/>
                </a:solidFill>
                <a:cs typeface="+mn-cs"/>
              </a:rPr>
              <a:t>Ответ:</a:t>
            </a:r>
            <a:r>
              <a:rPr lang="ru-RU" sz="2400" dirty="0">
                <a:cs typeface="+mn-cs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763000" cy="1981200"/>
          </a:xfrm>
        </p:spPr>
        <p:txBody>
          <a:bodyPr/>
          <a:lstStyle/>
          <a:p>
            <a:pPr marL="71438" indent="14288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dirty="0"/>
              <a:t>Система называется инерциальной, если в ней свободное тело (точечное тело, удаленное от всех других объектов) покоится или движется ускоренно.</a:t>
            </a:r>
            <a:endParaRPr lang="ru-RU" sz="2000" i="1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27432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1438" indent="142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chemeClr val="tx2"/>
                </a:solidFill>
                <a:cs typeface="+mn-cs"/>
              </a:rPr>
              <a:t>Ответ: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4114800"/>
            <a:ext cx="8915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1438" indent="1428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dirty="0">
                <a:cs typeface="+mn-cs"/>
              </a:rPr>
              <a:t>Система называется </a:t>
            </a:r>
            <a:r>
              <a:rPr lang="ru-RU" sz="3200" i="1" dirty="0">
                <a:cs typeface="+mn-cs"/>
              </a:rPr>
              <a:t>инерциальной</a:t>
            </a:r>
            <a:r>
              <a:rPr lang="ru-RU" sz="3200" dirty="0">
                <a:cs typeface="+mn-cs"/>
              </a:rPr>
              <a:t>, если в ней свободное тело (точечное тело, удаленное от всех других объектов) покоится или движется равномерно или прямолинейно.</a:t>
            </a:r>
            <a:endParaRPr lang="ru-RU" sz="2000" dirty="0"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/>
      <p:bldP spid="61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7127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i="1" u="sng" dirty="0" smtClean="0"/>
              <a:t>Продолжи </a:t>
            </a:r>
            <a:r>
              <a:rPr lang="ru-RU" sz="2800" b="1" i="1" u="sng" dirty="0"/>
              <a:t>предложение: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305800" cy="2362200"/>
          </a:xfrm>
        </p:spPr>
        <p:txBody>
          <a:bodyPr>
            <a:normAutofit/>
          </a:bodyPr>
          <a:lstStyle/>
          <a:p>
            <a:pPr marL="0" indent="14288">
              <a:buFont typeface="Wingdings" pitchFamily="2" charset="2"/>
              <a:buNone/>
              <a:defRPr/>
            </a:pPr>
            <a:r>
              <a:rPr lang="ru-RU" sz="2400" i="1" dirty="0">
                <a:solidFill>
                  <a:srgbClr val="7030A0"/>
                </a:solidFill>
              </a:rPr>
              <a:t>Силой в механике называют…</a:t>
            </a:r>
          </a:p>
          <a:p>
            <a:pPr marL="0" indent="14288" algn="r">
              <a:buFont typeface="Wingdings" pitchFamily="2" charset="2"/>
              <a:buNone/>
              <a:defRPr/>
            </a:pPr>
            <a:endParaRPr lang="ru-RU" sz="2400" b="1" u="sng" dirty="0">
              <a:solidFill>
                <a:srgbClr val="00FF99"/>
              </a:solidFill>
            </a:endParaRPr>
          </a:p>
          <a:p>
            <a:pPr marL="0" indent="14288">
              <a:buFont typeface="Wingdings" pitchFamily="2" charset="2"/>
              <a:buNone/>
              <a:defRPr/>
            </a:pPr>
            <a:r>
              <a:rPr lang="ru-RU" sz="2400" dirty="0"/>
              <a:t>физическую величину, характеризующую действие одного тела на другое, в результате которого оно получает ускорение в инерциальной системе отсчета </a:t>
            </a:r>
            <a:endParaRPr lang="en-US" sz="2400" dirty="0"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3429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7030A0"/>
                </a:solidFill>
                <a:latin typeface="+mn-lt"/>
              </a:rPr>
              <a:t>Сила является…</a:t>
            </a:r>
          </a:p>
          <a:p>
            <a:pPr algn="r">
              <a:buFont typeface="Wingdings" pitchFamily="2" charset="2"/>
              <a:buNone/>
              <a:defRPr/>
            </a:pPr>
            <a:endParaRPr lang="ru-RU" sz="2400" dirty="0" smtClean="0">
              <a:latin typeface="+mn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>
                <a:latin typeface="+mn-lt"/>
              </a:rPr>
              <a:t>вектором</a:t>
            </a:r>
            <a:endParaRPr lang="ru-RU" sz="24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47244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7030A0"/>
                </a:solidFill>
                <a:latin typeface="+mn-lt"/>
              </a:rPr>
              <a:t>Значение силы положительно(</a:t>
            </a:r>
            <a:r>
              <a:rPr lang="en-US" sz="2400" i="1" dirty="0" smtClean="0">
                <a:solidFill>
                  <a:srgbClr val="7030A0"/>
                </a:solidFill>
                <a:latin typeface="+mn-lt"/>
              </a:rPr>
              <a:t>F</a:t>
            </a:r>
            <a:r>
              <a:rPr lang="en-US" sz="2400" i="1" dirty="0" smtClean="0">
                <a:solidFill>
                  <a:srgbClr val="7030A0"/>
                </a:solidFill>
                <a:latin typeface="+mn-lt"/>
                <a:cs typeface="Tahoma" pitchFamily="34" charset="0"/>
              </a:rPr>
              <a:t>&gt;</a:t>
            </a:r>
            <a:r>
              <a:rPr lang="ru-RU" sz="2400" i="1" dirty="0" smtClean="0">
                <a:solidFill>
                  <a:srgbClr val="7030A0"/>
                </a:solidFill>
                <a:latin typeface="+mn-lt"/>
                <a:cs typeface="Tahoma" pitchFamily="34" charset="0"/>
              </a:rPr>
              <a:t>0), если…</a:t>
            </a:r>
          </a:p>
          <a:p>
            <a:pPr algn="r">
              <a:buFont typeface="Wingdings" pitchFamily="2" charset="2"/>
              <a:buNone/>
              <a:defRPr/>
            </a:pPr>
            <a:endParaRPr lang="ru-RU" sz="2400" b="1" u="sng" dirty="0" smtClean="0">
              <a:solidFill>
                <a:srgbClr val="00FF99"/>
              </a:solidFill>
              <a:latin typeface="+mn-lt"/>
              <a:cs typeface="Tahoma" pitchFamily="34" charset="0"/>
            </a:endParaRPr>
          </a:p>
          <a:p>
            <a:pPr algn="r">
              <a:buFont typeface="Wingdings" pitchFamily="2" charset="2"/>
              <a:buNone/>
              <a:defRPr/>
            </a:pPr>
            <a:endParaRPr lang="ru-RU" sz="2400" b="1" u="sng" dirty="0" smtClean="0">
              <a:solidFill>
                <a:srgbClr val="00FF99"/>
              </a:solidFill>
              <a:latin typeface="+mn-lt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>
                <a:latin typeface="+mn-lt"/>
                <a:cs typeface="Tahoma" pitchFamily="34" charset="0"/>
              </a:rPr>
              <a:t>сила направлена в положительном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>
                <a:latin typeface="+mn-lt"/>
                <a:cs typeface="Tahoma" pitchFamily="34" charset="0"/>
              </a:rPr>
              <a:t>направлении оси </a:t>
            </a:r>
            <a:r>
              <a:rPr lang="en-US" sz="2400" dirty="0" smtClean="0">
                <a:latin typeface="+mn-lt"/>
                <a:cs typeface="Tahoma" pitchFamily="34" charset="0"/>
              </a:rPr>
              <a:t>X</a:t>
            </a:r>
            <a:r>
              <a:rPr lang="ru-RU" sz="2400" dirty="0" smtClean="0">
                <a:latin typeface="+mn-lt"/>
                <a:cs typeface="Tahoma" pitchFamily="34" charset="0"/>
              </a:rPr>
              <a:t> выбранной системы отсчета</a:t>
            </a:r>
            <a:endParaRPr lang="ru-RU" sz="2400" dirty="0">
              <a:latin typeface="+mn-lt"/>
              <a:cs typeface="Tahoma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382000" cy="1981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7030A0"/>
                </a:solidFill>
              </a:rPr>
              <a:t>Направление действующей на тело силы совпадает</a:t>
            </a:r>
            <a:r>
              <a:rPr lang="ru-RU" sz="2400" i="1" dirty="0" smtClean="0"/>
              <a:t>…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с направлением ускорения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этого тела в инерциальной системе отсчета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0800" y="304800"/>
            <a:ext cx="4277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/>
              <a:t>Продолжи предложение: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3733800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14288"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7030A0"/>
                </a:solidFill>
                <a:latin typeface="+mn-lt"/>
              </a:rPr>
              <a:t>Под действием силы 1 Н первоначально покоившееся в ИСО точечное тело…</a:t>
            </a:r>
          </a:p>
          <a:p>
            <a:pPr marL="0" indent="14288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14288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14288">
              <a:buFont typeface="Wingdings" pitchFamily="2" charset="2"/>
              <a:buNone/>
              <a:defRPr/>
            </a:pPr>
            <a:r>
              <a:rPr lang="ru-RU" sz="2400" dirty="0" smtClean="0">
                <a:latin typeface="+mn-lt"/>
              </a:rPr>
              <a:t>массой 1 кг получает ускорение, равное 1 м/с.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1231</Words>
  <Application>Microsoft Office PowerPoint</Application>
  <PresentationFormat>Экран (4:3)</PresentationFormat>
  <Paragraphs>163</Paragraphs>
  <Slides>28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Тема Office</vt:lpstr>
      <vt:lpstr>Тема2</vt:lpstr>
      <vt:lpstr>1_Тема Office</vt:lpstr>
      <vt:lpstr>Тема урока: «Третий закон Ньютона</vt:lpstr>
      <vt:lpstr>Слайд 2</vt:lpstr>
      <vt:lpstr>Слайд 3</vt:lpstr>
      <vt:lpstr>Слайд 4</vt:lpstr>
      <vt:lpstr> Найдите ошибку:</vt:lpstr>
      <vt:lpstr>Слайд 6</vt:lpstr>
      <vt:lpstr>Слайд 7</vt:lpstr>
      <vt:lpstr>Продолжи предложение:</vt:lpstr>
      <vt:lpstr>Слайд 9</vt:lpstr>
      <vt:lpstr>Слайд 10</vt:lpstr>
      <vt:lpstr>Проведите опыт:</vt:lpstr>
      <vt:lpstr>Проведите опыт:</vt:lpstr>
      <vt:lpstr>Третий закон Ньютона.</vt:lpstr>
      <vt:lpstr>Слайд 14</vt:lpstr>
      <vt:lpstr>Слайд 15</vt:lpstr>
      <vt:lpstr>Третий  закон Ньютона </vt:lpstr>
      <vt:lpstr>Третий  закон Ньютона </vt:lpstr>
      <vt:lpstr>Третий  закон Ньютона </vt:lpstr>
      <vt:lpstr>Решение качественных задач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Boss</cp:lastModifiedBy>
  <cp:revision>119</cp:revision>
  <cp:lastPrinted>1601-01-01T00:00:00Z</cp:lastPrinted>
  <dcterms:created xsi:type="dcterms:W3CDTF">1601-01-01T00:00:00Z</dcterms:created>
  <dcterms:modified xsi:type="dcterms:W3CDTF">2011-10-26T19:51:33Z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