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05" r:id="rId2"/>
    <p:sldMasterId id="2147483718" r:id="rId3"/>
    <p:sldMasterId id="2147483730" r:id="rId4"/>
  </p:sldMasterIdLst>
  <p:notesMasterIdLst>
    <p:notesMasterId r:id="rId27"/>
  </p:notesMasterIdLst>
  <p:sldIdLst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ss" initials="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5"/>
      <c:hPercent val="50"/>
      <c:perspective val="0"/>
    </c:view3D>
    <c:plotArea>
      <c:layout>
        <c:manualLayout>
          <c:layoutTarget val="inner"/>
          <c:xMode val="edge"/>
          <c:yMode val="edge"/>
          <c:x val="7.0320579110651524E-2"/>
          <c:y val="0.28813559322033899"/>
          <c:w val="0.58324715615305112"/>
          <c:h val="0.4644067796610171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8928">
              <a:noFill/>
            </a:ln>
          </c:spPr>
          <c:explosion val="25"/>
          <c:dPt>
            <c:idx val="1"/>
            <c:spPr>
              <a:solidFill>
                <a:schemeClr val="accent2"/>
              </a:solidFill>
              <a:ln w="18928">
                <a:noFill/>
              </a:ln>
            </c:spPr>
          </c:dPt>
          <c:dPt>
            <c:idx val="2"/>
            <c:spPr>
              <a:solidFill>
                <a:schemeClr val="hlink"/>
              </a:solidFill>
              <a:ln w="18928">
                <a:noFill/>
              </a:ln>
            </c:spPr>
          </c:dPt>
          <c:dPt>
            <c:idx val="3"/>
            <c:spPr>
              <a:solidFill>
                <a:schemeClr val="folHlink"/>
              </a:solidFill>
              <a:ln w="18928">
                <a:noFill/>
              </a:ln>
            </c:spPr>
          </c:dPt>
          <c:dPt>
            <c:idx val="4"/>
            <c:spPr>
              <a:solidFill>
                <a:schemeClr val="bg2"/>
              </a:solidFill>
              <a:ln w="18928">
                <a:noFill/>
              </a:ln>
            </c:spPr>
          </c:dPt>
          <c:dPt>
            <c:idx val="5"/>
            <c:spPr>
              <a:solidFill>
                <a:schemeClr val="tx2"/>
              </a:solidFill>
              <a:ln w="18928">
                <a:noFill/>
              </a:ln>
            </c:spPr>
          </c:dPt>
          <c:dLbls>
            <c:spPr>
              <a:noFill/>
              <a:ln w="18928">
                <a:noFill/>
              </a:ln>
            </c:spPr>
            <c:txPr>
              <a:bodyPr/>
              <a:lstStyle/>
              <a:p>
                <a:pPr>
                  <a:defRPr sz="199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Sheet1!$B$1:$G$1</c:f>
              <c:strCache>
                <c:ptCount val="6"/>
                <c:pt idx="0">
                  <c:v>азот</c:v>
                </c:pt>
                <c:pt idx="1">
                  <c:v>водяной пар</c:v>
                </c:pt>
                <c:pt idx="2">
                  <c:v>углекислый газ</c:v>
                </c:pt>
                <c:pt idx="3">
                  <c:v>углеводороды</c:v>
                </c:pt>
                <c:pt idx="4">
                  <c:v>бензопирен</c:v>
                </c:pt>
                <c:pt idx="5">
                  <c:v>сажа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77</c:v>
                </c:pt>
                <c:pt idx="1">
                  <c:v>5.5</c:v>
                </c:pt>
                <c:pt idx="2">
                  <c:v>12</c:v>
                </c:pt>
                <c:pt idx="3">
                  <c:v>3</c:v>
                </c:pt>
                <c:pt idx="4">
                  <c:v>20</c:v>
                </c:pt>
                <c:pt idx="5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46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46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946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46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46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464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8928">
                <a:noFill/>
              </a:ln>
            </c:spPr>
            <c:txPr>
              <a:bodyPr/>
              <a:lstStyle/>
              <a:p>
                <a:pPr>
                  <a:defRPr sz="199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Sheet1!$B$1:$G$1</c:f>
              <c:strCache>
                <c:ptCount val="6"/>
                <c:pt idx="0">
                  <c:v>азот</c:v>
                </c:pt>
                <c:pt idx="1">
                  <c:v>водяной пар</c:v>
                </c:pt>
                <c:pt idx="2">
                  <c:v>углекислый газ</c:v>
                </c:pt>
                <c:pt idx="3">
                  <c:v>углеводороды</c:v>
                </c:pt>
                <c:pt idx="4">
                  <c:v>бензопирен</c:v>
                </c:pt>
                <c:pt idx="5">
                  <c:v>сажа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46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9464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46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946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946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9464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8928">
                <a:noFill/>
              </a:ln>
            </c:spPr>
            <c:txPr>
              <a:bodyPr/>
              <a:lstStyle/>
              <a:p>
                <a:pPr>
                  <a:defRPr sz="1993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Sheet1!$B$1:$G$1</c:f>
              <c:strCache>
                <c:ptCount val="6"/>
                <c:pt idx="0">
                  <c:v>азот</c:v>
                </c:pt>
                <c:pt idx="1">
                  <c:v>водяной пар</c:v>
                </c:pt>
                <c:pt idx="2">
                  <c:v>углекислый газ</c:v>
                </c:pt>
                <c:pt idx="3">
                  <c:v>углеводороды</c:v>
                </c:pt>
                <c:pt idx="4">
                  <c:v>бензопирен</c:v>
                </c:pt>
                <c:pt idx="5">
                  <c:v>сажа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</c:pie3DChart>
      <c:spPr>
        <a:noFill/>
        <a:ln w="18928">
          <a:noFill/>
        </a:ln>
      </c:spPr>
    </c:plotArea>
    <c:legend>
      <c:legendPos val="r"/>
      <c:layout>
        <c:manualLayout>
          <c:xMode val="edge"/>
          <c:yMode val="edge"/>
          <c:x val="0.68252326783867689"/>
          <c:y val="0.22881355932203401"/>
          <c:w val="0.31334022750775625"/>
          <c:h val="0.48983050847457632"/>
        </c:manualLayout>
      </c:layout>
      <c:spPr>
        <a:solidFill>
          <a:schemeClr val="bg1"/>
        </a:solidFill>
        <a:ln w="2366">
          <a:solidFill>
            <a:schemeClr val="tx1"/>
          </a:solidFill>
          <a:prstDash val="solid"/>
        </a:ln>
      </c:spPr>
      <c:txPr>
        <a:bodyPr/>
        <a:lstStyle/>
        <a:p>
          <a:pPr>
            <a:defRPr sz="1833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solidFill>
      <a:srgbClr val="33CCCC"/>
    </a:solidFill>
    <a:ln>
      <a:noFill/>
    </a:ln>
  </c:spPr>
  <c:txPr>
    <a:bodyPr/>
    <a:lstStyle/>
    <a:p>
      <a:pPr>
        <a:defRPr sz="199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3-24T19:56:41.687" idx="6">
    <p:pos x="1450" y="1154"/>
    <p:text>бьюлгюлгшюплошмлопбм б мл676гурвеп</p:text>
  </p:cm>
  <p:cm authorId="0" dt="2009-03-24T19:57:33.968" idx="8">
    <p:pos x="1787" y="2612"/>
    <p:text>хэ0эзщэощзьЖэжшщлд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7D50D-7739-4451-AAEE-91340B3A6A1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41ABA-2AF6-4E4E-B96B-05BD93EBD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1ABA-2AF6-4E4E-B96B-05BD93EBD10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1ABA-2AF6-4E4E-B96B-05BD93EBD10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err="1" smtClean="0"/>
              <a:t>ъ</a:t>
            </a: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233990-0FE6-4385-BD1A-8568AA72D749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788A5-7349-4CBE-960C-0EF43852C2B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1ABA-2AF6-4E4E-B96B-05BD93EBD10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1ABA-2AF6-4E4E-B96B-05BD93EBD10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20552-744C-44A0-9AE9-D5E519488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93433-8464-4C12-8512-5A820B070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6D33-0489-47F0-A2C8-E8BAC6EDE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16A8-31BD-4A67-9FEC-8872B8C1F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2607-72D0-4170-B622-60116141FA06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BE319-DBF3-45C3-B668-F46F8B8B2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oto\техника\489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000372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3000372"/>
            <a:ext cx="9144000" cy="857256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</a:rPr>
              <a:t>Тема урока </a:t>
            </a:r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</a:rPr>
              <a:t>«ТЕПЛОВЫЕ ДВИГАТЕЛИ»</a:t>
            </a:r>
          </a:p>
        </p:txBody>
      </p:sp>
      <p:sp>
        <p:nvSpPr>
          <p:cNvPr id="717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822700" y="1857365"/>
            <a:ext cx="5321300" cy="1071570"/>
          </a:xfrm>
        </p:spPr>
        <p:txBody>
          <a:bodyPr/>
          <a:lstStyle/>
          <a:p>
            <a:pPr algn="r" eaLnBrk="1" hangingPunct="1"/>
            <a:r>
              <a:rPr lang="ru-RU" dirty="0" smtClean="0"/>
              <a:t>Учитель Загилова С.И.</a:t>
            </a:r>
          </a:p>
        </p:txBody>
      </p:sp>
      <p:pic>
        <p:nvPicPr>
          <p:cNvPr id="1027" name="Picture 3" descr="D:\Photo\Тачки\B.M.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857628"/>
            <a:ext cx="2928925" cy="3000372"/>
          </a:xfrm>
          <a:prstGeom prst="rect">
            <a:avLst/>
          </a:prstGeom>
          <a:noFill/>
        </p:spPr>
      </p:pic>
      <p:pic>
        <p:nvPicPr>
          <p:cNvPr id="1028" name="Picture 4" descr="D:\Photo\Тачки\(R)Фото00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857628"/>
            <a:ext cx="3214710" cy="3000372"/>
          </a:xfrm>
          <a:prstGeom prst="rect">
            <a:avLst/>
          </a:prstGeom>
          <a:noFill/>
        </p:spPr>
      </p:pic>
      <p:pic>
        <p:nvPicPr>
          <p:cNvPr id="1029" name="Picture 5" descr="D:\Photo\Тачки\Тракторён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857628"/>
            <a:ext cx="3000364" cy="3000372"/>
          </a:xfrm>
          <a:prstGeom prst="rect">
            <a:avLst/>
          </a:prstGeom>
          <a:noFill/>
        </p:spPr>
      </p:pic>
      <p:pic>
        <p:nvPicPr>
          <p:cNvPr id="1030" name="Picture 6" descr="D:\Photo\техника\техника-2\поезда\CNW_13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0"/>
            <a:ext cx="4714876" cy="30003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55776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Учитель физики МОУ СОШ № 8 г.Моздока РСО - Алания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Загилова С.И.</a:t>
            </a:r>
            <a:endParaRPr lang="ru-RU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termodin3curves6.jpg"/>
          <p:cNvPicPr>
            <a:picLocks noChangeAspect="1" noChangeArrowheads="1"/>
          </p:cNvPicPr>
          <p:nvPr/>
        </p:nvPicPr>
        <p:blipFill>
          <a:blip r:embed="rId2" cstate="print"/>
          <a:srcRect l="5000" t="11373" r="5000" b="4935"/>
          <a:stretch>
            <a:fillRect/>
          </a:stretch>
        </p:blipFill>
        <p:spPr bwMode="auto">
          <a:xfrm>
            <a:off x="1214414" y="500018"/>
            <a:ext cx="707236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01000" cy="335758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Двигатель    Джованни </a:t>
            </a:r>
            <a:r>
              <a:rPr lang="ru-RU" sz="2800" b="1" dirty="0" err="1" smtClean="0">
                <a:solidFill>
                  <a:schemeClr val="tx2">
                    <a:satMod val="200000"/>
                  </a:schemeClr>
                </a:solidFill>
              </a:rPr>
              <a:t>Бранка</a:t>
            </a: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, использующий энергию пара. </a:t>
            </a:r>
            <a:b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satMod val="200000"/>
                  </a:schemeClr>
                </a:solidFill>
              </a:rPr>
              <a:t>Это было колесо с лопатками, в которое с силой ударяла струя пара, благодаря чему колесо начинало вращаться, это была первая паровая турбина.</a:t>
            </a:r>
            <a: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ru-RU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" name="Содержимое 3" descr="http://tmn.fio.ru/works/72x/306/images/06_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928934"/>
            <a:ext cx="5000660" cy="392906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termodin3curves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6500" t="11373" r="6500" b="50000"/>
          <a:stretch>
            <a:fillRect/>
          </a:stretch>
        </p:blipFill>
        <p:spPr bwMode="auto">
          <a:xfrm>
            <a:off x="642910" y="0"/>
            <a:ext cx="8072494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0" y="457200"/>
            <a:ext cx="5486400" cy="6019800"/>
          </a:xfrm>
        </p:spPr>
        <p:txBody>
          <a:bodyPr>
            <a:normAutofit fontScale="70000" lnSpcReduction="20000"/>
          </a:bodyPr>
          <a:lstStyle/>
          <a:p>
            <a:pPr marL="411480">
              <a:buFont typeface="Wingdings"/>
              <a:buChar char=""/>
              <a:defRPr/>
            </a:pPr>
            <a:r>
              <a:rPr lang="ru-RU" b="1" dirty="0" smtClean="0"/>
              <a:t>Английский кузнец Томас </a:t>
            </a:r>
            <a:r>
              <a:rPr lang="ru-RU" b="1" dirty="0" err="1" smtClean="0"/>
              <a:t>Ньюкомен</a:t>
            </a:r>
            <a:r>
              <a:rPr lang="ru-RU" b="1" dirty="0" smtClean="0"/>
              <a:t>.</a:t>
            </a:r>
          </a:p>
          <a:p>
            <a:pPr marL="411480">
              <a:buFont typeface="Wingdings"/>
              <a:buChar char=""/>
              <a:defRPr/>
            </a:pPr>
            <a:r>
              <a:rPr lang="ru-RU" b="1" dirty="0" smtClean="0"/>
              <a:t> создал двигатель для откачки воды. 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Машина </a:t>
            </a:r>
            <a:r>
              <a:rPr lang="ru-RU" b="1" dirty="0" err="1" smtClean="0"/>
              <a:t>Ньюкомена</a:t>
            </a:r>
            <a:r>
              <a:rPr lang="ru-RU" b="1" dirty="0" smtClean="0"/>
              <a:t>, как и все ее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предшественницы, работала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прерывисто — между двумя рабочими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ходами поршня была пауза. Высотой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она была с </a:t>
            </a:r>
            <a:r>
              <a:rPr lang="ru-RU" b="1" dirty="0" err="1" smtClean="0"/>
              <a:t>четырех-пятиэтажный</a:t>
            </a:r>
            <a:r>
              <a:rPr lang="ru-RU" b="1" dirty="0" smtClean="0"/>
              <a:t> дом и,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 следовательно, исключительно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«прожорлива»: пятьдесят лошадей  </a:t>
            </a:r>
          </a:p>
          <a:p>
            <a:pPr marL="411480">
              <a:buFont typeface="Wingdings"/>
              <a:buChar char=""/>
              <a:defRPr/>
            </a:pPr>
            <a:r>
              <a:rPr lang="ru-RU" b="1" dirty="0" smtClean="0"/>
              <a:t>подвозили ей топливо. Обслуживающий персонал состоял из двух человек: </a:t>
            </a:r>
          </a:p>
          <a:p>
            <a:pPr marL="411480">
              <a:buFont typeface="Wingdings"/>
              <a:buChar char=""/>
              <a:defRPr/>
            </a:pPr>
            <a:r>
              <a:rPr lang="ru-RU" b="1" dirty="0" smtClean="0"/>
              <a:t>кочегар непрерывно подбрасывал </a:t>
            </a:r>
          </a:p>
          <a:p>
            <a:pPr marL="411480">
              <a:buFont typeface="Wingdings"/>
              <a:buChar char=""/>
              <a:defRPr/>
            </a:pPr>
            <a:r>
              <a:rPr lang="ru-RU" b="1" dirty="0" smtClean="0"/>
              <a:t>уголь в топки, а механик управлял </a:t>
            </a:r>
          </a:p>
          <a:p>
            <a:pPr marL="411480">
              <a:buFont typeface="Wingdings"/>
              <a:buChar char=""/>
              <a:defRPr/>
            </a:pPr>
            <a:r>
              <a:rPr lang="ru-RU" b="1" dirty="0" smtClean="0"/>
              <a:t>кранами, впускающими пар и холодную воду в цилиндр.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124200" cy="3060700"/>
          </a:xfrm>
        </p:spPr>
        <p:txBody>
          <a:bodyPr/>
          <a:lstStyle/>
          <a:p>
            <a:pPr marL="53975" eaLnBrk="1" hangingPunct="1">
              <a:defRPr/>
            </a:pPr>
            <a:endParaRPr lang="ru-RU" smtClean="0"/>
          </a:p>
        </p:txBody>
      </p:sp>
      <p:pic>
        <p:nvPicPr>
          <p:cNvPr id="5" name="Рисунок 4" descr="http://tmn.fio.ru/works/72x/306/images/0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297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mn.fio.ru/works/72x/306/images/06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152400"/>
            <a:ext cx="5486400" cy="6553200"/>
          </a:xfrm>
        </p:spPr>
        <p:txBody>
          <a:bodyPr>
            <a:normAutofit fontScale="7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     Создателем другого универсального парового двигателя, который получил широкое распространение, стал английский механик Джеймс Уатт (1736-1819).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       Работая над усовершенствованием машины </a:t>
            </a:r>
            <a:r>
              <a:rPr lang="ru-RU" b="1" dirty="0" err="1" smtClean="0"/>
              <a:t>Ньюкомена</a:t>
            </a:r>
            <a:r>
              <a:rPr lang="ru-RU" b="1" dirty="0" smtClean="0"/>
              <a:t>, он в 1784 году построил двигатель, который годился для любых нужд. Изобретение Уатта было принято на ура. В наиболее развитых странах Европы ручной труд на фабриках и заводах все больше и больше заменялся работой машин. Универсальный двигатель стал необходим производству, и он был создан.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       В двигателе Уатта применен так называемый кривошипно-шатунный механизм, преобразовывающий возвратно-поступательное движение поршня во вращательное движение колеса.</a:t>
            </a: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  <p:sp>
        <p:nvSpPr>
          <p:cNvPr id="17412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1524000"/>
            <a:ext cx="3505200" cy="3429000"/>
          </a:xfrm>
        </p:spPr>
        <p:txBody>
          <a:bodyPr/>
          <a:lstStyle/>
          <a:p>
            <a:pPr marL="53975"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>Коэффициент полезного действия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/>
              <a:t>Коэффициентом полезного действия</a:t>
            </a:r>
            <a:r>
              <a:rPr lang="ru-RU" smtClean="0"/>
              <a:t>    теплового двигателя называется выраженное в процентах отношение полезной работы   совершенной двигателем, к количеству теплоты   полученной от нагревателя</a:t>
            </a:r>
          </a:p>
        </p:txBody>
      </p:sp>
      <p:sp>
        <p:nvSpPr>
          <p:cNvPr id="25604" name="AutoShape 7" descr="37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AutoShape 9" descr="37"/>
          <p:cNvSpPr>
            <a:spLocks noChangeAspect="1" noChangeArrowheads="1"/>
          </p:cNvSpPr>
          <p:nvPr/>
        </p:nvSpPr>
        <p:spPr bwMode="auto">
          <a:xfrm>
            <a:off x="155575" y="46038"/>
            <a:ext cx="2968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AutoShape 11" descr="37"/>
          <p:cNvSpPr>
            <a:spLocks noChangeAspect="1" noChangeArrowheads="1"/>
          </p:cNvSpPr>
          <p:nvPr/>
        </p:nvSpPr>
        <p:spPr bwMode="auto">
          <a:xfrm>
            <a:off x="219075" y="46038"/>
            <a:ext cx="296863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3643306" y="4357694"/>
            <a:ext cx="43577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КПД=Ап*100%/Аз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/>
              <a:t>Применение тепловых двигателей</a:t>
            </a:r>
          </a:p>
        </p:txBody>
      </p:sp>
      <p:pic>
        <p:nvPicPr>
          <p:cNvPr id="26627" name="Picture 13" descr="j021508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6518" y="1676400"/>
            <a:ext cx="1364389" cy="2135188"/>
          </a:xfrm>
        </p:spPr>
      </p:pic>
      <p:pic>
        <p:nvPicPr>
          <p:cNvPr id="26628" name="Picture 14" descr="j02333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697611" y="1676400"/>
            <a:ext cx="2095352" cy="2135188"/>
          </a:xfrm>
        </p:spPr>
      </p:pic>
      <p:pic>
        <p:nvPicPr>
          <p:cNvPr id="26629" name="Picture 15" descr="j01833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495742" y="4124496"/>
            <a:ext cx="1805940" cy="1814170"/>
          </a:xfrm>
        </p:spPr>
      </p:pic>
      <p:pic>
        <p:nvPicPr>
          <p:cNvPr id="26630" name="Picture 16" descr="j025187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792940" y="4412532"/>
            <a:ext cx="1904695" cy="12380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/>
              <a:t>Тепловые двигатели и охрана окружающей среды</a:t>
            </a:r>
          </a:p>
        </p:txBody>
      </p:sp>
      <p:pic>
        <p:nvPicPr>
          <p:cNvPr id="27652" name="Picture 6" descr="j02853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916113"/>
            <a:ext cx="2643187" cy="3817937"/>
          </a:xfrm>
        </p:spPr>
      </p:pic>
      <p:sp>
        <p:nvSpPr>
          <p:cNvPr id="63493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576638" y="1676400"/>
            <a:ext cx="5265737" cy="44227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Выделение в атмосферу углекислого газа</a:t>
            </a:r>
          </a:p>
          <a:p>
            <a:pPr eaLnBrk="1" hangingPunct="1">
              <a:defRPr/>
            </a:pPr>
            <a:r>
              <a:rPr lang="ru-RU" sz="2800" smtClean="0"/>
              <a:t>Парниковый эффект</a:t>
            </a:r>
          </a:p>
          <a:p>
            <a:pPr eaLnBrk="1" hangingPunct="1">
              <a:defRPr/>
            </a:pPr>
            <a:r>
              <a:rPr lang="ru-RU" sz="2800" smtClean="0"/>
              <a:t>Уменьшение содержания кислорода в атмосфере</a:t>
            </a:r>
          </a:p>
          <a:p>
            <a:pPr eaLnBrk="1" hangingPunct="1">
              <a:defRPr/>
            </a:pPr>
            <a:r>
              <a:rPr lang="ru-RU" sz="2800" smtClean="0"/>
              <a:t>Кислотные дожди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Состав отработанных газов, %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940781" y="1676400"/>
          <a:ext cx="7262438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752" y="457200"/>
            <a:ext cx="8686800" cy="575788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Проверьте ваши знания.</a:t>
            </a:r>
            <a:br>
              <a:rPr lang="ru-RU" sz="4000" dirty="0" smtClean="0"/>
            </a:br>
            <a:r>
              <a:rPr lang="ru-RU" sz="4000" dirty="0" smtClean="0"/>
              <a:t>Выберите правильный ответ.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ЦЕЛЬ УРОКА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ПОЗНАКОМИТЬСЯ С ВИДАМИ ТЕПЛОВЫХ ДВИГАТЕЛЕЙ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ИЗУЧИТЬ УСТРОЙСТВО ДВИГАТЕЛЕЙ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НАУЧИТЬСЯ РАСЧИТЫВАТЬ КОЭФФИЦИЕНТ ПОЛЕЗНОГО ДЕЙСТВИЯ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smtClean="0"/>
              <a:t>1. Какие из названных ниже механизмов являются неотъемлемыми частями любого теплового двигателя?</a:t>
            </a:r>
          </a:p>
        </p:txBody>
      </p:sp>
      <p:sp>
        <p:nvSpPr>
          <p:cNvPr id="80904" name="Rectangle 8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цилиндр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Б. турбина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нагреватель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Г. поршень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smtClean="0"/>
              <a:t>2. Тепловой двигатель за цикл получает от нагревателя 200 Дж и отдает холодильнику 150 Дж. Чему равен КПД двигателя?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922463"/>
            <a:ext cx="8540750" cy="41767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25%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Б. 33%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67%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Г. 75%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0" y="333375"/>
            <a:ext cx="7056438" cy="2087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000" b="1" smtClean="0"/>
              <a:t>3. Температуру нагревателя и холодильника теплового двигателя повысили на одинаковое количество градусов. Как изменится при этом КПД двигателя?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1038" y="2463800"/>
            <a:ext cx="8161337" cy="363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увеличился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Б. уменьшился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не изменился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Г. сначала увеличился, затем уменьшился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765175"/>
            <a:ext cx="7151688" cy="5400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Тепловой двигатель – </a:t>
            </a:r>
            <a:br>
              <a:rPr lang="ru-RU" b="1" smtClean="0"/>
            </a:br>
            <a:r>
              <a:rPr lang="ru-RU" smtClean="0"/>
              <a:t>это устройство, преобразующее внутреннюю энергию сгорающего топлива в механическую энергию.</a:t>
            </a:r>
            <a:endParaRPr lang="ru-RU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642938" y="1357313"/>
            <a:ext cx="71437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0070C0"/>
                </a:solidFill>
              </a:rPr>
              <a:t>Виды тепловых двигателей</a:t>
            </a:r>
            <a:r>
              <a:rPr lang="ru-RU" sz="4800">
                <a:solidFill>
                  <a:srgbClr val="0070C0"/>
                </a:solidFill>
              </a:rPr>
              <a:t>:</a:t>
            </a:r>
          </a:p>
          <a:p>
            <a:r>
              <a:rPr lang="ru-RU" sz="3600"/>
              <a:t>Паровая машина,</a:t>
            </a:r>
          </a:p>
          <a:p>
            <a:r>
              <a:rPr lang="ru-RU" sz="3600"/>
              <a:t>Двигатель внутреннего сгорания,</a:t>
            </a:r>
          </a:p>
          <a:p>
            <a:r>
              <a:rPr lang="ru-RU" sz="3600"/>
              <a:t>Паровая и газовая турбины,</a:t>
            </a:r>
          </a:p>
          <a:p>
            <a:r>
              <a:rPr lang="ru-RU" sz="3600"/>
              <a:t>Реактивный двигатель.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08050"/>
            <a:ext cx="1714500" cy="1287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334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2843213" y="0"/>
            <a:ext cx="425767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Паровые двигатели</a:t>
            </a:r>
          </a:p>
          <a:p>
            <a:endParaRPr lang="ru-RU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500438" y="4071938"/>
            <a:ext cx="3560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395288" y="6237288"/>
            <a:ext cx="333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Турбовинтовой двигатель </a:t>
            </a:r>
          </a:p>
        </p:txBody>
      </p:sp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652963"/>
            <a:ext cx="1974850" cy="1482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6100763" y="6072188"/>
            <a:ext cx="304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Турбореактивный двигатель </a:t>
            </a:r>
          </a:p>
        </p:txBody>
      </p:sp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4572000"/>
            <a:ext cx="1828800" cy="1376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0" y="4143375"/>
            <a:ext cx="356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/>
              <a:t>Паровая и газовая турбины </a:t>
            </a:r>
          </a:p>
        </p:txBody>
      </p:sp>
      <p:pic>
        <p:nvPicPr>
          <p:cNvPr id="1127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636838"/>
            <a:ext cx="1828800" cy="137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6804025" y="4076700"/>
            <a:ext cx="1109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Дизель </a:t>
            </a:r>
          </a:p>
        </p:txBody>
      </p:sp>
      <p:pic>
        <p:nvPicPr>
          <p:cNvPr id="11277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2708275"/>
            <a:ext cx="1714500" cy="1285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5076825" y="2276475"/>
            <a:ext cx="4205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Двигатель внутреннего сгорания </a:t>
            </a:r>
          </a:p>
        </p:txBody>
      </p:sp>
      <p:pic>
        <p:nvPicPr>
          <p:cNvPr id="11279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836613"/>
            <a:ext cx="1714500" cy="1287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280" name="Rectangle 17"/>
          <p:cNvSpPr>
            <a:spLocks noChangeArrowheads="1"/>
          </p:cNvSpPr>
          <p:nvPr/>
        </p:nvSpPr>
        <p:spPr bwMode="auto">
          <a:xfrm>
            <a:off x="611188" y="2205038"/>
            <a:ext cx="254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/>
              <a:t>Паровой двигатель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14579" b="1490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14556" t="1546" r="1074" b="152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 l="14649" t="384" r="445" b="165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7715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/>
              <a:t>Цикл работы ДВС состоит из четырех тактов:</a:t>
            </a:r>
          </a:p>
        </p:txBody>
      </p:sp>
      <p:sp>
        <p:nvSpPr>
          <p:cNvPr id="35846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2308225"/>
            <a:ext cx="3449638" cy="3790950"/>
          </a:xfrm>
        </p:spPr>
        <p:txBody>
          <a:bodyPr/>
          <a:lstStyle/>
          <a:p>
            <a:pPr eaLnBrk="1" hangingPunct="1">
              <a:defRPr/>
            </a:pPr>
            <a:endParaRPr lang="ru-RU" sz="3300" dirty="0" smtClean="0"/>
          </a:p>
        </p:txBody>
      </p:sp>
      <p:pic>
        <p:nvPicPr>
          <p:cNvPr id="6" name="Picture 2" descr="D:\Мои документы\termodin3curves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000" t="11373" r="5000" b="26673"/>
          <a:stretch>
            <a:fillRect/>
          </a:stretch>
        </p:blipFill>
        <p:spPr bwMode="auto">
          <a:xfrm>
            <a:off x="500034" y="928670"/>
            <a:ext cx="7786742" cy="5929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99</TotalTime>
  <Words>344</Words>
  <Application>Microsoft Office PowerPoint</Application>
  <PresentationFormat>Экран (4:3)</PresentationFormat>
  <Paragraphs>73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Аспект</vt:lpstr>
      <vt:lpstr>Изящная</vt:lpstr>
      <vt:lpstr>Апекс</vt:lpstr>
      <vt:lpstr>Тема Office</vt:lpstr>
      <vt:lpstr>Тема урока «ТЕПЛОВЫЕ ДВИГАТЕЛИ»</vt:lpstr>
      <vt:lpstr>ЦЕЛЬ УРОКА</vt:lpstr>
      <vt:lpstr>Тепловой двигатель –  это устройство, преобразующее внутреннюю энергию сгорающего топлива в механическую энергию.</vt:lpstr>
      <vt:lpstr>Слайд 4</vt:lpstr>
      <vt:lpstr>Слайд 5</vt:lpstr>
      <vt:lpstr>Слайд 6</vt:lpstr>
      <vt:lpstr>Слайд 7</vt:lpstr>
      <vt:lpstr>Слайд 8</vt:lpstr>
      <vt:lpstr>Цикл работы ДВС состоит из четырех тактов:</vt:lpstr>
      <vt:lpstr>Слайд 10</vt:lpstr>
      <vt:lpstr>Двигатель    Джованни Бранка, использующий энергию пара.  Это было колесо с лопатками, в которое с силой ударяла струя пара, благодаря чему колесо начинало вращаться, это была первая паровая турбина. </vt:lpstr>
      <vt:lpstr>Слайд 12</vt:lpstr>
      <vt:lpstr>Слайд 13</vt:lpstr>
      <vt:lpstr>Слайд 14</vt:lpstr>
      <vt:lpstr>Коэффициент полезного действия</vt:lpstr>
      <vt:lpstr>Применение тепловых двигателей</vt:lpstr>
      <vt:lpstr>Тепловые двигатели и охрана окружающей среды</vt:lpstr>
      <vt:lpstr>Состав отработанных газов, %</vt:lpstr>
      <vt:lpstr>Проверьте ваши знания. Выберите правильный ответ.</vt:lpstr>
      <vt:lpstr>1. Какие из названных ниже механизмов являются неотъемлемыми частями любого теплового двигателя?</vt:lpstr>
      <vt:lpstr>2. Тепловой двигатель за цикл получает от нагревателя 200 Дж и отдает холодильнику 150 Дж. Чему равен КПД двигателя?</vt:lpstr>
      <vt:lpstr>3. Температуру нагревателя и холодильника теплового двигателя повысили на одинаковое количество градусов. Как изменится при этом КПД двигателя?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ТЕПЛОВЫЕ ДВИГАТЕЛИ</dc:title>
  <dc:creator>Boss</dc:creator>
  <cp:lastModifiedBy>User</cp:lastModifiedBy>
  <cp:revision>14</cp:revision>
  <dcterms:created xsi:type="dcterms:W3CDTF">2008-11-09T17:38:30Z</dcterms:created>
  <dcterms:modified xsi:type="dcterms:W3CDTF">2015-12-25T16:49:29Z</dcterms:modified>
</cp:coreProperties>
</file>