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5" r:id="rId4"/>
    <p:sldId id="262" r:id="rId5"/>
    <p:sldId id="268" r:id="rId6"/>
    <p:sldId id="263" r:id="rId7"/>
    <p:sldId id="264" r:id="rId8"/>
    <p:sldId id="265" r:id="rId9"/>
    <p:sldId id="266" r:id="rId10"/>
    <p:sldId id="276" r:id="rId11"/>
    <p:sldId id="267" r:id="rId12"/>
    <p:sldId id="270" r:id="rId13"/>
    <p:sldId id="271" r:id="rId14"/>
    <p:sldId id="272" r:id="rId15"/>
    <p:sldId id="273" r:id="rId16"/>
    <p:sldId id="274" r:id="rId17"/>
    <p:sldId id="269" r:id="rId18"/>
    <p:sldId id="260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225"/>
    <a:srgbClr val="6633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94660"/>
  </p:normalViewPr>
  <p:slideViewPr>
    <p:cSldViewPr>
      <p:cViewPr varScale="1">
        <p:scale>
          <a:sx n="104" d="100"/>
          <a:sy n="104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4C92-0B50-4E9F-82F7-FCDFEB25102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827FE-435E-4194-AC7E-0229A5748C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F3290-5D73-4E03-9526-554AE4E035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970C1-5703-4FD4-9B05-88A70F252DD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3AF42-B2C1-41B9-9ACE-EF40BFDD141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2FD4-47F1-4CE9-98F6-8A1BEDB60FB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9CF11-31B0-446A-91ED-DEE8CF2EC24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3CC75-77FE-447C-885B-EA0B65F47A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A8B81-0D27-4843-8CF2-1218375401C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1B4FB-E054-4D83-9AB5-617BEA5497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4C3B7-DCCD-466D-BBCD-2C835E68330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1C5215F-B37F-4B43-BF37-FCABC371C6B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563938" y="1916113"/>
            <a:ext cx="4968875" cy="1296987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chemeClr val="tx1"/>
                </a:solidFill>
              </a:rPr>
              <a:t> </a:t>
            </a:r>
            <a:r>
              <a:rPr lang="ru-RU" sz="4000" b="1" i="1" smtClean="0">
                <a:solidFill>
                  <a:srgbClr val="4C0026"/>
                </a:solidFill>
              </a:rPr>
              <a:t>А.П. Чехов «Вишневый сад»</a:t>
            </a:r>
            <a:endParaRPr lang="es-ES" sz="4000" i="1" smtClean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00" y="6357938"/>
            <a:ext cx="2286000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Prezentacii.com</a:t>
            </a:r>
            <a:endParaRPr lang="ru-RU" dirty="0"/>
          </a:p>
        </p:txBody>
      </p:sp>
      <p:pic>
        <p:nvPicPr>
          <p:cNvPr id="13316" name="Picture 4" descr="че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4575" y="0"/>
            <a:ext cx="1749425" cy="220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r>
              <a:rPr lang="ru-RU" sz="3600" b="1" i="1" smtClean="0"/>
              <a:t>Проблематика пьесы – оскудение дворянства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989138"/>
            <a:ext cx="6408737" cy="1008062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smtClean="0">
                <a:solidFill>
                  <a:srgbClr val="FF0000"/>
                </a:solidFill>
              </a:rPr>
              <a:t>Куда же несешься ты, Русь?</a:t>
            </a:r>
          </a:p>
        </p:txBody>
      </p:sp>
      <p:pic>
        <p:nvPicPr>
          <p:cNvPr id="22531" name="Picture 4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781300"/>
            <a:ext cx="4537075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Кто хозяева вишнёвого сада?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713" y="4724400"/>
            <a:ext cx="6696075" cy="1584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	Это люди «эгоистичные, как дети, и дряблые,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как старики. Они опоздали вовремя умереть 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ноют, ничего не видя вокруг себя и ничего не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понимая.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>
                <a:solidFill>
                  <a:srgbClr val="FF0000"/>
                </a:solidFill>
              </a:rPr>
              <a:t>						А.М.Горький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000" b="1" i="1" smtClean="0">
              <a:solidFill>
                <a:srgbClr val="FF0000"/>
              </a:solidFill>
            </a:endParaRP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755650" y="3789363"/>
            <a:ext cx="25923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Любовь Андреевна Раневская</a:t>
            </a:r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 rot="10822746" flipV="1">
            <a:off x="5389563" y="4002088"/>
            <a:ext cx="28543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i="1"/>
              <a:t>Гаев – брат Раневской</a:t>
            </a:r>
          </a:p>
        </p:txBody>
      </p:sp>
      <p:pic>
        <p:nvPicPr>
          <p:cNvPr id="23557" name="Picture 6" descr="ГАЕ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3800" y="1341438"/>
            <a:ext cx="3455988" cy="244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7" descr="РАНЕВСКА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484313"/>
            <a:ext cx="3024188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Кто он, новый хозяин вишнёвого сада?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0" y="1600200"/>
            <a:ext cx="5194300" cy="4525963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"Лопахин, правда, купец, но порядочный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человек во всех смыслах, держаться он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должен вполне благопристойно,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интеллигентно, без фокусов".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sz="1800" b="1" i="1" smtClean="0">
              <a:solidFill>
                <a:schemeClr val="accent2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«Вот как в смысле обмена веществ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нужен хищный зверь, который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съедает все, что попадется ему на пути,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так и ты нужен».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sz="1800" b="1" i="1" smtClean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ru-RU" sz="1800" b="1" i="1" smtClean="0"/>
              <a:t>«У тебя тонкие, нежные пальцы, как у</a:t>
            </a:r>
          </a:p>
          <a:p>
            <a:pPr>
              <a:buFontTx/>
              <a:buNone/>
            </a:pPr>
            <a:r>
              <a:rPr lang="ru-RU" sz="1800" b="1" i="1" smtClean="0"/>
              <a:t>артиста, у тебя тонкая, нежная душа…»</a:t>
            </a:r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468313" y="3429000"/>
            <a:ext cx="2663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/>
              <a:t>Ермолай Лопахин</a:t>
            </a:r>
          </a:p>
        </p:txBody>
      </p:sp>
      <p:pic>
        <p:nvPicPr>
          <p:cNvPr id="24580" name="Picture 5" descr="ЛОПАХИ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341438"/>
            <a:ext cx="288131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FF0000"/>
                </a:solidFill>
              </a:rPr>
              <a:t>«Вся Россия наш сад.»</a:t>
            </a:r>
            <a:br>
              <a:rPr lang="ru-RU" sz="3200" b="1" i="1" smtClean="0">
                <a:solidFill>
                  <a:srgbClr val="FF0000"/>
                </a:solidFill>
              </a:rPr>
            </a:br>
            <a:endParaRPr lang="ru-RU" sz="3200" b="1" i="1" smtClean="0">
              <a:solidFill>
                <a:srgbClr val="FF0000"/>
              </a:solidFill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3311525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«Обойти то мелкое и призрачное, что мешает быть свободным и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счастливым, вот цель и смысл нашей жизни. Вперед! Мы идем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неудержимо к яркой звезде, которая горит там, вдали! Вперед! Не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1800" b="1" i="1" smtClean="0">
                <a:solidFill>
                  <a:schemeClr val="accent2"/>
                </a:solidFill>
              </a:rPr>
              <a:t>отставай, друзья!»</a:t>
            </a:r>
          </a:p>
          <a:p>
            <a:pPr>
              <a:buFontTx/>
              <a:buNone/>
            </a:pPr>
            <a:r>
              <a:rPr lang="ru-RU" sz="1800" b="1" i="1" smtClean="0"/>
              <a:t>«Ведь так ясно, чтобы начать жить в настоящем, надо сначала</a:t>
            </a:r>
          </a:p>
          <a:p>
            <a:pPr>
              <a:buFontTx/>
              <a:buNone/>
            </a:pPr>
            <a:r>
              <a:rPr lang="ru-RU" sz="1800" b="1" i="1" smtClean="0"/>
              <a:t>искупить наше прошлое, покончить с ним, а искупить его можно</a:t>
            </a:r>
          </a:p>
          <a:p>
            <a:pPr>
              <a:buFontTx/>
              <a:buNone/>
            </a:pPr>
            <a:r>
              <a:rPr lang="ru-RU" sz="1800" b="1" i="1" smtClean="0"/>
              <a:t>только страданием, только необычным, непрерывным трудом.»</a:t>
            </a:r>
          </a:p>
          <a:p>
            <a:pPr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«Верьте мне, Аня, верьте! (…) душа моя всегда, во всякую минуту,</a:t>
            </a:r>
          </a:p>
          <a:p>
            <a:pPr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и днем, и ночью, была полна неизъяснимых предчувствий. Я</a:t>
            </a:r>
          </a:p>
          <a:p>
            <a:pPr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предчувствую счастье, Аня, я уже вижу его…»</a:t>
            </a:r>
          </a:p>
          <a:p>
            <a:pPr>
              <a:buFontTx/>
              <a:buNone/>
            </a:pPr>
            <a:endParaRPr lang="ru-RU" sz="1800" b="1" i="1" smtClean="0">
              <a:solidFill>
                <a:srgbClr val="FF0000"/>
              </a:solidFill>
            </a:endParaRP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 rot="10762938" flipV="1">
            <a:off x="5070475" y="4908550"/>
            <a:ext cx="1514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/>
              <a:t>Петя Трофимов</a:t>
            </a:r>
          </a:p>
        </p:txBody>
      </p:sp>
      <p:pic>
        <p:nvPicPr>
          <p:cNvPr id="25604" name="Picture 6" descr="ПЕТ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4149725"/>
            <a:ext cx="2951163" cy="229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 descr="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3933825"/>
            <a:ext cx="2073275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800" b="1" i="1" smtClean="0">
                <a:solidFill>
                  <a:srgbClr val="FF0000"/>
                </a:solidFill>
              </a:rPr>
              <a:t>Аня:</a:t>
            </a:r>
            <a:r>
              <a:rPr lang="ru-RU" sz="2800" b="1" i="1" smtClean="0">
                <a:solidFill>
                  <a:schemeClr val="tx1"/>
                </a:solidFill>
              </a:rPr>
              <a:t> Прощай, дом! Прощай, старая жизнь!</a:t>
            </a:r>
            <a:br>
              <a:rPr lang="ru-RU" sz="2800" b="1" i="1" smtClean="0">
                <a:solidFill>
                  <a:schemeClr val="tx1"/>
                </a:solidFill>
              </a:rPr>
            </a:br>
            <a:r>
              <a:rPr lang="ru-RU" sz="2800" b="1" i="1" smtClean="0">
                <a:solidFill>
                  <a:srgbClr val="FF0000"/>
                </a:solidFill>
              </a:rPr>
              <a:t>Петя:</a:t>
            </a:r>
            <a:r>
              <a:rPr lang="ru-RU" sz="2800" b="1" i="1" smtClean="0">
                <a:solidFill>
                  <a:schemeClr val="tx1"/>
                </a:solidFill>
              </a:rPr>
              <a:t> Здравствуй, новая жизнь!..</a:t>
            </a:r>
            <a:r>
              <a:rPr lang="ru-RU" sz="2800" i="1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075613" cy="18716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800" i="1" smtClean="0"/>
              <a:t>	</a:t>
            </a:r>
            <a:r>
              <a:rPr lang="ru-RU" sz="1600" i="1" smtClean="0"/>
              <a:t>«</a:t>
            </a:r>
            <a:r>
              <a:rPr lang="ru-RU" sz="1600" b="1" i="1" smtClean="0"/>
              <a:t>Вишневый сад продан, его уже нет, это правда, правда, но не плачь,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мама, у тебя осталась жизнь впереди, осталась твоя хорошая, чистая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душа… Мы насадим новый сад, роскошнее  этого, ты увидишь его,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поймешь, и радость, тихая, глубокая радость опустится на твою душу,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как солнце в вечерний час…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	Начинается новая жизнь, мама</a:t>
            </a:r>
            <a:r>
              <a:rPr lang="ru-RU" sz="1600" i="1" smtClean="0"/>
              <a:t>!»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600" smtClean="0"/>
          </a:p>
        </p:txBody>
      </p:sp>
      <p:pic>
        <p:nvPicPr>
          <p:cNvPr id="26627" name="Picture 5" descr="А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3255963"/>
            <a:ext cx="43211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2146300"/>
          </a:xfrm>
        </p:spPr>
        <p:txBody>
          <a:bodyPr/>
          <a:lstStyle/>
          <a:p>
            <a:r>
              <a:rPr lang="ru-RU" sz="2400" smtClean="0">
                <a:solidFill>
                  <a:srgbClr val="B02225"/>
                </a:solidFill>
              </a:rPr>
              <a:t>«</a:t>
            </a:r>
            <a:r>
              <a:rPr lang="ru-RU" sz="2400" b="1" i="1" smtClean="0">
                <a:solidFill>
                  <a:srgbClr val="B02225"/>
                </a:solidFill>
              </a:rPr>
              <a:t>Слышится отдаленный звук, точно с неба, звук лопнувшей струны, замирающий, печальный. Наступает тишина, и только слышно, как далеко в саду топором стучат по дереву.»</a:t>
            </a:r>
          </a:p>
        </p:txBody>
      </p:sp>
      <p:pic>
        <p:nvPicPr>
          <p:cNvPr id="27650" name="Picture 3" descr="msotw9_temp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2275" y="2349500"/>
            <a:ext cx="5616575" cy="3997325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7651" name="Picture 5" descr="ФИР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11938" y="3068638"/>
            <a:ext cx="2424112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692150"/>
            <a:ext cx="8075612" cy="725488"/>
          </a:xfrm>
        </p:spPr>
        <p:txBody>
          <a:bodyPr/>
          <a:lstStyle/>
          <a:p>
            <a:r>
              <a:rPr lang="ru-RU" sz="2800" b="1" i="1" smtClean="0">
                <a:solidFill>
                  <a:srgbClr val="4C0026"/>
                </a:solidFill>
              </a:rPr>
              <a:t>Как представлен образ вишнёвого сада?</a:t>
            </a:r>
            <a:br>
              <a:rPr lang="ru-RU" sz="2800" b="1" i="1" smtClean="0">
                <a:solidFill>
                  <a:srgbClr val="4C0026"/>
                </a:solidFill>
              </a:rPr>
            </a:br>
            <a:endParaRPr lang="ru-RU" sz="2800" b="1" i="1" smtClean="0">
              <a:solidFill>
                <a:srgbClr val="4C0026"/>
              </a:solidFill>
            </a:endParaRPr>
          </a:p>
        </p:txBody>
      </p:sp>
      <p:pic>
        <p:nvPicPr>
          <p:cNvPr id="28674" name="Picture 5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1125538"/>
            <a:ext cx="3887787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Oval 6"/>
          <p:cNvSpPr>
            <a:spLocks noChangeArrowheads="1"/>
          </p:cNvSpPr>
          <p:nvPr/>
        </p:nvSpPr>
        <p:spPr bwMode="auto">
          <a:xfrm>
            <a:off x="395288" y="1196975"/>
            <a:ext cx="20161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</a:rPr>
              <a:t>Будущее</a:t>
            </a:r>
          </a:p>
        </p:txBody>
      </p:sp>
      <p:sp>
        <p:nvSpPr>
          <p:cNvPr id="28676" name="Oval 7"/>
          <p:cNvSpPr>
            <a:spLocks noChangeArrowheads="1"/>
          </p:cNvSpPr>
          <p:nvPr/>
        </p:nvSpPr>
        <p:spPr bwMode="auto">
          <a:xfrm>
            <a:off x="395288" y="3357563"/>
            <a:ext cx="1995487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663300"/>
                </a:solidFill>
              </a:rPr>
              <a:t>Прошлое</a:t>
            </a:r>
          </a:p>
        </p:txBody>
      </p:sp>
      <p:sp>
        <p:nvSpPr>
          <p:cNvPr id="28677" name="Oval 8"/>
          <p:cNvSpPr>
            <a:spLocks noChangeArrowheads="1"/>
          </p:cNvSpPr>
          <p:nvPr/>
        </p:nvSpPr>
        <p:spPr bwMode="auto">
          <a:xfrm>
            <a:off x="3203575" y="5300663"/>
            <a:ext cx="2376488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</a:rPr>
              <a:t>Символ красоты</a:t>
            </a:r>
          </a:p>
        </p:txBody>
      </p:sp>
      <p:sp>
        <p:nvSpPr>
          <p:cNvPr id="28678" name="Oval 9"/>
          <p:cNvSpPr>
            <a:spLocks noChangeArrowheads="1"/>
          </p:cNvSpPr>
          <p:nvPr/>
        </p:nvSpPr>
        <p:spPr bwMode="auto">
          <a:xfrm>
            <a:off x="6443663" y="3860800"/>
            <a:ext cx="20891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663300"/>
                </a:solidFill>
              </a:rPr>
              <a:t>Дачи</a:t>
            </a:r>
          </a:p>
        </p:txBody>
      </p:sp>
      <p:sp>
        <p:nvSpPr>
          <p:cNvPr id="28679" name="Oval 10"/>
          <p:cNvSpPr>
            <a:spLocks noChangeArrowheads="1"/>
          </p:cNvSpPr>
          <p:nvPr/>
        </p:nvSpPr>
        <p:spPr bwMode="auto">
          <a:xfrm>
            <a:off x="395288" y="2276475"/>
            <a:ext cx="2087562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chemeClr val="accent2"/>
                </a:solidFill>
              </a:rPr>
              <a:t>Настоящее</a:t>
            </a:r>
          </a:p>
        </p:txBody>
      </p:sp>
      <p:sp>
        <p:nvSpPr>
          <p:cNvPr id="28680" name="Oval 11"/>
          <p:cNvSpPr>
            <a:spLocks noChangeArrowheads="1"/>
          </p:cNvSpPr>
          <p:nvPr/>
        </p:nvSpPr>
        <p:spPr bwMode="auto">
          <a:xfrm>
            <a:off x="3132138" y="4005263"/>
            <a:ext cx="2447925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</a:rPr>
              <a:t>Символ Родины</a:t>
            </a:r>
          </a:p>
        </p:txBody>
      </p:sp>
      <p:sp>
        <p:nvSpPr>
          <p:cNvPr id="28681" name="Oval 12"/>
          <p:cNvSpPr>
            <a:spLocks noChangeArrowheads="1"/>
          </p:cNvSpPr>
          <p:nvPr/>
        </p:nvSpPr>
        <p:spPr bwMode="auto">
          <a:xfrm>
            <a:off x="6732588" y="1268413"/>
            <a:ext cx="1995487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rgbClr val="FF0000"/>
                </a:solidFill>
              </a:rPr>
              <a:t>Имение</a:t>
            </a:r>
          </a:p>
        </p:txBody>
      </p:sp>
      <p:sp>
        <p:nvSpPr>
          <p:cNvPr id="28682" name="Oval 13"/>
          <p:cNvSpPr>
            <a:spLocks noChangeArrowheads="1"/>
          </p:cNvSpPr>
          <p:nvPr/>
        </p:nvSpPr>
        <p:spPr bwMode="auto">
          <a:xfrm>
            <a:off x="6804025" y="2492375"/>
            <a:ext cx="18732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solidFill>
                  <a:schemeClr val="accent2"/>
                </a:solidFill>
              </a:rPr>
              <a:t>Продажа</a:t>
            </a:r>
          </a:p>
        </p:txBody>
      </p:sp>
      <p:sp>
        <p:nvSpPr>
          <p:cNvPr id="28683" name="Line 15"/>
          <p:cNvSpPr>
            <a:spLocks noChangeShapeType="1"/>
          </p:cNvSpPr>
          <p:nvPr/>
        </p:nvSpPr>
        <p:spPr bwMode="auto">
          <a:xfrm flipH="1">
            <a:off x="2411413" y="3573463"/>
            <a:ext cx="936625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4" name="Line 16"/>
          <p:cNvSpPr>
            <a:spLocks noChangeShapeType="1"/>
          </p:cNvSpPr>
          <p:nvPr/>
        </p:nvSpPr>
        <p:spPr bwMode="auto">
          <a:xfrm>
            <a:off x="4427538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5" name="Line 17"/>
          <p:cNvSpPr>
            <a:spLocks noChangeShapeType="1"/>
          </p:cNvSpPr>
          <p:nvPr/>
        </p:nvSpPr>
        <p:spPr bwMode="auto">
          <a:xfrm>
            <a:off x="4356100" y="49418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6" name="Line 18"/>
          <p:cNvSpPr>
            <a:spLocks noChangeShapeType="1"/>
          </p:cNvSpPr>
          <p:nvPr/>
        </p:nvSpPr>
        <p:spPr bwMode="auto">
          <a:xfrm>
            <a:off x="6227763" y="3573463"/>
            <a:ext cx="5048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7" name="Line 19"/>
          <p:cNvSpPr>
            <a:spLocks noChangeShapeType="1"/>
          </p:cNvSpPr>
          <p:nvPr/>
        </p:nvSpPr>
        <p:spPr bwMode="auto">
          <a:xfrm flipH="1">
            <a:off x="2268538" y="292417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8" name="Line 20"/>
          <p:cNvSpPr>
            <a:spLocks noChangeShapeType="1"/>
          </p:cNvSpPr>
          <p:nvPr/>
        </p:nvSpPr>
        <p:spPr bwMode="auto">
          <a:xfrm flipH="1">
            <a:off x="2339975" y="18446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89" name="Line 23"/>
          <p:cNvSpPr>
            <a:spLocks noChangeShapeType="1"/>
          </p:cNvSpPr>
          <p:nvPr/>
        </p:nvSpPr>
        <p:spPr bwMode="auto">
          <a:xfrm>
            <a:off x="6443663" y="19891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8690" name="Line 24"/>
          <p:cNvSpPr>
            <a:spLocks noChangeShapeType="1"/>
          </p:cNvSpPr>
          <p:nvPr/>
        </p:nvSpPr>
        <p:spPr bwMode="auto">
          <a:xfrm>
            <a:off x="6516688" y="30686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313" y="274638"/>
            <a:ext cx="6059487" cy="1143000"/>
          </a:xfrm>
        </p:spPr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Любопытная страничка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4705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>
                <a:solidFill>
                  <a:srgbClr val="D24600"/>
                </a:solidFill>
              </a:rPr>
              <a:t>Московский Художественный театр</a:t>
            </a:r>
            <a:r>
              <a:rPr lang="ru-RU" sz="1600" b="1" i="1" smtClean="0"/>
              <a:t> основан в 1898 году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К. С. Станиславским и Вл. И. Немировичем-Данченко. Первоначально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назывался Художественно-общедоступный театр.</a:t>
            </a:r>
          </a:p>
          <a:p>
            <a:pPr>
              <a:lnSpc>
                <a:spcPct val="80000"/>
              </a:lnSpc>
            </a:pP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С 1901 года — Московский Художественный театр.</a:t>
            </a:r>
          </a:p>
          <a:p>
            <a:pPr>
              <a:lnSpc>
                <a:spcPct val="80000"/>
              </a:lnSpc>
            </a:pP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С 1920 года — Московский Художественный академический театр (МХАТ).</a:t>
            </a:r>
          </a:p>
          <a:p>
            <a:pPr>
              <a:lnSpc>
                <a:spcPct val="80000"/>
              </a:lnSpc>
            </a:pP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С 1932 года — МХАТ СССР им. М. Горького.</a:t>
            </a:r>
          </a:p>
          <a:p>
            <a:pPr>
              <a:lnSpc>
                <a:spcPct val="80000"/>
              </a:lnSpc>
            </a:pP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В 1987 году разделился на два одноимённых театра.</a:t>
            </a:r>
          </a:p>
          <a:p>
            <a:pPr>
              <a:lnSpc>
                <a:spcPct val="80000"/>
              </a:lnSpc>
            </a:pP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i="1" smtClean="0"/>
              <a:t>В настоящее время их официальные наименования: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rgbClr val="FF0000"/>
                </a:solidFill>
              </a:rPr>
              <a:t>Московский Художественный академический театр имени М. Горького (МХАТ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rgbClr val="FF0000"/>
                </a:solidFill>
              </a:rPr>
              <a:t>имени М. Горького).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rgbClr val="FF0000"/>
                </a:solidFill>
              </a:rPr>
              <a:t>Московский Художественный академический театр имени А. П. Чехова (МХАТ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smtClean="0">
                <a:solidFill>
                  <a:srgbClr val="FF0000"/>
                </a:solidFill>
              </a:rPr>
              <a:t>имени А. П. Чехова). </a:t>
            </a:r>
          </a:p>
          <a:p>
            <a:pPr>
              <a:lnSpc>
                <a:spcPct val="80000"/>
              </a:lnSpc>
            </a:pPr>
            <a:endParaRPr lang="ru-RU" sz="160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sz="1800" b="1" i="1" smtClean="0">
              <a:solidFill>
                <a:srgbClr val="FF0000"/>
              </a:solidFill>
            </a:endParaRPr>
          </a:p>
        </p:txBody>
      </p:sp>
      <p:pic>
        <p:nvPicPr>
          <p:cNvPr id="29699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i="1" smtClean="0">
                <a:solidFill>
                  <a:srgbClr val="FF0000"/>
                </a:solidFill>
              </a:rPr>
              <a:t>Спасибо за внимание</a:t>
            </a:r>
            <a:endParaRPr lang="es-ES" sz="3600" b="1" i="1" smtClean="0">
              <a:solidFill>
                <a:srgbClr val="FF0000"/>
              </a:solidFill>
            </a:endParaRPr>
          </a:p>
        </p:txBody>
      </p:sp>
      <p:pic>
        <p:nvPicPr>
          <p:cNvPr id="30722" name="Picture 4" descr="lady_news_anchor_md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7675" y="2276475"/>
            <a:ext cx="3168650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5076825" y="5589588"/>
            <a:ext cx="3527425" cy="769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Автор работы  учитель</a:t>
            </a:r>
          </a:p>
          <a:p>
            <a:pPr algn="ctr"/>
            <a:r>
              <a:rPr lang="ru-RU"/>
              <a:t> русского языка и литературы</a:t>
            </a:r>
          </a:p>
          <a:p>
            <a:pPr algn="ctr"/>
            <a:r>
              <a:rPr lang="ru-RU"/>
              <a:t>Решетникова Анна Петровна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9600" cy="868363"/>
          </a:xfrm>
        </p:spPr>
        <p:txBody>
          <a:bodyPr/>
          <a:lstStyle/>
          <a:p>
            <a:r>
              <a:rPr lang="ru-RU" sz="4000" b="1" i="1" smtClean="0">
                <a:solidFill>
                  <a:srgbClr val="4C0026"/>
                </a:solidFill>
              </a:rPr>
              <a:t>История создания пьесы</a:t>
            </a:r>
            <a:r>
              <a:rPr lang="ru-RU" sz="4000" b="1" smtClean="0">
                <a:solidFill>
                  <a:srgbClr val="4C0026"/>
                </a:solidFill>
              </a:rPr>
              <a:t/>
            </a:r>
            <a:br>
              <a:rPr lang="ru-RU" sz="4000" b="1" smtClean="0">
                <a:solidFill>
                  <a:srgbClr val="4C0026"/>
                </a:solidFill>
              </a:rPr>
            </a:br>
            <a:endParaRPr lang="ru-RU" sz="4000" b="1" smtClean="0">
              <a:solidFill>
                <a:srgbClr val="4C0026"/>
              </a:solidFill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7538" y="1412875"/>
            <a:ext cx="4105275" cy="49688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Весна 1901 г.</a:t>
            </a:r>
            <a:r>
              <a:rPr lang="ru-RU" sz="1800" b="1" smtClean="0"/>
              <a:t> – </a:t>
            </a:r>
            <a:r>
              <a:rPr lang="ru-RU" sz="1800" b="1" i="1" smtClean="0"/>
              <a:t>в письмах Чехова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встречаются  мысли о новой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пьесе. Хотя первые заметки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записной книжке появились 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шесть лет раньше. В письме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О.Л. Книппер он сообщил, что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собирается писать «4-актный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водевиль или комедию».</a:t>
            </a:r>
            <a:r>
              <a:rPr lang="ru-RU" sz="1800" b="1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Март 1903 г.</a:t>
            </a:r>
            <a:r>
              <a:rPr lang="ru-RU" sz="1800" b="1" smtClean="0"/>
              <a:t> – </a:t>
            </a:r>
            <a:r>
              <a:rPr lang="ru-RU" sz="1800" b="1" i="1" smtClean="0"/>
              <a:t>начало работы над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комедией.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Октябрь 1903 г.</a:t>
            </a:r>
            <a:r>
              <a:rPr lang="ru-RU" sz="1800" b="1" smtClean="0"/>
              <a:t> – </a:t>
            </a:r>
            <a:r>
              <a:rPr lang="ru-RU" sz="1800" b="1" i="1" smtClean="0"/>
              <a:t>закончена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основная работа над пьесой.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17 января 1904 г</a:t>
            </a:r>
            <a:r>
              <a:rPr lang="ru-RU" sz="1800" b="1" i="1" smtClean="0">
                <a:solidFill>
                  <a:srgbClr val="FF0000"/>
                </a:solidFill>
              </a:rPr>
              <a:t>.</a:t>
            </a:r>
            <a:r>
              <a:rPr lang="ru-RU" sz="1800" b="1" i="1" smtClean="0"/>
              <a:t> – премьера 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сцене Московского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Художественного театра</a:t>
            </a:r>
          </a:p>
        </p:txBody>
      </p:sp>
      <p:pic>
        <p:nvPicPr>
          <p:cNvPr id="14339" name="Picture 5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12875"/>
            <a:ext cx="403225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Из письма Станиславскому: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1368425"/>
          </a:xfrm>
        </p:spPr>
        <p:txBody>
          <a:bodyPr/>
          <a:lstStyle/>
          <a:p>
            <a:pPr>
              <a:buFontTx/>
              <a:buNone/>
            </a:pPr>
            <a:r>
              <a:rPr lang="ru-RU" sz="2000" b="1" i="1" smtClean="0"/>
              <a:t>«В голове она уже  у меня готова. Называется «Вишневый</a:t>
            </a:r>
          </a:p>
          <a:p>
            <a:pPr>
              <a:buFontTx/>
              <a:buNone/>
            </a:pPr>
            <a:r>
              <a:rPr lang="ru-RU" sz="2000" b="1" i="1" smtClean="0"/>
              <a:t>сад», четыре акта, в первом акте в окно видны цветущие</a:t>
            </a:r>
          </a:p>
          <a:p>
            <a:pPr>
              <a:buFontTx/>
              <a:buNone/>
            </a:pPr>
            <a:r>
              <a:rPr lang="ru-RU" sz="2000" b="1" i="1" smtClean="0"/>
              <a:t>вишни, сплошной белый сад. И дамы в белых платьях…»</a:t>
            </a:r>
          </a:p>
        </p:txBody>
      </p:sp>
      <p:pic>
        <p:nvPicPr>
          <p:cNvPr id="15363" name="Picture 5" descr="БЕЛЫЙ САД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852738"/>
            <a:ext cx="4465638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362950" cy="1368425"/>
          </a:xfrm>
        </p:spPr>
        <p:txBody>
          <a:bodyPr/>
          <a:lstStyle/>
          <a:p>
            <a:pPr>
              <a:defRPr/>
            </a:pP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Вышла у меня не </a:t>
            </a:r>
            <a:r>
              <a:rPr lang="ru-RU" sz="2800" b="1" i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драма</a:t>
            </a: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а </a:t>
            </a:r>
            <a:r>
              <a:rPr lang="ru-RU" sz="2800" b="1" i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комедия</a:t>
            </a: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местами даже </a:t>
            </a:r>
            <a:r>
              <a:rPr lang="ru-RU" sz="2800" b="1" i="1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фарс.</a:t>
            </a:r>
            <a:r>
              <a:rPr lang="ru-RU" sz="28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					</a:t>
            </a:r>
            <a:r>
              <a:rPr lang="ru-RU" sz="2400" b="1" i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	А. П.Чехов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1989138"/>
            <a:ext cx="5400675" cy="43100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К удивлению А.П.Чехова, первые читатели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увидели в пьесе драму и даже </a:t>
            </a:r>
            <a:r>
              <a:rPr lang="ru-RU" sz="1800" b="1" i="1" u="sng" smtClean="0"/>
              <a:t>трагедию</a:t>
            </a:r>
            <a:r>
              <a:rPr lang="ru-RU" sz="1800" b="1" i="1" smtClean="0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Одна из причин</a:t>
            </a:r>
            <a:r>
              <a:rPr lang="ru-RU" sz="1800" b="1" i="1" smtClean="0"/>
              <a:t> – «драматический» сюжет,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взятый из реальной жизни. В 1880-90-х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годах российская пьеса была полна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объявлениями о заложенных имениях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аукционах за неуплату долгов. А.П.Чехов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был свидетелем подобной истории еще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детстве. Его отец, таганрогский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купец, в 1876 году обанкротился и бежал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Москву. Друг семьи Г.П.Селиванов,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служивший в коммерческом суде, обещал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помочь, но позднее сам купил дом Чеховых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i="1" smtClean="0"/>
              <a:t>по низкой цене.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b="1" i="1" smtClean="0"/>
          </a:p>
        </p:txBody>
      </p:sp>
      <p:pic>
        <p:nvPicPr>
          <p:cNvPr id="16387" name="Picture 5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916113"/>
            <a:ext cx="3024187" cy="2601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ru-RU" sz="3200" b="1" i="1" smtClean="0"/>
              <a:t>Повторим теорию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848600" cy="51450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>
                <a:solidFill>
                  <a:srgbClr val="D24600"/>
                </a:solidFill>
              </a:rPr>
              <a:t>Драма</a:t>
            </a:r>
            <a:r>
              <a:rPr lang="ru-RU" sz="1400" b="1" i="1" smtClean="0"/>
              <a:t> – жанр, получивший особое распространение в литературе XVIIIXXI вв,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постепенно вытеснив другой жанр драматургии — трагедию, противопоставив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ему преимущественно бытовой сюжет и более приближенную к обыденной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реальности стилистику. Драмы изображают, как правило, частную жизнь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человека, и его конфликт с обществом. При этом акцент - на общечеловеческих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противоречиях, воплощённых в поведении и поступках конкретных персонажей.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>
                <a:solidFill>
                  <a:srgbClr val="D24600"/>
                </a:solidFill>
              </a:rPr>
              <a:t>Комедия</a:t>
            </a:r>
            <a:r>
              <a:rPr lang="ru-RU" sz="1400" b="1" i="1" smtClean="0"/>
              <a:t> - (греч. «праздник в честь Диониса», «песня») — жанр,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характеризующийся юмористическим или сатирическим подходом, а также вид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драмы, в котором специфически разрешается момент действенного конфликта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или борьбы антагонистичных персонажей.  Различают комедию положений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(источник смешного – события и обстоятельства) и комедию характеров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(источник смешного – внутренняя суть характеров, смешная и уродливая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однобокость, гипертрофированная черта или страсть (порок, недостаток).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>
                <a:solidFill>
                  <a:srgbClr val="D24600"/>
                </a:solidFill>
              </a:rPr>
              <a:t>Фарс </a:t>
            </a:r>
            <a:r>
              <a:rPr lang="ru-RU" sz="1400" b="1" i="1" smtClean="0"/>
              <a:t>— комедия лёгкого содержания с чисто внешними комическими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1400" b="1" i="1" smtClean="0"/>
              <a:t>приёмами.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>
                <a:solidFill>
                  <a:srgbClr val="D24600"/>
                </a:solidFill>
              </a:rPr>
              <a:t>Трагедия</a:t>
            </a:r>
            <a:r>
              <a:rPr lang="ru-RU" sz="1400" b="1" i="1" smtClean="0"/>
              <a:t> - жанр, основанный на развитии событий, носящих, как правило,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неизбежный характер и приводящих к катастрофическому для персонажей исходу.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Особенности: суровая серьёзность; изображение действительности наиболее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заостренно, как сгусток внутренних противоречий; вскрывает глубочайшие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конфликты реальности в предельно напряжённой и насыщенной форме,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1400" b="1" i="1" smtClean="0"/>
              <a:t>обретающей значение художественного символа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14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 i="1" smtClean="0">
                <a:solidFill>
                  <a:srgbClr val="4C0026"/>
                </a:solidFill>
              </a:rPr>
              <a:t>Пьеса в оценке критиков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b="1" smtClean="0">
                <a:solidFill>
                  <a:srgbClr val="FF0000"/>
                </a:solidFill>
              </a:rPr>
              <a:t>К.Станиславский</a:t>
            </a:r>
            <a:r>
              <a:rPr lang="ru-RU" sz="1800" smtClean="0">
                <a:solidFill>
                  <a:srgbClr val="FF0000"/>
                </a:solidFill>
              </a:rPr>
              <a:t>:</a:t>
            </a:r>
            <a:r>
              <a:rPr lang="ru-RU" sz="1800" smtClean="0"/>
              <a:t> </a:t>
            </a:r>
            <a:r>
              <a:rPr lang="ru-RU" sz="1800" b="1" i="1" smtClean="0"/>
              <a:t>«Я плакал, как женщина, хотел, но не мог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b="1" i="1" smtClean="0"/>
              <a:t>сдержаться. Нет, для простого человека это трагедия…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b="1" i="1" smtClean="0"/>
              <a:t>я ощущаю к этой пьесе особую нежность и любовь».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1800" i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i="1" smtClean="0">
                <a:solidFill>
                  <a:srgbClr val="FF0000"/>
                </a:solidFill>
              </a:rPr>
              <a:t> </a:t>
            </a:r>
            <a:r>
              <a:rPr lang="ru-RU" sz="1800" b="1" smtClean="0">
                <a:solidFill>
                  <a:srgbClr val="FF0000"/>
                </a:solidFill>
              </a:rPr>
              <a:t>М.П.Лилина, актриса:</a:t>
            </a:r>
            <a:r>
              <a:rPr lang="ru-RU" sz="1800" smtClean="0"/>
              <a:t> </a:t>
            </a:r>
            <a:r>
              <a:rPr lang="ru-RU" sz="1800" b="1" i="1" smtClean="0"/>
              <a:t>« …мне представилось, что «Вишнёвый сад»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b="1" i="1" smtClean="0"/>
              <a:t>не пьеса, а музыкальное произведение, симфония. И играть эту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b="1" i="1" smtClean="0"/>
              <a:t>пьесу надо особенно правдиво, без реальных грубостей</a:t>
            </a:r>
            <a:r>
              <a:rPr lang="ru-RU" sz="1800" i="1" smtClean="0"/>
              <a:t>».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1800" i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i="1" smtClean="0">
                <a:solidFill>
                  <a:srgbClr val="FF0000"/>
                </a:solidFill>
              </a:rPr>
              <a:t> </a:t>
            </a:r>
            <a:r>
              <a:rPr lang="ru-RU" sz="2000" b="1" smtClean="0">
                <a:solidFill>
                  <a:srgbClr val="FF0000"/>
                </a:solidFill>
              </a:rPr>
              <a:t>М. Горький:</a:t>
            </a:r>
            <a:r>
              <a:rPr lang="ru-RU" sz="2000" smtClean="0"/>
              <a:t> </a:t>
            </a:r>
            <a:r>
              <a:rPr lang="ru-RU" sz="2000" b="1" i="1" smtClean="0"/>
              <a:t>«Слушая пьесу Чехова – в чтении она не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/>
              <a:t>производит впечатления крупной вещи. Нового – ни слова.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/>
              <a:t>Всё – настроение, идеи, – если можно говорить о них,– лица,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/>
              <a:t>все это уже было в его пьесах. Конечно, красиво, и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2000" b="1" i="1" smtClean="0"/>
              <a:t>разумеется, – со сцены повеет на публику зелёной тоской. А о чём тоска – не знаю»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b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18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1800" i="1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sz="1800" smtClean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smtClean="0"/>
          </a:p>
        </p:txBody>
      </p:sp>
      <p:pic>
        <p:nvPicPr>
          <p:cNvPr id="18435" name="Picture 5" descr="ч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56438" y="4652963"/>
            <a:ext cx="2087562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Смысл названия пьесы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18487" cy="41767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 smtClean="0"/>
              <a:t>	</a:t>
            </a:r>
            <a:r>
              <a:rPr lang="ru-RU" sz="1600" b="1" smtClean="0"/>
              <a:t>Послушайте, не В</a:t>
            </a:r>
            <a:r>
              <a:rPr lang="ru-RU" sz="1600" b="1" smtClean="0">
                <a:solidFill>
                  <a:srgbClr val="FF0000"/>
                </a:solidFill>
              </a:rPr>
              <a:t>и</a:t>
            </a:r>
            <a:r>
              <a:rPr lang="ru-RU" sz="1600" b="1" smtClean="0"/>
              <a:t>шневый, а Вишн</a:t>
            </a:r>
            <a:r>
              <a:rPr lang="ru-RU" sz="1600" b="1" smtClean="0">
                <a:solidFill>
                  <a:srgbClr val="FF0000"/>
                </a:solidFill>
              </a:rPr>
              <a:t>ё</a:t>
            </a:r>
            <a:r>
              <a:rPr lang="ru-RU" sz="1600" b="1" smtClean="0"/>
              <a:t>вый сад, - объявил он и закатился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смехом. В первую минуту я даже не понял, о чем идет речь, но Антон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Павлович продолжал смаковать название пьесы, напирая на нежный звук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>
                <a:solidFill>
                  <a:srgbClr val="FF0000"/>
                </a:solidFill>
              </a:rPr>
              <a:t>"ё"</a:t>
            </a:r>
            <a:r>
              <a:rPr lang="ru-RU" sz="1600" b="1" smtClean="0"/>
              <a:t> в слове «Вишн</a:t>
            </a:r>
            <a:r>
              <a:rPr lang="ru-RU" sz="1600" b="1" smtClean="0">
                <a:solidFill>
                  <a:srgbClr val="FF0000"/>
                </a:solidFill>
              </a:rPr>
              <a:t>ё</a:t>
            </a:r>
            <a:r>
              <a:rPr lang="ru-RU" sz="1600" b="1" smtClean="0"/>
              <a:t>вый», точно стараясь с его помощью обласкать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прежнюю красивую, но теперь ненужную жизнь, которую он со слезами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разрушал в своей пьесе. На этот раз я понял тонкость:«В</a:t>
            </a:r>
            <a:r>
              <a:rPr lang="ru-RU" sz="1600" b="1" smtClean="0">
                <a:solidFill>
                  <a:srgbClr val="FF0000"/>
                </a:solidFill>
              </a:rPr>
              <a:t>и</a:t>
            </a:r>
            <a:r>
              <a:rPr lang="ru-RU" sz="1600" b="1" smtClean="0"/>
              <a:t>шневый сад»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это деловой, коммерческий сад, приносящий доход. Такой сад нужен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теперь. Но «Вишн</a:t>
            </a:r>
            <a:r>
              <a:rPr lang="ru-RU" sz="1600" b="1" smtClean="0">
                <a:solidFill>
                  <a:srgbClr val="FF0000"/>
                </a:solidFill>
              </a:rPr>
              <a:t>ё</a:t>
            </a:r>
            <a:r>
              <a:rPr lang="ru-RU" sz="1600" b="1" smtClean="0"/>
              <a:t>вый сад» дохода не приносит, он хранит в себе и 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своей цветущей белизне поэзию былой барской жизни. Такой сад растет и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цветет для прихоти, для глаз избалованных эстетов. Жаль уничтожать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его, а надо, так как процесс экономического развития страны требует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b="1" smtClean="0"/>
              <a:t>этого.</a:t>
            </a:r>
            <a:endParaRPr lang="ru-RU" sz="1600" b="1" i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1600" i="1" smtClean="0"/>
              <a:t>		К. С. Станиславский: А. П. Чехов в Художественном театре. В книге </a:t>
            </a:r>
            <a:r>
              <a:rPr lang="ru-RU" sz="1600" b="1" i="1" smtClean="0"/>
              <a:t>«А. П. Чехов в воспоминаниях современников»</a:t>
            </a:r>
            <a:r>
              <a:rPr lang="ru-RU" sz="1600" i="1" smtClean="0"/>
              <a:t>.</a:t>
            </a:r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611188" y="1412875"/>
            <a:ext cx="22320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</a:t>
            </a:r>
            <a:r>
              <a:rPr lang="ru-RU" b="1"/>
              <a:t>и</a:t>
            </a:r>
            <a:r>
              <a:rPr lang="ru-RU" b="1">
                <a:solidFill>
                  <a:srgbClr val="FF0000"/>
                </a:solidFill>
              </a:rPr>
              <a:t>шневый сад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5508625" y="1412875"/>
            <a:ext cx="244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rgbClr val="FF0000"/>
                </a:solidFill>
              </a:rPr>
              <a:t>Вишн</a:t>
            </a:r>
            <a:r>
              <a:rPr lang="ru-RU" b="1">
                <a:solidFill>
                  <a:srgbClr val="663300"/>
                </a:solidFill>
              </a:rPr>
              <a:t>ё</a:t>
            </a:r>
            <a:r>
              <a:rPr lang="ru-RU" b="1">
                <a:solidFill>
                  <a:srgbClr val="FF0000"/>
                </a:solidFill>
              </a:rPr>
              <a:t>вый сад</a:t>
            </a:r>
          </a:p>
        </p:txBody>
      </p:sp>
      <p:pic>
        <p:nvPicPr>
          <p:cNvPr id="19461" name="Picture 7" descr="АА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115888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8" descr="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836613"/>
            <a:ext cx="2571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FF0000"/>
                </a:solidFill>
              </a:rPr>
              <a:t>Афиша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5554663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Раневская Любовь Андреевна, помещица.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Аня, ее дочь, 17 лет.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Варя, ее приемная дочь, 24 года.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Гаев Леонид Андреевич, брат Раневской.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Лопахин Ермолай Алексеевич, купец.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Трофимов Петр Сергеевич, студент.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Симеонов-Пищик Борис Борисович, помещик.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Шарлотта Ивановна, гувернантка.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Епиходов Семен Пантелеевич, конторщик.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Дуняша, горничная.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Фирс, лакей, старик 87 лет.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Яша, молодой лакей.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Прохожий.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Начальник станции.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Почтовый чиновник.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1800" b="1" smtClean="0"/>
              <a:t>Гости, прислуга. 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smtClean="0"/>
          </a:p>
        </p:txBody>
      </p:sp>
      <p:pic>
        <p:nvPicPr>
          <p:cNvPr id="20483" name="Picture 5" descr="a301_1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3933825"/>
            <a:ext cx="2881312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0425" y="476250"/>
            <a:ext cx="2751138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smtClean="0">
                <a:solidFill>
                  <a:srgbClr val="663300"/>
                </a:solidFill>
              </a:rPr>
              <a:t>Что такое конфликт?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Tx/>
              <a:buNone/>
            </a:pPr>
            <a:r>
              <a:rPr lang="ru-RU" sz="1800" b="1" i="1" smtClean="0">
                <a:solidFill>
                  <a:srgbClr val="FF0000"/>
                </a:solidFill>
              </a:rPr>
              <a:t>Конфликт</a:t>
            </a:r>
            <a:r>
              <a:rPr lang="ru-RU" sz="1800" i="1" smtClean="0">
                <a:solidFill>
                  <a:srgbClr val="FF0000"/>
                </a:solidFill>
              </a:rPr>
              <a:t> </a:t>
            </a:r>
            <a:r>
              <a:rPr lang="ru-RU" sz="1800" i="1" smtClean="0"/>
              <a:t>– </a:t>
            </a:r>
            <a:r>
              <a:rPr lang="ru-RU" sz="1800" b="1" i="1" smtClean="0"/>
              <a:t>острое столкновение характеров и обстоятельств,</a:t>
            </a:r>
          </a:p>
          <a:p>
            <a:pPr>
              <a:buFontTx/>
              <a:buNone/>
            </a:pPr>
            <a:r>
              <a:rPr lang="ru-RU" sz="1800" b="1" i="1" smtClean="0"/>
              <a:t>взглядов и жизненных принципов, положенное в основу действия.</a:t>
            </a:r>
          </a:p>
          <a:p>
            <a:pPr>
              <a:buFontTx/>
              <a:buNone/>
            </a:pPr>
            <a:r>
              <a:rPr lang="ru-RU" sz="1800" b="1" i="1" smtClean="0"/>
              <a:t>Выражается в противоборстве, противоречии, столкновении</a:t>
            </a:r>
          </a:p>
          <a:p>
            <a:pPr>
              <a:buFontTx/>
              <a:buNone/>
            </a:pPr>
            <a:r>
              <a:rPr lang="ru-RU" sz="1800" b="1" i="1" smtClean="0"/>
              <a:t>между героями, группами героев, героем и обществом или во</a:t>
            </a:r>
          </a:p>
          <a:p>
            <a:pPr>
              <a:buFontTx/>
              <a:buNone/>
            </a:pPr>
            <a:r>
              <a:rPr lang="ru-RU" sz="1800" b="1" i="1" smtClean="0"/>
              <a:t>внутренней борьбе героя с самим собой.</a:t>
            </a:r>
          </a:p>
          <a:p>
            <a:pPr>
              <a:buFontTx/>
              <a:buNone/>
            </a:pPr>
            <a:endParaRPr lang="ru-RU" sz="1800" b="1" i="1" smtClean="0"/>
          </a:p>
          <a:p>
            <a:pPr>
              <a:buFontTx/>
              <a:buNone/>
            </a:pPr>
            <a:r>
              <a:rPr lang="ru-RU" sz="2400" b="1" i="1" smtClean="0">
                <a:solidFill>
                  <a:srgbClr val="FF0000"/>
                </a:solidFill>
              </a:rPr>
              <a:t>В центре действия –   вопрос о продаже</a:t>
            </a:r>
          </a:p>
          <a:p>
            <a:pPr>
              <a:buFontTx/>
              <a:buNone/>
            </a:pPr>
            <a:r>
              <a:rPr lang="ru-RU" sz="2400" b="1" i="1" smtClean="0">
                <a:solidFill>
                  <a:srgbClr val="FF0000"/>
                </a:solidFill>
              </a:rPr>
              <a:t>вишневого сада, ярко выраженного конфликта</a:t>
            </a:r>
          </a:p>
          <a:p>
            <a:pPr>
              <a:buFontTx/>
              <a:buNone/>
            </a:pPr>
            <a:r>
              <a:rPr lang="ru-RU" sz="2400" b="1" i="1" smtClean="0">
                <a:solidFill>
                  <a:srgbClr val="FF0000"/>
                </a:solidFill>
              </a:rPr>
              <a:t>нет.</a:t>
            </a:r>
          </a:p>
        </p:txBody>
      </p:sp>
      <p:pic>
        <p:nvPicPr>
          <p:cNvPr id="21507" name="Picture 4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9700" y="4221163"/>
            <a:ext cx="3529013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1082</Words>
  <Application>Microsoft Office PowerPoint</Application>
  <PresentationFormat>Экран (4:3)</PresentationFormat>
  <Paragraphs>196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Diseño predeterminado</vt:lpstr>
      <vt:lpstr> А.П. Чехов «Вишневый сад»</vt:lpstr>
      <vt:lpstr>История создания пьесы </vt:lpstr>
      <vt:lpstr>Из письма Станиславскому:</vt:lpstr>
      <vt:lpstr>Вышла у меня не драма, а комедия, местами даже фарс.         А. П.Чехов</vt:lpstr>
      <vt:lpstr>Повторим теорию</vt:lpstr>
      <vt:lpstr>Пьеса в оценке критиков</vt:lpstr>
      <vt:lpstr>Смысл названия пьесы</vt:lpstr>
      <vt:lpstr>Афиша</vt:lpstr>
      <vt:lpstr>Что такое конфликт?</vt:lpstr>
      <vt:lpstr>Проблематика пьесы – оскудение дворянства</vt:lpstr>
      <vt:lpstr>Кто хозяева вишнёвого сада?</vt:lpstr>
      <vt:lpstr>Кто он, новый хозяин вишнёвого сада?</vt:lpstr>
      <vt:lpstr>«Вся Россия наш сад.» </vt:lpstr>
      <vt:lpstr>Аня: Прощай, дом! Прощай, старая жизнь! Петя: Здравствуй, новая жизнь!.. </vt:lpstr>
      <vt:lpstr>«Слышится отдаленный звук, точно с неба, звук лопнувшей струны, замирающий, печальный. Наступает тишина, и только слышно, как далеко в саду топором стучат по дереву.»</vt:lpstr>
      <vt:lpstr>Как представлен образ вишнёвого сада? </vt:lpstr>
      <vt:lpstr>Любопытная страничка</vt:lpstr>
      <vt:lpstr>Спасибо за внимание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МАМА</cp:lastModifiedBy>
  <cp:revision>53</cp:revision>
  <dcterms:created xsi:type="dcterms:W3CDTF">2009-10-07T17:55:06Z</dcterms:created>
  <dcterms:modified xsi:type="dcterms:W3CDTF">2012-09-17T13:31:52Z</dcterms:modified>
</cp:coreProperties>
</file>