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214314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Методы, приемы и средства обучения детей с нарушениями зрения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929198"/>
            <a:ext cx="3816096" cy="171451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Фомина А.В.</a:t>
            </a:r>
          </a:p>
          <a:p>
            <a:pPr algn="l"/>
            <a:r>
              <a:rPr lang="ru-RU" dirty="0" smtClean="0"/>
              <a:t>Социальный педагог МКОУ СОШ №2 </a:t>
            </a:r>
            <a:r>
              <a:rPr lang="ru-RU" dirty="0" smtClean="0"/>
              <a:t>с.Овощи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5361" name="Picture 1" descr="C:\Users\пк\Picture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14686"/>
            <a:ext cx="3857652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400" dirty="0" smtClean="0">
                <a:solidFill>
                  <a:schemeClr val="accent1"/>
                </a:solidFill>
              </a:rPr>
              <a:t>В процессе специального обучения в школе создаются необходимые </a:t>
            </a:r>
            <a:r>
              <a:rPr lang="ru-RU" sz="3400" dirty="0" smtClean="0">
                <a:solidFill>
                  <a:schemeClr val="accent1"/>
                </a:solidFill>
              </a:rPr>
              <a:t> условия для развития </a:t>
            </a:r>
            <a:r>
              <a:rPr lang="ru-RU" sz="3400" dirty="0" smtClean="0">
                <a:solidFill>
                  <a:schemeClr val="accent1"/>
                </a:solidFill>
              </a:rPr>
              <a:t>познавательной активности, адаптации и в дальнейшем интеграции слепых и слабовидящих </a:t>
            </a:r>
            <a:r>
              <a:rPr lang="ru-RU" sz="3400" dirty="0" smtClean="0">
                <a:solidFill>
                  <a:schemeClr val="accent1"/>
                </a:solidFill>
              </a:rPr>
              <a:t>детей. </a:t>
            </a:r>
            <a:endParaRPr lang="ru-RU" sz="3400" dirty="0" smtClean="0">
              <a:solidFill>
                <a:schemeClr val="accent1"/>
              </a:solidFill>
            </a:endParaRPr>
          </a:p>
          <a:p>
            <a:endParaRPr lang="ru-RU" dirty="0" smtClean="0"/>
          </a:p>
          <a:p>
            <a:pPr lvl="0"/>
            <a:r>
              <a:rPr lang="ru-RU" sz="3600" dirty="0" smtClean="0"/>
              <a:t>В целях предупреждения утомляемости и охраны неполноценного зрения соблюдается определенный режим учебной деятельности и зрительной нагрузки.</a:t>
            </a:r>
          </a:p>
          <a:p>
            <a:pPr lvl="0"/>
            <a:r>
              <a:rPr lang="ru-RU" sz="3600" dirty="0" smtClean="0"/>
              <a:t>Замедлен темп прохождения учебного материала в средних классах.</a:t>
            </a:r>
          </a:p>
          <a:p>
            <a:pPr lvl="0"/>
            <a:r>
              <a:rPr lang="ru-RU" sz="3600" dirty="0" smtClean="0"/>
              <a:t>Увеличено количество времени на проведение контрольных работ.</a:t>
            </a:r>
          </a:p>
          <a:p>
            <a:pPr lvl="0"/>
            <a:r>
              <a:rPr lang="ru-RU" sz="3600" dirty="0" smtClean="0"/>
              <a:t>Ведется организация дифференцированного подхода к обучению слепых и слабовидящих детей в связи с особенностями их зрительной патологии, осязательной работы слепых и частично зрячих учащихся.</a:t>
            </a:r>
          </a:p>
          <a:p>
            <a:pPr lvl="0"/>
            <a:r>
              <a:rPr lang="ru-RU" sz="3600" dirty="0" smtClean="0"/>
              <a:t>Осуществляется специальная коррекционная и компенсаторная работа по предупреждению и исправлению первичных и вторичных недостатков в развитии детей с тяжелыми нарушениями зрения, как на общеобразовательном уроке, так и на специальных коррекционных занятиях по социально-бытовой ориентировке, индивидуальных групповых занятиях по коррекции вторичных недостатков в развитии.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1"/>
                </a:solidFill>
              </a:rPr>
              <a:t>Процесс обучения, в котором, в качестве основных, применяются специальные педагогические приёмы, называется </a:t>
            </a:r>
            <a:r>
              <a:rPr lang="ru-RU" sz="4000" dirty="0" smtClean="0">
                <a:solidFill>
                  <a:schemeClr val="accent1"/>
                </a:solidFill>
              </a:rPr>
              <a:t>коррекционно-направленным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ru-RU" dirty="0" smtClean="0"/>
              <a:t>Педагогические приёмы коррекционной работы отличаются тем, что они стимулируют компенсаторные процессы развития детей с нарушением зрения и интеллекта.</a:t>
            </a:r>
          </a:p>
          <a:p>
            <a:r>
              <a:rPr lang="ru-RU" dirty="0" smtClean="0"/>
              <a:t>В коррекционной работе различают направленность на исправление дефектов, общих для этих детей и направленность на исправление отдельных дефектов (индивидуальная коррекция).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r>
              <a:rPr lang="ru-RU" dirty="0" smtClean="0"/>
              <a:t>Система учебных занятий с учащимися младших классов должна строиться на сочетании наглядного образа, слова и практических действий. Большую роль в этом играют уроки  развития  речи: от характеристики свойств предметов  до  построения  связного рассказа, сначала на наглядной основе, а затем без  опоры на наглядность. Организация  процессов  словесно-логического  мышления  проводится также на уроках математики, трудового обучения и др. уроках.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4300" dirty="0" smtClean="0">
                <a:solidFill>
                  <a:schemeClr val="accent1"/>
                </a:solidFill>
              </a:rPr>
              <a:t>Направленность </a:t>
            </a:r>
            <a:r>
              <a:rPr lang="ru-RU" sz="4300" dirty="0" smtClean="0">
                <a:solidFill>
                  <a:schemeClr val="accent1"/>
                </a:solidFill>
              </a:rPr>
              <a:t>коррекционной работы следующая:</a:t>
            </a:r>
          </a:p>
          <a:p>
            <a:pPr lvl="0"/>
            <a:r>
              <a:rPr lang="ru-RU" dirty="0" smtClean="0"/>
              <a:t>Совершенствование движений и сенсомоторного развития:</a:t>
            </a:r>
          </a:p>
          <a:p>
            <a:pPr lvl="0"/>
            <a:r>
              <a:rPr lang="ru-RU" dirty="0" smtClean="0"/>
              <a:t>Коррекция </a:t>
            </a:r>
            <a:r>
              <a:rPr lang="ru-RU" dirty="0" smtClean="0"/>
              <a:t>отдельных сторон психической деятельности ребенка: </a:t>
            </a:r>
          </a:p>
          <a:p>
            <a:pPr lvl="0"/>
            <a:r>
              <a:rPr lang="ru-RU" dirty="0" smtClean="0"/>
              <a:t>Коррекция </a:t>
            </a:r>
            <a:r>
              <a:rPr lang="ru-RU" dirty="0" smtClean="0"/>
              <a:t>основных мыслительных операций:</a:t>
            </a:r>
          </a:p>
          <a:p>
            <a:pPr lvl="0"/>
            <a:r>
              <a:rPr lang="ru-RU" dirty="0" smtClean="0"/>
              <a:t>Коррекция </a:t>
            </a:r>
            <a:r>
              <a:rPr lang="ru-RU" dirty="0" smtClean="0"/>
              <a:t>различных видов мышления, способствующих развитию перехода одного вида мышления в другой:</a:t>
            </a:r>
          </a:p>
          <a:p>
            <a:r>
              <a:rPr lang="ru-RU" dirty="0" smtClean="0"/>
              <a:t>Установление </a:t>
            </a:r>
            <a:r>
              <a:rPr lang="ru-RU" dirty="0" smtClean="0"/>
              <a:t>причинно-следственной связи.</a:t>
            </a:r>
          </a:p>
          <a:p>
            <a:pPr lvl="0"/>
            <a:r>
              <a:rPr lang="ru-RU" dirty="0" smtClean="0"/>
              <a:t>Коррекция нарушений в развитии эмоционально-личностной сферы.</a:t>
            </a:r>
          </a:p>
          <a:p>
            <a:pPr lvl="0"/>
            <a:r>
              <a:rPr lang="ru-RU" dirty="0" smtClean="0"/>
              <a:t>Коррекция речи:</a:t>
            </a:r>
          </a:p>
          <a:p>
            <a:pPr lvl="0"/>
            <a:r>
              <a:rPr lang="ru-RU" dirty="0" smtClean="0"/>
              <a:t>Коррекция </a:t>
            </a:r>
            <a:r>
              <a:rPr lang="ru-RU" dirty="0" smtClean="0"/>
              <a:t>индивидуальных пробелов в знаниях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latin typeface="+mn-lt"/>
              </a:rPr>
              <a:t>Обучение детей с нарушением зрения начинается с обучения чтению и письму по Брайлю </a:t>
            </a:r>
            <a:endParaRPr lang="ru-RU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процессе изучения системы Брайля у ребенка с нарушением зрения развивается мелкая моторика пальцев рук, что влияет на дальнейшее развитие его интеллекта, улучшается память, совершенствуется ориентировка в </a:t>
            </a:r>
            <a:r>
              <a:rPr lang="ru-RU" dirty="0" err="1" smtClean="0"/>
              <a:t>микропространстве</a:t>
            </a:r>
            <a:r>
              <a:rPr lang="ru-RU" dirty="0" smtClean="0"/>
              <a:t>, развивается кругозор. Читающий  ребенок ощущает себя полноценным членом общества</a:t>
            </a:r>
            <a:r>
              <a:rPr lang="ru-RU" dirty="0" smtClean="0"/>
              <a:t>.</a:t>
            </a:r>
            <a:r>
              <a:rPr lang="ru-RU" dirty="0" smtClean="0"/>
              <a:t> Развитие речи даёт хорошие результаты, а сочинения-этюды, творческие диктанты по картине, сочинения по картине – одни из наиболее удачных видов упражнений.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 </a:t>
            </a:r>
            <a:r>
              <a:rPr lang="ru-RU" sz="3200" dirty="0" smtClean="0">
                <a:solidFill>
                  <a:schemeClr val="accent1"/>
                </a:solidFill>
              </a:rPr>
              <a:t>Средства обучения слепых и </a:t>
            </a:r>
            <a:r>
              <a:rPr lang="ru-RU" sz="3200" dirty="0" err="1" smtClean="0">
                <a:solidFill>
                  <a:schemeClr val="accent1"/>
                </a:solidFill>
              </a:rPr>
              <a:t>слабодящих</a:t>
            </a:r>
            <a:endParaRPr lang="ru-RU" sz="32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3200" i="1" dirty="0" err="1" smtClean="0"/>
              <a:t>Тифлотехника</a:t>
            </a:r>
            <a:r>
              <a:rPr lang="ru-RU" sz="3200" i="1" dirty="0" smtClean="0"/>
              <a:t> </a:t>
            </a:r>
            <a:r>
              <a:rPr lang="ru-RU" sz="3200" dirty="0" smtClean="0"/>
              <a:t>лупы </a:t>
            </a:r>
            <a:r>
              <a:rPr lang="ru-RU" sz="3200" dirty="0" smtClean="0"/>
              <a:t>(ручные, опорные, стационарные), очки (микроскопические, телескопические, </a:t>
            </a:r>
            <a:r>
              <a:rPr lang="ru-RU" sz="3200" dirty="0" err="1" smtClean="0"/>
              <a:t>гиперокулярные</a:t>
            </a:r>
            <a:r>
              <a:rPr lang="ru-RU" sz="3200" dirty="0" smtClean="0"/>
              <a:t>), монокуляры и </a:t>
            </a:r>
            <a:r>
              <a:rPr lang="ru-RU" sz="3200" dirty="0" err="1" smtClean="0"/>
              <a:t>бинокуляры</a:t>
            </a:r>
            <a:r>
              <a:rPr lang="ru-RU" sz="3200" dirty="0" smtClean="0"/>
              <a:t>, проекционные увеличивающие аппараты (эпи- и диапроекторы), технические устройства и приспособления, пишущие машинки, тренажеров, звуковые мишени, звучащие </a:t>
            </a:r>
            <a:r>
              <a:rPr lang="ru-RU" sz="3200" dirty="0" smtClean="0"/>
              <a:t>мячи.  </a:t>
            </a:r>
            <a:endParaRPr lang="ru-RU" sz="32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417</Words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Методы, приемы и средства обучения детей с нарушениями зрения</vt:lpstr>
      <vt:lpstr>         </vt:lpstr>
      <vt:lpstr>Слайд 3</vt:lpstr>
      <vt:lpstr>Слайд 4</vt:lpstr>
      <vt:lpstr>Слайд 5</vt:lpstr>
      <vt:lpstr>Обучение детей с нарушением зрения начинается с обучения чтению и письму по Брайлю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Методы, приемы и средства обучения детей с нарушениями зрения</dc:title>
  <dc:creator>пк</dc:creator>
  <cp:lastModifiedBy>пк</cp:lastModifiedBy>
  <cp:revision>7</cp:revision>
  <dcterms:created xsi:type="dcterms:W3CDTF">2014-03-05T16:55:37Z</dcterms:created>
  <dcterms:modified xsi:type="dcterms:W3CDTF">2014-03-05T17:45:51Z</dcterms:modified>
</cp:coreProperties>
</file>