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57" r:id="rId4"/>
    <p:sldId id="258" r:id="rId5"/>
    <p:sldId id="262" r:id="rId6"/>
    <p:sldId id="264" r:id="rId7"/>
    <p:sldId id="265" r:id="rId8"/>
    <p:sldId id="266" r:id="rId9"/>
    <p:sldId id="267" r:id="rId10"/>
    <p:sldId id="263" r:id="rId11"/>
    <p:sldId id="269" r:id="rId12"/>
    <p:sldId id="260" r:id="rId13"/>
    <p:sldId id="261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6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7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426C3F-065C-4661-A92A-088B2C83C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2F775-F37E-4F92-848C-4F2633771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8369-EEE2-47A6-87C3-3D19A35BF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F49E6E91-99DC-4D8A-9610-98C1DFDEC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7350-C380-4038-B42F-8ACFCF768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73916-FFD4-4DC0-B451-A4A1EBA5D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E02AE-2C3B-4BE1-8F15-4EF1BD716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3D600-1CEB-472A-B437-B066A4530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F0B55-ACDB-45C6-AB59-3B95938E4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B6958-C39F-4B42-88F5-000095157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2A5A6-9197-44C4-8DB1-865892179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A3D3D-696A-4254-940E-69854C87F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79C73C9-28DC-4937-8066-5A698B86D3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pull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066800" y="1371600"/>
            <a:ext cx="7315200" cy="3581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Impact"/>
              </a:rPr>
              <a:t>Мир эмоций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105400" y="54864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Ткаченко Э. </a:t>
            </a:r>
            <a:r>
              <a:rPr lang="ru-RU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Интенсивность эмоций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6" name="Picture 4" descr="C:\Documents and Settings\user38\Мои документы\Анна\UprAmoc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1143000" y="1212850"/>
            <a:ext cx="6934200" cy="53403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Если вами овладела сильная эмоция, то</a:t>
            </a:r>
            <a:r>
              <a:rPr lang="en-US"/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-попросите помощи;</a:t>
            </a:r>
          </a:p>
          <a:p>
            <a:pPr>
              <a:buFontTx/>
              <a:buNone/>
            </a:pPr>
            <a:r>
              <a:rPr lang="ru-RU" sz="2800"/>
              <a:t>-дайте выход эмоциям(сядьте и поплачьте);</a:t>
            </a:r>
          </a:p>
          <a:p>
            <a:pPr>
              <a:buFontTx/>
              <a:buNone/>
            </a:pPr>
            <a:r>
              <a:rPr lang="ru-RU" sz="2800"/>
              <a:t>-сделайте перерыв, посчитайте про себя, подумайте о чем-либо приятном;</a:t>
            </a:r>
          </a:p>
          <a:p>
            <a:pPr>
              <a:buFontTx/>
              <a:buNone/>
            </a:pPr>
            <a:r>
              <a:rPr lang="ru-RU" sz="2800"/>
              <a:t>-побегайте, дайте себе физическую нагрузку;</a:t>
            </a:r>
          </a:p>
          <a:p>
            <a:pPr>
              <a:buFontTx/>
              <a:buNone/>
            </a:pPr>
            <a:r>
              <a:rPr lang="ru-RU" sz="2800"/>
              <a:t>-внушайте себе, что все не так плохо;</a:t>
            </a:r>
          </a:p>
          <a:p>
            <a:pPr>
              <a:buFontTx/>
              <a:buNone/>
            </a:pPr>
            <a:r>
              <a:rPr lang="ru-RU" sz="2800"/>
              <a:t>-выясните, как успокаивают себя в этом случае другие, и попробуйте делать то же самое. </a:t>
            </a:r>
            <a:endParaRPr lang="en-US" sz="2800"/>
          </a:p>
        </p:txBody>
      </p:sp>
    </p:spTree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5000">
              <a:srgbClr val="C4D6EB"/>
            </a:gs>
            <a:gs pos="30001">
              <a:srgbClr val="85C2FF"/>
            </a:gs>
            <a:gs pos="50000">
              <a:srgbClr val="5E9EFF"/>
            </a:gs>
            <a:gs pos="70000">
              <a:srgbClr val="85C2FF"/>
            </a:gs>
            <a:gs pos="85000">
              <a:srgbClr val="C4D6EB"/>
            </a:gs>
            <a:gs pos="100000">
              <a:srgbClr val="FFEBFA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943600" y="304800"/>
            <a:ext cx="2438400" cy="6858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Чувства.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295400"/>
            <a:ext cx="3733800" cy="4191000"/>
          </a:xfrm>
        </p:spPr>
        <p:txBody>
          <a:bodyPr/>
          <a:lstStyle/>
          <a:p>
            <a:pPr indent="-61913">
              <a:buFontTx/>
              <a:buNone/>
              <a:tabLst>
                <a:tab pos="1233488" algn="l"/>
              </a:tabLst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Чувства – </a:t>
            </a:r>
          </a:p>
          <a:p>
            <a:pPr indent="-61913">
              <a:buFontTx/>
              <a:buNone/>
              <a:tabLst>
                <a:tab pos="1233488" algn="l"/>
              </a:tabLst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высший (человеческий) уровень эмоций, отвечающий потребностям и отношениям людей.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48" name="Picture 8" descr="C:\Documents and Settings\user38\Мои документы\Анна\deddy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4064000" cy="6096000"/>
          </a:xfrm>
          <a:prstGeom prst="rect">
            <a:avLst/>
          </a:prstGeom>
          <a:noFill/>
        </p:spPr>
      </p:pic>
      <p:pic>
        <p:nvPicPr>
          <p:cNvPr id="10249" name="Picture 9" descr="C:\Documents and Settings\user38\Мои документы\Анна\child154.jpg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 l="3482" t="1157" r="23395"/>
          <a:stretch>
            <a:fillRect/>
          </a:stretch>
        </p:blipFill>
        <p:spPr bwMode="auto">
          <a:xfrm>
            <a:off x="1219200" y="457200"/>
            <a:ext cx="4043363" cy="6019800"/>
          </a:xfrm>
          <a:prstGeom prst="rect">
            <a:avLst/>
          </a:prstGeom>
          <a:noFill/>
        </p:spPr>
      </p:pic>
      <p:pic>
        <p:nvPicPr>
          <p:cNvPr id="10250" name="Picture 10" descr="C:\Documents and Settings\user38\Мои документы\Анна\702076.jpg"/>
          <p:cNvPicPr>
            <a:picLocks noChangeAspect="1" noChangeArrowheads="1"/>
          </p:cNvPicPr>
          <p:nvPr/>
        </p:nvPicPr>
        <p:blipFill>
          <a:blip r:embed="rId4" cstate="print">
            <a:lum bright="12000"/>
          </a:blip>
          <a:srcRect t="7936"/>
          <a:stretch>
            <a:fillRect/>
          </a:stretch>
        </p:blipFill>
        <p:spPr bwMode="auto">
          <a:xfrm>
            <a:off x="1295400" y="457200"/>
            <a:ext cx="4027488" cy="6019800"/>
          </a:xfrm>
          <a:prstGeom prst="rect">
            <a:avLst/>
          </a:prstGeom>
          <a:noFill/>
        </p:spPr>
      </p:pic>
      <p:pic>
        <p:nvPicPr>
          <p:cNvPr id="10251" name="Picture 11" descr="C:\Documents and Settings\user38\Мои документы\Анна\pusy0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57200"/>
            <a:ext cx="4013200" cy="6019800"/>
          </a:xfrm>
          <a:prstGeom prst="rect">
            <a:avLst/>
          </a:prstGeom>
          <a:noFill/>
        </p:spPr>
      </p:pic>
      <p:pic>
        <p:nvPicPr>
          <p:cNvPr id="10252" name="Picture 12" descr="C:\Documents and Settings\user38\Мои документы\Анна\pusy0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"/>
            <a:ext cx="4114800" cy="617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602413" cy="685800"/>
          </a:xfrm>
        </p:spPr>
        <p:txBody>
          <a:bodyPr/>
          <a:lstStyle/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ШКАЛА ЧУВСТВ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447800"/>
            <a:ext cx="457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/>
              <a:t>ЛЮБОВЬ</a:t>
            </a:r>
          </a:p>
          <a:p>
            <a:pPr>
              <a:lnSpc>
                <a:spcPct val="90000"/>
              </a:lnSpc>
            </a:pPr>
            <a:r>
              <a:rPr lang="ru-RU" sz="2000" b="1"/>
              <a:t>ДРУЖБА</a:t>
            </a:r>
          </a:p>
          <a:p>
            <a:pPr>
              <a:lnSpc>
                <a:spcPct val="90000"/>
              </a:lnSpc>
            </a:pPr>
            <a:r>
              <a:rPr lang="ru-RU" sz="2000" b="1"/>
              <a:t>ДОВЕРИЕ</a:t>
            </a:r>
          </a:p>
          <a:p>
            <a:pPr>
              <a:lnSpc>
                <a:spcPct val="90000"/>
              </a:lnSpc>
            </a:pPr>
            <a:r>
              <a:rPr lang="ru-RU" sz="2000" b="1"/>
              <a:t>СИМПАТИЯ</a:t>
            </a:r>
          </a:p>
          <a:p>
            <a:pPr>
              <a:lnSpc>
                <a:spcPct val="90000"/>
              </a:lnSpc>
            </a:pPr>
            <a:r>
              <a:rPr lang="ru-RU" sz="2000" b="1"/>
              <a:t>ЭМПАТИЯ</a:t>
            </a:r>
          </a:p>
          <a:p>
            <a:pPr>
              <a:lnSpc>
                <a:spcPct val="90000"/>
              </a:lnSpc>
            </a:pPr>
            <a:r>
              <a:rPr lang="ru-RU" sz="2000" b="1"/>
              <a:t>ВНИМАНИЕ</a:t>
            </a:r>
          </a:p>
          <a:p>
            <a:pPr>
              <a:lnSpc>
                <a:spcPct val="90000"/>
              </a:lnSpc>
            </a:pPr>
            <a:r>
              <a:rPr lang="ru-RU" sz="2000" b="1"/>
              <a:t>БЕЗРАЗЛИЧИЕ</a:t>
            </a:r>
          </a:p>
          <a:p>
            <a:pPr>
              <a:lnSpc>
                <a:spcPct val="90000"/>
              </a:lnSpc>
            </a:pPr>
            <a:r>
              <a:rPr lang="ru-RU" sz="2000" b="1"/>
              <a:t>РАВНОДУШИЕ</a:t>
            </a:r>
          </a:p>
          <a:p>
            <a:pPr>
              <a:lnSpc>
                <a:spcPct val="90000"/>
              </a:lnSpc>
            </a:pPr>
            <a:r>
              <a:rPr lang="ru-RU" sz="2000" b="1"/>
              <a:t>НЕПОНИМАНИЕ</a:t>
            </a:r>
          </a:p>
          <a:p>
            <a:pPr>
              <a:lnSpc>
                <a:spcPct val="90000"/>
              </a:lnSpc>
            </a:pPr>
            <a:r>
              <a:rPr lang="ru-RU" sz="2000" b="1"/>
              <a:t>НЕДОВЕРИЕ</a:t>
            </a:r>
          </a:p>
          <a:p>
            <a:pPr>
              <a:lnSpc>
                <a:spcPct val="90000"/>
              </a:lnSpc>
            </a:pPr>
            <a:r>
              <a:rPr lang="ru-RU" sz="2000" b="1"/>
              <a:t>АНТИПАТИЯ</a:t>
            </a:r>
          </a:p>
          <a:p>
            <a:pPr>
              <a:lnSpc>
                <a:spcPct val="90000"/>
              </a:lnSpc>
            </a:pPr>
            <a:r>
              <a:rPr lang="ru-RU" sz="2000" b="1"/>
              <a:t>ВРАЖДА</a:t>
            </a:r>
          </a:p>
          <a:p>
            <a:pPr>
              <a:lnSpc>
                <a:spcPct val="90000"/>
              </a:lnSpc>
            </a:pPr>
            <a:r>
              <a:rPr lang="ru-RU" sz="2000" b="1"/>
              <a:t>НЕНАВИСТЬ</a:t>
            </a:r>
          </a:p>
          <a:p>
            <a:pPr>
              <a:lnSpc>
                <a:spcPct val="90000"/>
              </a:lnSpc>
            </a:pPr>
            <a:r>
              <a:rPr lang="ru-RU" sz="2000" b="1"/>
              <a:t>ЗЛОБА</a:t>
            </a:r>
            <a:endParaRPr lang="en-US" sz="2000" b="1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819400" y="838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Добрые чувства</a:t>
            </a:r>
            <a:endParaRPr lang="en-US" b="1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879725" y="6019800"/>
            <a:ext cx="397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8382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200400" y="6096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Злые чувства</a:t>
            </a:r>
            <a:endParaRPr lang="en-US" b="1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3886200" y="1295400"/>
            <a:ext cx="0" cy="487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3733800" y="34290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001000" cy="1371600"/>
          </a:xfrm>
        </p:spPr>
        <p:txBody>
          <a:bodyPr/>
          <a:lstStyle/>
          <a:p>
            <a:pPr algn="ctr"/>
            <a:r>
              <a:rPr lang="ru-RU"/>
              <a:t> Рекомендации по управлению эмоциями и чувствами </a:t>
            </a:r>
            <a:br>
              <a:rPr lang="ru-RU"/>
            </a:br>
            <a:r>
              <a:rPr lang="ru-RU"/>
              <a:t>(своими и других людей)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305800" cy="40386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-Уважайте чувства других.</a:t>
            </a:r>
          </a:p>
          <a:p>
            <a:pPr>
              <a:buFontTx/>
              <a:buNone/>
            </a:pPr>
            <a:r>
              <a:rPr lang="ru-RU" sz="2800"/>
              <a:t>-Проявляйте терпимость к чьей-то бурной эмоции.</a:t>
            </a:r>
          </a:p>
          <a:p>
            <a:pPr>
              <a:buFontTx/>
              <a:buNone/>
            </a:pPr>
            <a:r>
              <a:rPr lang="ru-RU" sz="2800"/>
              <a:t>-Поощряйте в других желаемое для вас поведение.</a:t>
            </a:r>
          </a:p>
          <a:p>
            <a:pPr>
              <a:buFontTx/>
              <a:buNone/>
            </a:pPr>
            <a:r>
              <a:rPr lang="ru-RU" sz="2800"/>
              <a:t>-Откажитесь от негативной борьбы за лидерство (от конфликтов, грубости, агрессии).</a:t>
            </a:r>
          </a:p>
          <a:p>
            <a:pPr>
              <a:buFontTx/>
              <a:buNone/>
            </a:pPr>
            <a:r>
              <a:rPr lang="ru-RU" sz="2800"/>
              <a:t>-Нейтрализуйте желание отомстить, ибо подобная эмоция разрушительна для человека.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512763"/>
          </a:xfrm>
        </p:spPr>
        <p:txBody>
          <a:bodyPr/>
          <a:lstStyle/>
          <a:p>
            <a:r>
              <a:rPr lang="ru-RU"/>
              <a:t> Содержание.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8486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1.Эмоции.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2.Виды эмоций.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3.Проверь себя.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4.Назови эмоции.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5.Положительные эмоции.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6.Отрицательные эмоции.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7.Нейтральные эмоции.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8Интенсивность эмоций.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9.Если вами овладели сильные эмоции…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10.Чувства.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11.Шкала чувств.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700" b="1"/>
              <a:t>12.Рекомендации по управлению эмоциями и чувствами.</a:t>
            </a:r>
            <a:endParaRPr lang="en-US" sz="2700" b="1"/>
          </a:p>
        </p:txBody>
      </p:sp>
    </p:spTree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ru-RU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Эмоции.</a:t>
            </a:r>
            <a:endParaRPr lang="en-US" sz="4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Эмоции-это реакции человека на        различные воздействия , проявляющиеся в виде удовольствия или неудовольствия,возбуждения или успокоенности, напряжения или расслабления .</a:t>
            </a:r>
            <a:endParaRPr 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782638"/>
          </a:xfrm>
        </p:spPr>
        <p:txBody>
          <a:bodyPr/>
          <a:lstStyle/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эмоций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7" name="Picture 3" descr="C:\Documents and Settings\user38\Мои документы\Анна\emotions.gif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685800" y="1371600"/>
            <a:ext cx="8077200" cy="5232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5000">
              <a:srgbClr val="C4D6EB"/>
            </a:gs>
            <a:gs pos="30001">
              <a:srgbClr val="85C2FF"/>
            </a:gs>
            <a:gs pos="50000">
              <a:srgbClr val="5E9EFF"/>
            </a:gs>
            <a:gs pos="70000">
              <a:srgbClr val="85C2FF"/>
            </a:gs>
            <a:gs pos="85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ПРОВЕРЬ СЕБЯ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292" name="Picture 4" descr="C:\Documents and Settings\user38\Мои документы\Анна\6-1.gif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50819" t="14063" r="19693"/>
          <a:stretch>
            <a:fillRect/>
          </a:stretch>
        </p:blipFill>
        <p:spPr bwMode="auto">
          <a:xfrm>
            <a:off x="6781800" y="1600200"/>
            <a:ext cx="1371600" cy="4724400"/>
          </a:xfrm>
          <a:prstGeom prst="rect">
            <a:avLst/>
          </a:prstGeom>
          <a:noFill/>
        </p:spPr>
      </p:pic>
      <p:graphicFrame>
        <p:nvGraphicFramePr>
          <p:cNvPr id="12318" name="Group 30"/>
          <p:cNvGraphicFramePr>
            <a:graphicFrameLocks noGrp="1"/>
          </p:cNvGraphicFramePr>
          <p:nvPr>
            <p:ph type="tbl" idx="1"/>
          </p:nvPr>
        </p:nvGraphicFramePr>
        <p:xfrm>
          <a:off x="838200" y="1600200"/>
          <a:ext cx="7315200" cy="4722813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Укажи, сколько раз твои эмоции соответствовали такому рисунку.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Укажи, сколько раз твои эмоции  соответствовали такому рисунку.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Укажи, сколько раз твои эмоции  соответствовали такому рисунку.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Укажи, сколько раз твои эмоции  соответствовали такому рисунку.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Укажи, сколько раз твои эмоции  соответствовали такому рисунку.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105400" y="2438400"/>
            <a:ext cx="4038600" cy="1143000"/>
          </a:xfrm>
        </p:spPr>
        <p:txBody>
          <a:bodyPr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 эмоции.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4" name="Picture 4" descr="C:\Documents and Settings\user38\Мои документы\Анна\70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4216400" cy="6324600"/>
          </a:xfrm>
          <a:prstGeom prst="rect">
            <a:avLst/>
          </a:prstGeom>
          <a:noFill/>
        </p:spPr>
      </p:pic>
      <p:pic>
        <p:nvPicPr>
          <p:cNvPr id="15365" name="Picture 5" descr="C:\Documents and Settings\user38\Мои документы\Анна\Bcat_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4216400" cy="6324600"/>
          </a:xfrm>
          <a:prstGeom prst="rect">
            <a:avLst/>
          </a:prstGeom>
          <a:noFill/>
        </p:spPr>
      </p:pic>
      <p:pic>
        <p:nvPicPr>
          <p:cNvPr id="15366" name="Picture 6" descr="C:\Documents and Settings\user38\Мои документы\Анна\ape_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33400"/>
            <a:ext cx="4110038" cy="6324600"/>
          </a:xfrm>
          <a:prstGeom prst="rect">
            <a:avLst/>
          </a:prstGeom>
          <a:noFill/>
        </p:spPr>
      </p:pic>
      <p:pic>
        <p:nvPicPr>
          <p:cNvPr id="15367" name="Picture 7" descr="C:\Documents and Settings\user38\Мои документы\Анна\Bcat_4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"/>
            <a:ext cx="4064000" cy="6096000"/>
          </a:xfrm>
          <a:prstGeom prst="rect">
            <a:avLst/>
          </a:prstGeom>
          <a:noFill/>
        </p:spPr>
      </p:pic>
      <p:pic>
        <p:nvPicPr>
          <p:cNvPr id="15368" name="Picture 8" descr="C:\Documents and Settings\user38\Мои документы\Анна\Cat_5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04800"/>
            <a:ext cx="4344988" cy="6553200"/>
          </a:xfrm>
          <a:prstGeom prst="rect">
            <a:avLst/>
          </a:prstGeom>
          <a:noFill/>
        </p:spPr>
      </p:pic>
      <p:pic>
        <p:nvPicPr>
          <p:cNvPr id="15369" name="Picture 9" descr="C:\Documents and Settings\user38\Мои документы\Анна\child02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304800"/>
            <a:ext cx="4419600" cy="6553200"/>
          </a:xfrm>
          <a:prstGeom prst="rect">
            <a:avLst/>
          </a:prstGeom>
          <a:noFill/>
        </p:spPr>
      </p:pic>
      <p:pic>
        <p:nvPicPr>
          <p:cNvPr id="15370" name="Picture 10" descr="C:\Documents and Settings\user38\Мои документы\Анна\Dog_09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04800"/>
            <a:ext cx="4538663" cy="6553200"/>
          </a:xfrm>
          <a:prstGeom prst="rect">
            <a:avLst/>
          </a:prstGeom>
          <a:noFill/>
        </p:spPr>
      </p:pic>
      <p:pic>
        <p:nvPicPr>
          <p:cNvPr id="15371" name="Picture 11" descr="C:\Documents and Settings\user38\Мои документы\Анна\Rept_5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304800"/>
            <a:ext cx="4495800" cy="6553200"/>
          </a:xfrm>
          <a:prstGeom prst="rect">
            <a:avLst/>
          </a:prstGeom>
          <a:noFill/>
        </p:spPr>
      </p:pic>
      <p:pic>
        <p:nvPicPr>
          <p:cNvPr id="15372" name="Picture 12" descr="C:\Documents and Settings\user38\Мои документы\Анна\child07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500"/>
                            </p:stCondLst>
                            <p:childTnLst>
                              <p:par>
                                <p:cTn id="58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ПОЛОЖИТЕЛЬНЫЕ ЭМОЦИИ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endParaRPr lang="ru-RU"/>
          </a:p>
        </p:txBody>
      </p:sp>
      <p:pic>
        <p:nvPicPr>
          <p:cNvPr id="16388" name="Picture 4" descr="C:\Documents and Settings\user38\Мои документы\Анна\70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3200400" cy="4800600"/>
          </a:xfrm>
          <a:prstGeom prst="rect">
            <a:avLst/>
          </a:prstGeom>
          <a:noFill/>
        </p:spPr>
      </p:pic>
      <p:pic>
        <p:nvPicPr>
          <p:cNvPr id="16389" name="Picture 5" descr="C:\Documents and Settings\user38\Мои документы\Анна\Cat_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447800"/>
            <a:ext cx="3319463" cy="4800600"/>
          </a:xfrm>
          <a:prstGeom prst="rect">
            <a:avLst/>
          </a:prstGeom>
          <a:noFill/>
        </p:spPr>
      </p:pic>
      <p:pic>
        <p:nvPicPr>
          <p:cNvPr id="16390" name="Picture 6" descr="C:\Documents and Settings\user38\Мои документы\Анна\child0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447800"/>
            <a:ext cx="2971800" cy="480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41363"/>
          </a:xfrm>
        </p:spPr>
        <p:txBody>
          <a:bodyPr/>
          <a:lstStyle/>
          <a:p>
            <a:r>
              <a:rPr lang="ru-RU" sz="4000"/>
              <a:t>ОТРИЦАТЕЛЬНЫЕ ЭМОЦИИ</a:t>
            </a: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C:\Documents and Settings\user38\Мои документы\Анна\Bcat_22.jpg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609600" y="990600"/>
            <a:ext cx="4051300" cy="5562600"/>
          </a:xfrm>
          <a:prstGeom prst="rect">
            <a:avLst/>
          </a:prstGeom>
          <a:noFill/>
        </p:spPr>
      </p:pic>
      <p:pic>
        <p:nvPicPr>
          <p:cNvPr id="17413" name="Picture 5" descr="C:\Documents and Settings\user38\Мои документы\Анна\Rept_56.jpg"/>
          <p:cNvPicPr>
            <a:picLocks noChangeAspect="1" noChangeArrowheads="1"/>
          </p:cNvPicPr>
          <p:nvPr/>
        </p:nvPicPr>
        <p:blipFill>
          <a:blip r:embed="rId3" cstate="print">
            <a:lum bright="12000" contrast="6000"/>
          </a:blip>
          <a:srcRect/>
          <a:stretch>
            <a:fillRect/>
          </a:stretch>
        </p:blipFill>
        <p:spPr bwMode="auto">
          <a:xfrm>
            <a:off x="5181600" y="990600"/>
            <a:ext cx="3544888" cy="5486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НЕЙТРАЛЬНЫЕ ЭМОЦИИ.</a:t>
            </a:r>
            <a:endParaRPr lang="en-US"/>
          </a:p>
        </p:txBody>
      </p:sp>
      <p:pic>
        <p:nvPicPr>
          <p:cNvPr id="18436" name="Picture 4" descr="C:\Documents and Settings\user38\Мои документы\Анна\child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3505200" cy="5029200"/>
          </a:xfrm>
          <a:prstGeom prst="rect">
            <a:avLst/>
          </a:prstGeom>
          <a:noFill/>
        </p:spPr>
      </p:pic>
      <p:pic>
        <p:nvPicPr>
          <p:cNvPr id="18437" name="Picture 5" descr="C:\Documents and Settings\user38\Мои документы\Анна\Dog_092.jpg"/>
          <p:cNvPicPr>
            <a:picLocks noChangeAspect="1" noChangeArrowheads="1"/>
          </p:cNvPicPr>
          <p:nvPr/>
        </p:nvPicPr>
        <p:blipFill>
          <a:blip r:embed="rId3" cstate="print">
            <a:lum bright="12000" contrast="6000"/>
          </a:blip>
          <a:srcRect/>
          <a:stretch>
            <a:fillRect/>
          </a:stretch>
        </p:blipFill>
        <p:spPr bwMode="auto">
          <a:xfrm>
            <a:off x="0" y="1828800"/>
            <a:ext cx="3276600" cy="5029200"/>
          </a:xfrm>
          <a:prstGeom prst="rect">
            <a:avLst/>
          </a:prstGeom>
          <a:noFill/>
        </p:spPr>
      </p:pic>
      <p:pic>
        <p:nvPicPr>
          <p:cNvPr id="18438" name="Picture 6" descr="C:\Documents and Settings\user38\Мои документы\Анна\ape_22.jpg"/>
          <p:cNvPicPr>
            <a:picLocks noChangeAspect="1" noChangeArrowheads="1"/>
          </p:cNvPicPr>
          <p:nvPr/>
        </p:nvPicPr>
        <p:blipFill>
          <a:blip r:embed="rId4" cstate="print">
            <a:lum bright="24000" contrast="18000"/>
          </a:blip>
          <a:srcRect/>
          <a:stretch>
            <a:fillRect/>
          </a:stretch>
        </p:blipFill>
        <p:spPr bwMode="auto">
          <a:xfrm>
            <a:off x="6399213" y="1828800"/>
            <a:ext cx="2744787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theme/theme1.xml><?xml version="1.0" encoding="utf-8"?>
<a:theme xmlns:a="http://schemas.openxmlformats.org/drawingml/2006/main" name="эмоции">
  <a:themeElements>
    <a:clrScheme name="Рисовая бумага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Рисовая бумаг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исовая бумага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исовая бумага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эмоции</Template>
  <TotalTime>0</TotalTime>
  <Words>301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Times New Roman</vt:lpstr>
      <vt:lpstr>Wingdings</vt:lpstr>
      <vt:lpstr>Monotype Corsiva</vt:lpstr>
      <vt:lpstr>эмоции</vt:lpstr>
      <vt:lpstr>Слайд 1</vt:lpstr>
      <vt:lpstr> Содержание.</vt:lpstr>
      <vt:lpstr>Эмоции.</vt:lpstr>
      <vt:lpstr>Виды эмоций</vt:lpstr>
      <vt:lpstr>ПРОВЕРЬ СЕБЯ</vt:lpstr>
      <vt:lpstr>Назови эмоции.</vt:lpstr>
      <vt:lpstr>ПОЛОЖИТЕЛЬНЫЕ ЭМОЦИИ</vt:lpstr>
      <vt:lpstr>ОТРИЦАТЕЛЬНЫЕ ЭМОЦИИ</vt:lpstr>
      <vt:lpstr>НЕЙТРАЛЬНЫЕ ЭМОЦИИ.</vt:lpstr>
      <vt:lpstr>Интенсивность эмоций</vt:lpstr>
      <vt:lpstr>Если вами овладела сильная эмоция, то:</vt:lpstr>
      <vt:lpstr>Чувства.</vt:lpstr>
      <vt:lpstr>ШКАЛА ЧУВСТВ</vt:lpstr>
      <vt:lpstr> Рекомендации по управлению эмоциями и чувствами  (своими и других людей)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2015-04-22T06:20:33Z</dcterms:created>
  <dcterms:modified xsi:type="dcterms:W3CDTF">2015-04-22T06:21:15Z</dcterms:modified>
</cp:coreProperties>
</file>