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1" r:id="rId10"/>
    <p:sldId id="270" r:id="rId11"/>
    <p:sldId id="263" r:id="rId12"/>
    <p:sldId id="276" r:id="rId13"/>
    <p:sldId id="267" r:id="rId14"/>
    <p:sldId id="277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91A21F-8F21-40CC-9473-9FDE3D0E606E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01EC746-5FCF-4E9A-AB8C-421272EC82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712968" cy="4267200"/>
          </a:xfrm>
        </p:spPr>
        <p:txBody>
          <a:bodyPr/>
          <a:lstStyle/>
          <a:p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Методика </a:t>
            </a:r>
            <a:b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работы </a:t>
            </a:r>
            <a:b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с детьми - </a:t>
            </a:r>
            <a:r>
              <a:rPr lang="ru-RU" sz="7200" b="1" dirty="0" err="1" smtClean="0">
                <a:solidFill>
                  <a:schemeClr val="accent1">
                    <a:lumMod val="75000"/>
                  </a:schemeClr>
                </a:solidFill>
                <a:effectLst/>
              </a:rPr>
              <a:t>аутистами</a:t>
            </a:r>
            <a:endParaRPr lang="ru-RU" sz="7200" b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2260848"/>
            <a:ext cx="4042792" cy="1600200"/>
          </a:xfrm>
        </p:spPr>
        <p:txBody>
          <a:bodyPr/>
          <a:lstStyle/>
          <a:p>
            <a:r>
              <a:rPr lang="ru-RU" b="1" dirty="0">
                <a:effectLst/>
              </a:rPr>
              <a:t>«Пускать пузыри»</a:t>
            </a:r>
          </a:p>
        </p:txBody>
      </p:sp>
      <p:pic>
        <p:nvPicPr>
          <p:cNvPr id="4" name="Picture 3" descr="C:\Users\user\Desktop\Фото аттестац\DSC_022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/>
          <a:srcRect/>
          <a:stretch/>
        </p:blipFill>
        <p:spPr bwMode="auto">
          <a:xfrm>
            <a:off x="755576" y="548680"/>
            <a:ext cx="3504050" cy="565758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9911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Фото аттестац\DSC_0200.JPG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/>
        </p:blipFill>
        <p:spPr bwMode="auto">
          <a:xfrm>
            <a:off x="683568" y="1628800"/>
            <a:ext cx="3528392" cy="49507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619672" y="355303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Нанизывание бусин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2" descr="C:\Users\user\Desktop\Фото аттестац\DSC_0195_1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/>
          <a:srcRect/>
          <a:stretch/>
        </p:blipFill>
        <p:spPr bwMode="auto">
          <a:xfrm>
            <a:off x="5148064" y="1611369"/>
            <a:ext cx="3168352" cy="49681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40"/>
            <a:ext cx="3888432" cy="1828800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3200" b="1" dirty="0">
                <a:solidFill>
                  <a:prstClr val="black"/>
                </a:solidFill>
                <a:latin typeface="Palatino Linotype"/>
              </a:rPr>
              <a:t>Составление целого из частей</a:t>
            </a:r>
          </a:p>
          <a:p>
            <a:endParaRPr lang="ru-RU" dirty="0"/>
          </a:p>
        </p:txBody>
      </p:sp>
      <p:pic>
        <p:nvPicPr>
          <p:cNvPr id="4" name="Picture 2" descr="C:\Users\user\Desktop\Фото аттестац\DSC_0194_1.JPG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/>
        </p:blipFill>
        <p:spPr bwMode="auto">
          <a:xfrm>
            <a:off x="683568" y="1484784"/>
            <a:ext cx="3047965" cy="5079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C:\Users\user\Desktop\Фото аттестац\DSC_0233_1.JPG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/>
        </p:blipFill>
        <p:spPr bwMode="auto">
          <a:xfrm>
            <a:off x="5364088" y="509786"/>
            <a:ext cx="2962891" cy="50794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940152" y="5868561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Мозаика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1122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Фото аттестац\DSC_0156.JPG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/>
        </p:blipFill>
        <p:spPr bwMode="auto">
          <a:xfrm>
            <a:off x="869607" y="548680"/>
            <a:ext cx="3486369" cy="58563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 descr="C:\Users\user\Desktop\Фото аттестац\DSC_0315.JPG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/>
        </p:blipFill>
        <p:spPr bwMode="auto">
          <a:xfrm>
            <a:off x="4788024" y="587896"/>
            <a:ext cx="3672785" cy="57778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56104"/>
            <a:ext cx="78488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Основные</a:t>
            </a:r>
            <a:r>
              <a:rPr lang="ru-RU" sz="3200" b="1" dirty="0"/>
              <a:t> этапы работы</a:t>
            </a:r>
            <a:br>
              <a:rPr lang="ru-RU" sz="3200" b="1" dirty="0"/>
            </a:br>
            <a:r>
              <a:rPr lang="en-US" sz="3200" b="1" u="sng" dirty="0"/>
              <a:t>III</a:t>
            </a:r>
            <a:r>
              <a:rPr lang="ru-RU" sz="3200" b="1" u="sng" dirty="0"/>
              <a:t> </a:t>
            </a:r>
            <a:r>
              <a:rPr lang="ru-RU" sz="3200" b="1" u="sng" dirty="0" smtClean="0"/>
              <a:t>этап</a:t>
            </a:r>
          </a:p>
          <a:p>
            <a:pPr algn="ctr"/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Обучение чтению </a:t>
            </a:r>
            <a:r>
              <a:rPr lang="ru-RU" sz="3200" dirty="0" smtClean="0"/>
              <a:t>ведется </a:t>
            </a:r>
            <a:r>
              <a:rPr lang="ru-RU" sz="3200" dirty="0"/>
              <a:t>по трем направлениям:</a:t>
            </a:r>
          </a:p>
          <a:p>
            <a:pPr marL="1224000" indent="-457200">
              <a:buFont typeface="Wingdings" panose="05000000000000000000" pitchFamily="2" charset="2"/>
              <a:buChar char="§"/>
            </a:pPr>
            <a:r>
              <a:rPr lang="ru-RU" sz="3200" dirty="0"/>
              <a:t> аналитико-синтетическое (побуквенное) чтение;</a:t>
            </a:r>
          </a:p>
          <a:p>
            <a:pPr marL="1224000" indent="-457200">
              <a:buFont typeface="Wingdings" panose="05000000000000000000" pitchFamily="2" charset="2"/>
              <a:buChar char="§"/>
            </a:pPr>
            <a:r>
              <a:rPr lang="ru-RU" sz="3200" dirty="0" err="1" smtClean="0"/>
              <a:t>послоговое</a:t>
            </a:r>
            <a:r>
              <a:rPr lang="ru-RU" sz="3200" dirty="0" smtClean="0"/>
              <a:t> </a:t>
            </a:r>
            <a:r>
              <a:rPr lang="ru-RU" sz="3200" dirty="0"/>
              <a:t>чтение;</a:t>
            </a:r>
          </a:p>
          <a:p>
            <a:pPr marL="1224000" indent="-457200">
              <a:buFont typeface="Wingdings" panose="05000000000000000000" pitchFamily="2" charset="2"/>
              <a:buChar char="§"/>
            </a:pPr>
            <a:r>
              <a:rPr lang="ru-RU" sz="3200" dirty="0" smtClean="0"/>
              <a:t>глобальное </a:t>
            </a:r>
            <a:r>
              <a:rPr lang="ru-RU" sz="3200" dirty="0"/>
              <a:t>чтение.</a:t>
            </a:r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85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571997"/>
            <a:ext cx="7772400" cy="2505075"/>
          </a:xfrm>
        </p:spPr>
        <p:txBody>
          <a:bodyPr/>
          <a:lstStyle/>
          <a:p>
            <a:r>
              <a:rPr lang="ru-RU" sz="7200" b="1" dirty="0" smtClean="0">
                <a:effectLst/>
              </a:rPr>
              <a:t>Удачи и терпения!</a:t>
            </a:r>
            <a:endParaRPr lang="ru-RU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369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4624"/>
            <a:ext cx="9036496" cy="1600200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Особенности детей-</a:t>
            </a:r>
            <a:r>
              <a:rPr lang="ru-RU" b="1" dirty="0" err="1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аутистов</a:t>
            </a:r>
            <a:endParaRPr lang="ru-RU" b="1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71389"/>
            <a:ext cx="8568952" cy="45259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+mn-lt"/>
              </a:rPr>
              <a:t>глубокие аффективные расстройства;</a:t>
            </a:r>
          </a:p>
          <a:p>
            <a:r>
              <a:rPr lang="ru-RU" sz="3200" b="1" dirty="0" smtClean="0">
                <a:latin typeface="+mn-lt"/>
              </a:rPr>
              <a:t>резкое снижение </a:t>
            </a:r>
            <a:r>
              <a:rPr lang="ru-RU" sz="3200" b="1" dirty="0">
                <a:latin typeface="+mn-lt"/>
              </a:rPr>
              <a:t>психического </a:t>
            </a:r>
            <a:r>
              <a:rPr lang="ru-RU" sz="3200" b="1" dirty="0" smtClean="0">
                <a:latin typeface="+mn-lt"/>
              </a:rPr>
              <a:t>тонуса; </a:t>
            </a:r>
          </a:p>
          <a:p>
            <a:r>
              <a:rPr lang="ru-RU" sz="3200" b="1" dirty="0" smtClean="0">
                <a:latin typeface="+mn-lt"/>
              </a:rPr>
              <a:t>тяжелые нарушения </a:t>
            </a:r>
            <a:r>
              <a:rPr lang="ru-RU" sz="3200" b="1" dirty="0">
                <a:latin typeface="+mn-lt"/>
              </a:rPr>
              <a:t>произвольной </a:t>
            </a:r>
            <a:r>
              <a:rPr lang="ru-RU" sz="3200" b="1" dirty="0" smtClean="0">
                <a:latin typeface="+mn-lt"/>
              </a:rPr>
              <a:t>деятельности;</a:t>
            </a:r>
          </a:p>
          <a:p>
            <a:r>
              <a:rPr lang="ru-RU" sz="3200" b="1" dirty="0" smtClean="0">
                <a:latin typeface="+mn-lt"/>
              </a:rPr>
              <a:t>нарушение целенаправленности деятельности;</a:t>
            </a:r>
          </a:p>
          <a:p>
            <a:r>
              <a:rPr lang="ru-RU" sz="3200" b="1" dirty="0" smtClean="0">
                <a:latin typeface="+mn-lt"/>
              </a:rPr>
              <a:t>не </a:t>
            </a:r>
            <a:r>
              <a:rPr lang="ru-RU" sz="3200" b="1" dirty="0">
                <a:latin typeface="+mn-lt"/>
              </a:rPr>
              <a:t>испытывают потребности в общении с окружающим миром.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20688"/>
            <a:ext cx="8229600" cy="1600200"/>
          </a:xfrm>
        </p:spPr>
        <p:txBody>
          <a:bodyPr>
            <a:noAutofit/>
          </a:bodyPr>
          <a:lstStyle/>
          <a:p>
            <a: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Этапы формирования коммуникативной </a:t>
            </a:r>
            <a: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речи у ребенка-</a:t>
            </a:r>
            <a:r>
              <a:rPr lang="ru-RU" sz="4800" b="1" dirty="0" err="1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аутиста</a:t>
            </a:r>
            <a:endParaRPr lang="ru-RU" sz="4800" b="1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9248" y="2636912"/>
            <a:ext cx="7283152" cy="31249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  <a:latin typeface="+mn-lt"/>
              </a:rPr>
              <a:t> </a:t>
            </a:r>
            <a:r>
              <a:rPr lang="ru-RU" sz="3200" b="1" u="sng" dirty="0">
                <a:solidFill>
                  <a:schemeClr val="tx1"/>
                </a:solidFill>
                <a:latin typeface="+mn-lt"/>
              </a:rPr>
              <a:t>Основные этапы работы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+mn-lt"/>
              </a:rPr>
              <a:t>этап. Первичный контакт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Длительность - от нескольких месяцев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Цель - определить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средства, способные привлечь внимание ребенка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30932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ru-RU" sz="5100" b="1" u="sng" dirty="0" smtClean="0">
                <a:solidFill>
                  <a:schemeClr val="tx1"/>
                </a:solidFill>
                <a:latin typeface="+mn-lt"/>
              </a:rPr>
              <a:t>Основные этапы работы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5100" b="1" dirty="0" smtClean="0">
                <a:solidFill>
                  <a:schemeClr val="tx1"/>
                </a:solidFill>
                <a:latin typeface="+mn-lt"/>
              </a:rPr>
              <a:t>II</a:t>
            </a: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 этап</a:t>
            </a:r>
          </a:p>
          <a:p>
            <a:pPr>
              <a:lnSpc>
                <a:spcPct val="110000"/>
              </a:lnSpc>
              <a:buNone/>
            </a:pP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* Первичные учебные навыки</a:t>
            </a:r>
            <a:endParaRPr lang="ru-RU" sz="51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51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ru-RU" sz="5100" dirty="0" smtClean="0">
                <a:solidFill>
                  <a:schemeClr val="tx1"/>
                </a:solidFill>
                <a:latin typeface="+mn-lt"/>
              </a:rPr>
              <a:t>Цель – определение комфортного места для занятий с ребенком на данный момент</a:t>
            </a:r>
          </a:p>
          <a:p>
            <a:pPr>
              <a:lnSpc>
                <a:spcPct val="170000"/>
              </a:lnSpc>
              <a:buNone/>
            </a:pP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*</a:t>
            </a:r>
            <a:r>
              <a:rPr lang="en-US" sz="51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Организация </a:t>
            </a:r>
            <a:r>
              <a:rPr lang="ru-RU" sz="5100" b="1" dirty="0">
                <a:solidFill>
                  <a:schemeClr val="tx1"/>
                </a:solidFill>
                <a:latin typeface="+mn-lt"/>
              </a:rPr>
              <a:t>занятий и рабочего </a:t>
            </a: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места</a:t>
            </a:r>
          </a:p>
          <a:p>
            <a:pPr>
              <a:lnSpc>
                <a:spcPct val="110000"/>
              </a:lnSpc>
              <a:buNone/>
            </a:pP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*</a:t>
            </a:r>
            <a:r>
              <a:rPr lang="en-US" sz="51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Работа </a:t>
            </a:r>
            <a:r>
              <a:rPr lang="ru-RU" sz="5100" b="1" dirty="0">
                <a:solidFill>
                  <a:schemeClr val="tx1"/>
                </a:solidFill>
                <a:latin typeface="+mn-lt"/>
              </a:rPr>
              <a:t>над </a:t>
            </a: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опорными</a:t>
            </a:r>
            <a:r>
              <a:rPr lang="en-US" sz="51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5100" b="1" dirty="0" smtClean="0">
                <a:solidFill>
                  <a:schemeClr val="tx1"/>
                </a:solidFill>
                <a:latin typeface="+mn-lt"/>
              </a:rPr>
              <a:t>коммуникативными навыками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100" dirty="0" smtClean="0">
                <a:solidFill>
                  <a:schemeClr val="tx1"/>
                </a:solidFill>
                <a:latin typeface="+mn-lt"/>
              </a:rPr>
              <a:t>    </a:t>
            </a:r>
            <a:r>
              <a:rPr lang="ru-RU" sz="5100" dirty="0" smtClean="0">
                <a:solidFill>
                  <a:schemeClr val="tx1"/>
                </a:solidFill>
                <a:latin typeface="+mn-lt"/>
              </a:rPr>
              <a:t>Цель – формирование  взгляда «глаза в глаза»</a:t>
            </a:r>
          </a:p>
          <a:p>
            <a:pPr>
              <a:lnSpc>
                <a:spcPct val="110000"/>
              </a:lnSpc>
              <a:buNone/>
            </a:pPr>
            <a:endParaRPr lang="ru-RU" sz="5100" dirty="0">
              <a:latin typeface="+mn-lt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3240360"/>
          </a:xfrm>
        </p:spPr>
        <p:txBody>
          <a:bodyPr/>
          <a:lstStyle/>
          <a:p>
            <a:pPr marL="0" indent="0">
              <a:lnSpc>
                <a:spcPct val="170000"/>
              </a:lnSpc>
            </a:pPr>
            <a:r>
              <a:rPr lang="ru-RU" sz="3200" b="1" u="sng" dirty="0">
                <a:solidFill>
                  <a:schemeClr val="tx1"/>
                </a:solidFill>
                <a:effectLst/>
              </a:rPr>
              <a:t>Основные этапы работы</a:t>
            </a:r>
            <a:r>
              <a:rPr lang="ru-RU" sz="3200" b="1" u="sng" dirty="0">
                <a:solidFill>
                  <a:schemeClr val="tx1"/>
                </a:solidFill>
              </a:rPr>
              <a:t/>
            </a:r>
            <a:br>
              <a:rPr lang="ru-RU" sz="3200" b="1" u="sng" dirty="0">
                <a:solidFill>
                  <a:schemeClr val="tx1"/>
                </a:solidFill>
              </a:rPr>
            </a:br>
            <a:r>
              <a:rPr lang="en-US" sz="3200" b="1" u="sng" dirty="0" smtClean="0">
                <a:solidFill>
                  <a:schemeClr val="tx1"/>
                </a:solidFill>
                <a:effectLst/>
              </a:rPr>
              <a:t>III</a:t>
            </a:r>
            <a:r>
              <a:rPr lang="ru-RU" sz="3200" b="1" u="sng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200" b="1" u="sng" dirty="0">
                <a:solidFill>
                  <a:schemeClr val="tx1"/>
                </a:solidFill>
                <a:effectLst/>
              </a:rPr>
              <a:t>этап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endParaRPr lang="ru-RU" sz="32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8904" y="2132856"/>
            <a:ext cx="8229600" cy="39604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* </a:t>
            </a: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Работа </a:t>
            </a:r>
            <a:r>
              <a:rPr lang="ru-RU" sz="3200" b="1" dirty="0">
                <a:solidFill>
                  <a:schemeClr val="tx1"/>
                </a:solidFill>
                <a:latin typeface="+mn-lt"/>
              </a:rPr>
              <a:t>над указательным </a:t>
            </a: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жестом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* </a:t>
            </a: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Работа над жестами «да», «нет»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endParaRPr lang="ru-RU" sz="3200" dirty="0">
              <a:latin typeface="+mn-lt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Цель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сформировать указательный жест и жесты «да», «нет» и ввести их в ежедневное общение ребенка с окружающими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0648"/>
            <a:ext cx="8229600" cy="1600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4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Работа с мякишами «Геометрические фигуры» и домиком «Цифры и буквы»</a:t>
            </a:r>
            <a:endParaRPr lang="ru-RU" sz="4400" b="1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26" name="Picture 2" descr="C:\Users\user\Desktop\Фото аттестац\DSC_030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/>
          <a:srcRect/>
          <a:stretch/>
        </p:blipFill>
        <p:spPr bwMode="auto">
          <a:xfrm>
            <a:off x="1187624" y="2348880"/>
            <a:ext cx="2965627" cy="42025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user\Desktop\Фото аттестац\DSC_0222_1.JPG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/>
        </p:blipFill>
        <p:spPr bwMode="auto">
          <a:xfrm>
            <a:off x="5292080" y="2276872"/>
            <a:ext cx="2808312" cy="425767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" y="188640"/>
            <a:ext cx="8939336" cy="1600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Развитие </a:t>
            </a:r>
            <a: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восприятия и памяти</a:t>
            </a:r>
            <a:b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4800" b="1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424936" cy="5733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Цели: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привлечь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внимание к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предмету;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улучшить зрительное и слуховое внимание;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научить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реагировать на знакомый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звук;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развить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способности к различению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объектов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;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улучшить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зрительную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память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;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развить способность воспринимать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различия в моделях и копировать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их;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научить определять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последовательность и копировать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ее.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" y="1052736"/>
            <a:ext cx="8939336" cy="1600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Развитие </a:t>
            </a:r>
            <a: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восприятия </a:t>
            </a:r>
            <a: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и </a:t>
            </a:r>
            <a: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памяти</a:t>
            </a:r>
            <a:b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4800" b="1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204864"/>
            <a:ext cx="7272808" cy="4032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+mn-lt"/>
              </a:rPr>
              <a:t>«Получение </a:t>
            </a:r>
            <a:r>
              <a:rPr lang="ru-RU" sz="3600" b="1" dirty="0" smtClean="0">
                <a:solidFill>
                  <a:schemeClr val="tx1"/>
                </a:solidFill>
                <a:latin typeface="+mn-lt"/>
              </a:rPr>
              <a:t>вознаграждения </a:t>
            </a:r>
            <a:r>
              <a:rPr lang="ru-RU" sz="3600" b="1" dirty="0">
                <a:solidFill>
                  <a:schemeClr val="tx1"/>
                </a:solidFill>
                <a:latin typeface="+mn-lt"/>
              </a:rPr>
              <a:t>из-под чашки»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+mn-lt"/>
              </a:rPr>
              <a:t>«Различение рисунков»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+mn-lt"/>
              </a:rPr>
              <a:t>«Различение звуков»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+mn-lt"/>
              </a:rPr>
              <a:t>«Копирование образца»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+mn-lt"/>
              </a:rPr>
              <a:t>«Различение цвета и формы»</a:t>
            </a:r>
          </a:p>
          <a:p>
            <a:pPr marL="0" indent="0" algn="ctr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3742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" y="1396752"/>
            <a:ext cx="8939336" cy="1600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800" b="1" dirty="0" smtClean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Развитие моторики и зрительно-двигательных функций</a:t>
            </a:r>
            <a: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4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4800" b="1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88232"/>
            <a:ext cx="8424936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Цели: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+mn-lt"/>
              </a:rPr>
              <a:t>улучшить способность захватывать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предметы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;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совершенствовать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двигательный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контроль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;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формировать процесс манипуляции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объектами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;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развивать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силу рук и их взаимодействие.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358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209</TotalTime>
  <Words>260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Исполнительная</vt:lpstr>
      <vt:lpstr>Методика  работы  с детьми - аутистами</vt:lpstr>
      <vt:lpstr>Особенности детей-аутистов</vt:lpstr>
      <vt:lpstr>Этапы формирования коммуникативной речи у ребенка-аутиста</vt:lpstr>
      <vt:lpstr>Слайд 4</vt:lpstr>
      <vt:lpstr>Основные этапы работы III этап </vt:lpstr>
      <vt:lpstr>Работа с мякишами «Геометрические фигуры» и домиком «Цифры и буквы»</vt:lpstr>
      <vt:lpstr> Развитие восприятия и памяти </vt:lpstr>
      <vt:lpstr> Развитие восприятия  и памяти </vt:lpstr>
      <vt:lpstr> Развитие моторики и зрительно-двигательных функций </vt:lpstr>
      <vt:lpstr>«Пускать пузыри»</vt:lpstr>
      <vt:lpstr>Слайд 11</vt:lpstr>
      <vt:lpstr>Слайд 12</vt:lpstr>
      <vt:lpstr>Слайд 13</vt:lpstr>
      <vt:lpstr>Слайд 14</vt:lpstr>
      <vt:lpstr>Удачи и терпения!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работы с детьми-аутистами</dc:title>
  <dc:creator>user</dc:creator>
  <cp:lastModifiedBy>user</cp:lastModifiedBy>
  <cp:revision>29</cp:revision>
  <dcterms:created xsi:type="dcterms:W3CDTF">2015-12-26T10:51:50Z</dcterms:created>
  <dcterms:modified xsi:type="dcterms:W3CDTF">2016-01-21T10:49:43Z</dcterms:modified>
</cp:coreProperties>
</file>