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CE4C-6DA1-4AEF-8240-EB45DD15B7B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C1BC8-193C-41C7-B93A-84BC2F481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4535364" cy="612068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Индивидуальные логопедические </a:t>
            </a:r>
            <a:r>
              <a:rPr lang="ru-RU" sz="4900" b="1" dirty="0" smtClean="0">
                <a:solidFill>
                  <a:srgbClr val="FF0000"/>
                </a:solidFill>
              </a:rPr>
              <a:t>занятия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Учитель-логопед</a:t>
            </a:r>
            <a:r>
              <a:rPr lang="ru-RU" sz="3100" dirty="0" smtClean="0"/>
              <a:t>: Маркина Ольга </a:t>
            </a:r>
            <a:r>
              <a:rPr lang="ru-RU" sz="3100" dirty="0" smtClean="0"/>
              <a:t>Владимировна</a:t>
            </a:r>
            <a:br>
              <a:rPr lang="ru-RU" sz="3100" dirty="0" smtClean="0"/>
            </a:br>
            <a:r>
              <a:rPr lang="ru-RU" sz="3100" dirty="0" smtClean="0"/>
              <a:t>Воспитатель: </a:t>
            </a:r>
            <a:br>
              <a:rPr lang="ru-RU" sz="3100" dirty="0" smtClean="0"/>
            </a:br>
            <a:r>
              <a:rPr lang="ru-RU" sz="3100" dirty="0" smtClean="0"/>
              <a:t>Романова Галина </a:t>
            </a:r>
            <a:r>
              <a:rPr lang="ru-RU" sz="3100" dirty="0" smtClean="0"/>
              <a:t>В</a:t>
            </a:r>
            <a:r>
              <a:rPr lang="ru-RU" sz="3100" dirty="0" smtClean="0"/>
              <a:t>ячеславовна </a:t>
            </a:r>
            <a:endParaRPr lang="ru-RU" sz="3100" dirty="0"/>
          </a:p>
        </p:txBody>
      </p:sp>
      <p:pic>
        <p:nvPicPr>
          <p:cNvPr id="9217" name="Picture 1" descr="C:\Users\я\Documents\Маркин М.Д\Картинки\Приложения\Кодекс пирата\logo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883" y="285728"/>
            <a:ext cx="4289117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533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   Лексика.</a:t>
            </a:r>
          </a:p>
          <a:p>
            <a:pPr lvl="0"/>
            <a:r>
              <a:rPr lang="ru-RU" dirty="0" smtClean="0"/>
              <a:t>Уточнение и расширение словаря по тематическому плану.</a:t>
            </a:r>
          </a:p>
          <a:p>
            <a:pPr lvl="0"/>
            <a:r>
              <a:rPr lang="ru-RU" dirty="0" smtClean="0"/>
              <a:t>Уточнение названий геометрических форм.</a:t>
            </a:r>
          </a:p>
          <a:p>
            <a:pPr lvl="0"/>
            <a:r>
              <a:rPr lang="ru-RU" dirty="0" smtClean="0"/>
              <a:t>Уточнение названий цветов и оттенков.</a:t>
            </a:r>
          </a:p>
          <a:p>
            <a:pPr lvl="0"/>
            <a:r>
              <a:rPr lang="ru-RU" dirty="0" smtClean="0"/>
              <a:t>Расширение предикативного словаря.</a:t>
            </a:r>
          </a:p>
          <a:p>
            <a:pPr lvl="0"/>
            <a:r>
              <a:rPr lang="ru-RU" dirty="0" smtClean="0"/>
              <a:t>Расширение словаря признаков. Изучение антонимов.</a:t>
            </a:r>
          </a:p>
          <a:p>
            <a:endParaRPr lang="ru-RU" dirty="0"/>
          </a:p>
        </p:txBody>
      </p:sp>
      <p:pic>
        <p:nvPicPr>
          <p:cNvPr id="2050" name="Picture 2" descr="C:\Users\я\Downloads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460432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13384"/>
            <a:ext cx="8229600" cy="50679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Грамматический строй речи.</a:t>
            </a:r>
          </a:p>
          <a:p>
            <a:pPr lvl="0">
              <a:buNone/>
            </a:pPr>
            <a:r>
              <a:rPr lang="ru-RU" b="1" dirty="0" smtClean="0"/>
              <a:t>Образование:</a:t>
            </a:r>
          </a:p>
          <a:p>
            <a:pPr lvl="0"/>
            <a:r>
              <a:rPr lang="ru-RU" b="1" dirty="0" smtClean="0"/>
              <a:t> глаголов – антонимов,</a:t>
            </a:r>
          </a:p>
          <a:p>
            <a:pPr lvl="0"/>
            <a:r>
              <a:rPr lang="ru-RU" b="1" dirty="0" smtClean="0"/>
              <a:t>притяжательных прилагательных,</a:t>
            </a:r>
          </a:p>
          <a:p>
            <a:pPr lvl="0"/>
            <a:r>
              <a:rPr lang="ru-RU" b="1" dirty="0" smtClean="0"/>
              <a:t> уменьшительно-ласкательной и увеличительной форм существительных,</a:t>
            </a:r>
          </a:p>
          <a:p>
            <a:pPr lvl="0"/>
            <a:r>
              <a:rPr lang="ru-RU" b="1" dirty="0" smtClean="0"/>
              <a:t>относительных прилагательных,</a:t>
            </a:r>
          </a:p>
          <a:p>
            <a:pPr lvl="0"/>
            <a:r>
              <a:rPr lang="ru-RU" b="1" dirty="0" smtClean="0"/>
              <a:t>единственного и множественного числа существительных в дательном  и предложном падежах.</a:t>
            </a:r>
          </a:p>
          <a:p>
            <a:pPr lvl="0"/>
            <a:r>
              <a:rPr lang="ru-RU" b="1" dirty="0" smtClean="0"/>
              <a:t>уменьшительно-ласкательной формы прилагательных.</a:t>
            </a:r>
          </a:p>
          <a:p>
            <a:pPr lvl="0">
              <a:buNone/>
            </a:pPr>
            <a:r>
              <a:rPr lang="ru-RU" b="1" dirty="0" smtClean="0"/>
              <a:t>Работа:</a:t>
            </a:r>
          </a:p>
          <a:p>
            <a:r>
              <a:rPr lang="ru-RU" b="1" dirty="0" smtClean="0"/>
              <a:t> по пониманию и употреблению простых и сложных  предлогов,</a:t>
            </a:r>
          </a:p>
          <a:p>
            <a:pPr lvl="0"/>
            <a:r>
              <a:rPr lang="ru-RU" b="1" dirty="0" smtClean="0"/>
              <a:t>над согласованием существительных с прилагательными.</a:t>
            </a:r>
          </a:p>
          <a:p>
            <a:pPr lvl="0"/>
            <a:r>
              <a:rPr lang="ru-RU" b="1" dirty="0" smtClean="0"/>
              <a:t>над правильным согласованием существительных с местоимениями.</a:t>
            </a:r>
          </a:p>
          <a:p>
            <a:pPr lvl="0"/>
            <a:r>
              <a:rPr lang="ru-RU" b="1" dirty="0" smtClean="0"/>
              <a:t> над правильным согласованием существительных с глаголами.</a:t>
            </a:r>
          </a:p>
          <a:p>
            <a:pPr lvl="0"/>
            <a:r>
              <a:rPr lang="ru-RU" b="1" dirty="0" smtClean="0"/>
              <a:t>над правильным согласованием существительных с числительными.</a:t>
            </a:r>
          </a:p>
          <a:p>
            <a:pPr lvl="0"/>
            <a:r>
              <a:rPr lang="ru-RU" b="1" dirty="0" smtClean="0"/>
              <a:t> над образованием множественного числа существительных в именительном и родительном падежах.</a:t>
            </a:r>
          </a:p>
          <a:p>
            <a:pPr lvl="0">
              <a:buNone/>
            </a:pPr>
            <a:r>
              <a:rPr lang="ru-RU" b="1" dirty="0" smtClean="0"/>
              <a:t>Изучение слов-исключений при образовании множественного числа.</a:t>
            </a:r>
          </a:p>
          <a:p>
            <a:endParaRPr lang="ru-RU" dirty="0"/>
          </a:p>
        </p:txBody>
      </p:sp>
      <p:pic>
        <p:nvPicPr>
          <p:cNvPr id="3074" name="Picture 2" descr="C:\Users\я\Downloads\slide_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404664"/>
            <a:ext cx="5770984" cy="58655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Фонематическая сторона речи.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Дифференциация звуков по глухости-звонкости</a:t>
            </a:r>
          </a:p>
          <a:p>
            <a:pPr lvl="0"/>
            <a:r>
              <a:rPr lang="ru-RU" dirty="0" smtClean="0"/>
              <a:t>Развитие слухового внимания на материале неречевых звуков.</a:t>
            </a:r>
          </a:p>
          <a:p>
            <a:pPr lvl="0"/>
            <a:r>
              <a:rPr lang="ru-RU" dirty="0" smtClean="0"/>
              <a:t>Выделение гласных звуков среди ряда гласных.</a:t>
            </a:r>
          </a:p>
          <a:p>
            <a:pPr lvl="0"/>
            <a:r>
              <a:rPr lang="ru-RU" dirty="0" smtClean="0"/>
              <a:t>Выделение согласных звуков среди ряда согласных</a:t>
            </a:r>
          </a:p>
          <a:p>
            <a:pPr lvl="0"/>
            <a:r>
              <a:rPr lang="ru-RU" dirty="0" smtClean="0"/>
              <a:t>Выделение первого ударного гласного в слове.</a:t>
            </a:r>
          </a:p>
          <a:p>
            <a:pPr lvl="0"/>
            <a:r>
              <a:rPr lang="ru-RU" dirty="0" smtClean="0"/>
              <a:t>Выделение первого согласного в сильной позиции.</a:t>
            </a:r>
          </a:p>
          <a:p>
            <a:pPr lvl="0"/>
            <a:r>
              <a:rPr lang="ru-RU" dirty="0" smtClean="0"/>
              <a:t>Фонематический анализ двусложных и трехсложных конструкций.</a:t>
            </a:r>
          </a:p>
          <a:p>
            <a:endParaRPr lang="ru-RU" dirty="0"/>
          </a:p>
        </p:txBody>
      </p:sp>
      <p:pic>
        <p:nvPicPr>
          <p:cNvPr id="4098" name="Picture 2" descr="C:\Users\я\Downloads\girl-listenin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77180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.                                Связная речь.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Составление рассказа – описания по наглядному образцу.</a:t>
            </a:r>
          </a:p>
          <a:p>
            <a:pPr lvl="0"/>
            <a:r>
              <a:rPr lang="ru-RU" dirty="0" smtClean="0"/>
              <a:t>Составление рассказа по сюжетной картинке.</a:t>
            </a:r>
          </a:p>
          <a:p>
            <a:pPr lvl="0"/>
            <a:r>
              <a:rPr lang="ru-RU" dirty="0" smtClean="0"/>
              <a:t>Составление рассказа на материале собственного опыта.</a:t>
            </a:r>
          </a:p>
          <a:p>
            <a:pPr lvl="0"/>
            <a:r>
              <a:rPr lang="ru-RU" dirty="0" smtClean="0"/>
              <a:t>Составление рассказов по простой и сложной сериям сюжетных картинок.</a:t>
            </a:r>
          </a:p>
          <a:p>
            <a:pPr lvl="0"/>
            <a:r>
              <a:rPr lang="ru-RU" dirty="0" smtClean="0"/>
              <a:t>Пересказ сказок и простых текстов</a:t>
            </a:r>
          </a:p>
          <a:p>
            <a:pPr lvl="0"/>
            <a:r>
              <a:rPr lang="ru-RU" dirty="0" smtClean="0"/>
              <a:t>Заучивание стихотворений, скороговорок, загадок</a:t>
            </a:r>
          </a:p>
          <a:p>
            <a:endParaRPr lang="ru-RU" dirty="0"/>
          </a:p>
        </p:txBody>
      </p:sp>
      <p:pic>
        <p:nvPicPr>
          <p:cNvPr id="1026" name="Picture 2" descr="C:\Users\я\Downloads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096344" cy="2088232"/>
          </a:xfrm>
          <a:prstGeom prst="rect">
            <a:avLst/>
          </a:prstGeom>
          <a:noFill/>
        </p:spPr>
      </p:pic>
      <p:pic>
        <p:nvPicPr>
          <p:cNvPr id="1027" name="Picture 3" descr="C:\Users\я\Downloads\42279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9634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 Развитие ВПФ и моторики: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развитие произвольного запоминания</a:t>
            </a:r>
          </a:p>
          <a:p>
            <a:pPr lvl="0"/>
            <a:r>
              <a:rPr lang="ru-RU" dirty="0" smtClean="0"/>
              <a:t>увеличение объема слухоречевой памяти</a:t>
            </a:r>
          </a:p>
          <a:p>
            <a:pPr lvl="0"/>
            <a:r>
              <a:rPr lang="ru-RU" dirty="0" smtClean="0"/>
              <a:t>развитие всех видов восприятия</a:t>
            </a:r>
          </a:p>
          <a:p>
            <a:pPr lvl="0"/>
            <a:r>
              <a:rPr lang="ru-RU" dirty="0" smtClean="0"/>
              <a:t>развитие слухового внимания</a:t>
            </a:r>
          </a:p>
          <a:p>
            <a:pPr lvl="0"/>
            <a:r>
              <a:rPr lang="ru-RU" dirty="0" smtClean="0"/>
              <a:t>развитие мелкой и мимической моторики</a:t>
            </a:r>
          </a:p>
          <a:p>
            <a:pPr lvl="0"/>
            <a:r>
              <a:rPr lang="ru-RU" dirty="0" smtClean="0"/>
              <a:t>развитие кинестетическое восприятия</a:t>
            </a:r>
          </a:p>
          <a:p>
            <a:pPr lvl="0"/>
            <a:r>
              <a:rPr lang="ru-RU" dirty="0" smtClean="0"/>
              <a:t>развитие пространственных представлений</a:t>
            </a:r>
          </a:p>
          <a:p>
            <a:pPr lvl="0"/>
            <a:r>
              <a:rPr lang="ru-RU" dirty="0" smtClean="0"/>
              <a:t>развитие воображения</a:t>
            </a:r>
          </a:p>
          <a:p>
            <a:pPr lvl="0"/>
            <a:r>
              <a:rPr lang="ru-RU" dirty="0" smtClean="0"/>
              <a:t>развитие изобразительной и конструктивной деятельности</a:t>
            </a:r>
          </a:p>
          <a:p>
            <a:pPr lvl="0"/>
            <a:r>
              <a:rPr lang="ru-RU" dirty="0" smtClean="0"/>
              <a:t>развитие логического мышления</a:t>
            </a:r>
          </a:p>
          <a:p>
            <a:endParaRPr lang="ru-RU" dirty="0"/>
          </a:p>
        </p:txBody>
      </p:sp>
      <p:pic>
        <p:nvPicPr>
          <p:cNvPr id="2050" name="Picture 2" descr="C:\Users\я\Downloads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233936" cy="2088232"/>
          </a:xfrm>
          <a:prstGeom prst="rect">
            <a:avLst/>
          </a:prstGeom>
          <a:noFill/>
        </p:spPr>
      </p:pic>
      <p:pic>
        <p:nvPicPr>
          <p:cNvPr id="2051" name="Picture 3" descr="C:\Users\я\Downloads\lHlShmRao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880320" cy="1944216"/>
          </a:xfrm>
          <a:prstGeom prst="rect">
            <a:avLst/>
          </a:prstGeom>
          <a:noFill/>
        </p:spPr>
      </p:pic>
      <p:pic>
        <p:nvPicPr>
          <p:cNvPr id="2052" name="Picture 4" descr="C:\Users\я\Downloads\d3c7d596ae04cc844cfadd54cc3ce10a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80928"/>
            <a:ext cx="252028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Формирование правильного звукопроизношения.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Логопедический массаж;</a:t>
            </a:r>
          </a:p>
          <a:p>
            <a:pPr lvl="0"/>
            <a:r>
              <a:rPr lang="ru-RU" dirty="0" smtClean="0"/>
              <a:t>развивать подвижность артикуляционного аппарата;</a:t>
            </a:r>
          </a:p>
          <a:p>
            <a:pPr lvl="0"/>
            <a:r>
              <a:rPr lang="ru-RU" dirty="0" smtClean="0"/>
              <a:t>постановка и коррекция звуков:</a:t>
            </a:r>
          </a:p>
          <a:p>
            <a:pPr lvl="0"/>
            <a:r>
              <a:rPr lang="ru-RU" dirty="0" smtClean="0"/>
              <a:t>группа свистящих – С, СЬ, З, ЗЬ, Ц</a:t>
            </a:r>
          </a:p>
          <a:p>
            <a:pPr lvl="0"/>
            <a:r>
              <a:rPr lang="ru-RU" dirty="0" smtClean="0"/>
              <a:t>группа шипящих – Ш, Ж, Ч, Щ</a:t>
            </a:r>
          </a:p>
          <a:p>
            <a:pPr lvl="0"/>
            <a:r>
              <a:rPr lang="ru-RU" dirty="0" smtClean="0"/>
              <a:t>группа сонорных – Л, ЛЬ, Р, РЬ</a:t>
            </a:r>
          </a:p>
          <a:p>
            <a:pPr lvl="0"/>
            <a:r>
              <a:rPr lang="ru-RU" dirty="0" smtClean="0"/>
              <a:t>губно-губные – П, Б, М + </a:t>
            </a:r>
            <a:r>
              <a:rPr lang="ru-RU" dirty="0" err="1" smtClean="0"/>
              <a:t>мягк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губно-зубные – Т, Д, Н + </a:t>
            </a:r>
            <a:r>
              <a:rPr lang="ru-RU" dirty="0" err="1" smtClean="0"/>
              <a:t>мягк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заднеязычные – К, Г, Х + </a:t>
            </a:r>
            <a:r>
              <a:rPr lang="ru-RU" dirty="0" err="1" smtClean="0"/>
              <a:t>мягк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автоматизировать звуки в слогах, словах, предложениях, связном тексте.</a:t>
            </a:r>
          </a:p>
          <a:p>
            <a:endParaRPr lang="ru-RU" dirty="0"/>
          </a:p>
        </p:txBody>
      </p:sp>
      <p:pic>
        <p:nvPicPr>
          <p:cNvPr id="3074" name="Picture 2" descr="C:\Users\я\Downloads\357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76872"/>
            <a:ext cx="280831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511256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Формирование фонематического восприятия: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определять звуки :</a:t>
            </a:r>
          </a:p>
          <a:p>
            <a:pPr lvl="0"/>
            <a:r>
              <a:rPr lang="ru-RU" dirty="0" smtClean="0"/>
              <a:t>(гласные, согласные, </a:t>
            </a:r>
            <a:r>
              <a:rPr lang="ru-RU" dirty="0" err="1" smtClean="0"/>
              <a:t>твердые-мягкие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глухие-звонкие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определять наличие и отсутствие звука, место звука в слове.</a:t>
            </a:r>
          </a:p>
          <a:p>
            <a:endParaRPr lang="ru-RU" dirty="0"/>
          </a:p>
        </p:txBody>
      </p:sp>
      <p:pic>
        <p:nvPicPr>
          <p:cNvPr id="4098" name="Picture 2" descr="C:\Users\я\Downloads\BHSqZ8EiV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36912"/>
            <a:ext cx="3433564" cy="3866554"/>
          </a:xfrm>
          <a:prstGeom prst="rect">
            <a:avLst/>
          </a:prstGeom>
          <a:noFill/>
        </p:spPr>
      </p:pic>
      <p:pic>
        <p:nvPicPr>
          <p:cNvPr id="4099" name="Picture 3" descr="C:\Users\я\Downloads\1419560-f672d50f8a8702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471601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1148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Развитие лексической стороны речи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расширять предметный словарь;</a:t>
            </a:r>
          </a:p>
          <a:p>
            <a:pPr lvl="0"/>
            <a:r>
              <a:rPr lang="ru-RU" dirty="0" smtClean="0"/>
              <a:t>расширять словарь признаков;</a:t>
            </a:r>
          </a:p>
          <a:p>
            <a:pPr lvl="0"/>
            <a:r>
              <a:rPr lang="ru-RU" dirty="0" smtClean="0"/>
              <a:t>расширять глагольный словарь.</a:t>
            </a:r>
          </a:p>
          <a:p>
            <a:endParaRPr lang="ru-RU" dirty="0"/>
          </a:p>
        </p:txBody>
      </p:sp>
      <p:pic>
        <p:nvPicPr>
          <p:cNvPr id="7170" name="Picture 2" descr="C:\Users\я\Downloads\674828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1938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894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Формирование</a:t>
            </a:r>
          </a:p>
          <a:p>
            <a:pPr>
              <a:buNone/>
            </a:pPr>
            <a:r>
              <a:rPr lang="ru-RU" dirty="0" smtClean="0"/>
              <a:t> связной речи</a:t>
            </a:r>
            <a:br>
              <a:rPr lang="ru-RU" dirty="0" smtClean="0"/>
            </a:br>
            <a:endParaRPr lang="ru-RU" dirty="0" smtClean="0"/>
          </a:p>
          <a:p>
            <a:pPr lvl="0">
              <a:buNone/>
            </a:pPr>
            <a:r>
              <a:rPr lang="ru-RU" dirty="0" smtClean="0"/>
              <a:t>Формировать:</a:t>
            </a:r>
          </a:p>
          <a:p>
            <a:pPr lvl="0"/>
            <a:r>
              <a:rPr lang="ru-RU" dirty="0" smtClean="0"/>
              <a:t> умение составлять рассказ по картинке;</a:t>
            </a:r>
          </a:p>
          <a:p>
            <a:pPr lvl="0"/>
            <a:r>
              <a:rPr lang="ru-RU" dirty="0" smtClean="0"/>
              <a:t>формировать умение составлять рассказ по серии картин;</a:t>
            </a:r>
          </a:p>
          <a:p>
            <a:pPr lvl="0"/>
            <a:r>
              <a:rPr lang="ru-RU" dirty="0" smtClean="0"/>
              <a:t>формировать умение составлять пересказ;</a:t>
            </a:r>
          </a:p>
          <a:p>
            <a:pPr lvl="0"/>
            <a:r>
              <a:rPr lang="ru-RU" dirty="0" smtClean="0"/>
              <a:t>формировать умение составлять рассказ - описание.</a:t>
            </a:r>
          </a:p>
          <a:p>
            <a:endParaRPr lang="ru-RU" dirty="0"/>
          </a:p>
        </p:txBody>
      </p:sp>
      <p:pic>
        <p:nvPicPr>
          <p:cNvPr id="8194" name="Picture 2" descr="C:\Users\я\Downloads\56182289cf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482453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40352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7" name="Picture 1" descr="C:\Users\я\Documents\Маркин М.Д\Картинки\Приложения\Кодекс пирата\logo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760640" cy="5067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606760" cy="3643338"/>
          </a:xfrm>
        </p:spPr>
        <p:txBody>
          <a:bodyPr/>
          <a:lstStyle/>
          <a:p>
            <a:pPr algn="ctr">
              <a:buNone/>
            </a:pPr>
            <a:r>
              <a:rPr lang="ru-RU" b="1" u="sng" dirty="0"/>
              <a:t>Совершенствование мелкой </a:t>
            </a:r>
            <a:r>
              <a:rPr lang="ru-RU" b="1" u="sng" dirty="0" smtClean="0"/>
              <a:t>моторики</a:t>
            </a:r>
            <a:endParaRPr lang="ru-RU" dirty="0"/>
          </a:p>
          <a:p>
            <a:pPr lvl="0"/>
            <a:r>
              <a:rPr lang="ru-RU" dirty="0"/>
              <a:t>Запомнить названия пальцев рук</a:t>
            </a:r>
          </a:p>
          <a:p>
            <a:pPr lvl="0"/>
            <a:r>
              <a:rPr lang="ru-RU" dirty="0"/>
              <a:t>Освоить различные движения пальцами рук</a:t>
            </a:r>
          </a:p>
          <a:p>
            <a:r>
              <a:rPr lang="ru-RU" dirty="0" smtClean="0"/>
              <a:t>Сопровождать </a:t>
            </a:r>
            <a:r>
              <a:rPr lang="ru-RU" dirty="0"/>
              <a:t>пальчиковые упражнения стихотворными </a:t>
            </a:r>
            <a:r>
              <a:rPr lang="ru-RU" dirty="0" smtClean="0"/>
              <a:t>текстами</a:t>
            </a:r>
            <a:endParaRPr lang="ru-RU" dirty="0"/>
          </a:p>
          <a:p>
            <a:endParaRPr lang="ru-RU" dirty="0"/>
          </a:p>
        </p:txBody>
      </p:sp>
      <p:pic>
        <p:nvPicPr>
          <p:cNvPr id="7171" name="Picture 3" descr="http://deti4mam.ru/uploads/posts/2015/2/melkaja-motorika-uprazhnenij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2976"/>
            <a:ext cx="4002808" cy="3144967"/>
          </a:xfrm>
          <a:prstGeom prst="rect">
            <a:avLst/>
          </a:prstGeom>
          <a:noFill/>
        </p:spPr>
      </p:pic>
      <p:pic>
        <p:nvPicPr>
          <p:cNvPr id="7173" name="Picture 5" descr="http://pbs.twimg.com/media/CEIllnnWMAMbCht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385762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62744" cy="36484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u="sng" dirty="0"/>
              <a:t>Развитие слухового внимания, слухового восприятия и слуховой </a:t>
            </a:r>
            <a:r>
              <a:rPr lang="ru-RU" b="1" u="sng" dirty="0" smtClean="0"/>
              <a:t>памяти</a:t>
            </a:r>
            <a:endParaRPr lang="ru-RU" dirty="0"/>
          </a:p>
          <a:p>
            <a:pPr lvl="0"/>
            <a:r>
              <a:rPr lang="ru-RU" b="1" dirty="0"/>
              <a:t>Выполнение различных словесных инструкций</a:t>
            </a:r>
          </a:p>
          <a:p>
            <a:pPr>
              <a:buNone/>
            </a:pPr>
            <a:r>
              <a:rPr lang="ru-RU" b="1" dirty="0"/>
              <a:t>(2-,3-,4ступенчатых)</a:t>
            </a:r>
          </a:p>
          <a:p>
            <a:pPr lvl="0"/>
            <a:r>
              <a:rPr lang="ru-RU" b="1" dirty="0"/>
              <a:t>Угадывание предмета по загадке-описанию</a:t>
            </a:r>
          </a:p>
          <a:p>
            <a:pPr lvl="0"/>
            <a:r>
              <a:rPr lang="ru-RU" b="1" dirty="0"/>
              <a:t>Игры с правилами </a:t>
            </a:r>
            <a:endParaRPr lang="ru-RU" b="1" dirty="0" smtClean="0"/>
          </a:p>
          <a:p>
            <a:pPr lvl="0"/>
            <a:r>
              <a:rPr lang="ru-RU" b="1" dirty="0" smtClean="0"/>
              <a:t> «</a:t>
            </a:r>
            <a:r>
              <a:rPr lang="ru-RU" b="1" dirty="0"/>
              <a:t>Подбери словечко» (завершение стиха в рифму), </a:t>
            </a:r>
            <a:endParaRPr lang="ru-RU" b="1" dirty="0" smtClean="0"/>
          </a:p>
          <a:p>
            <a:pPr lvl="0"/>
            <a:r>
              <a:rPr lang="ru-RU" b="1" dirty="0" smtClean="0"/>
              <a:t>«</a:t>
            </a:r>
            <a:r>
              <a:rPr lang="ru-RU" b="1" dirty="0"/>
              <a:t>загадки </a:t>
            </a:r>
            <a:r>
              <a:rPr lang="ru-RU" b="1"/>
              <a:t>– </a:t>
            </a:r>
            <a:r>
              <a:rPr lang="ru-RU" b="1" smtClean="0"/>
              <a:t>обманки»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6148" name="Picture 4" descr="http://www.zhirafik.ru/files/imagecache/big_800x800/palchikovye_igry_dlya_razvitiya_melkoj_moto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71942"/>
            <a:ext cx="864399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72560" cy="52149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/>
              <a:t>Формирование и совершенствование фонематического слуха </a:t>
            </a:r>
            <a:endParaRPr lang="ru-RU" dirty="0"/>
          </a:p>
          <a:p>
            <a:pPr lvl="0"/>
            <a:r>
              <a:rPr lang="ru-RU" dirty="0"/>
              <a:t>Развитие фонематического восприятия на материале правильно произносимых звуков</a:t>
            </a:r>
          </a:p>
          <a:p>
            <a:pPr lvl="0"/>
            <a:r>
              <a:rPr lang="ru-RU" dirty="0"/>
              <a:t>Повторение сочетания гласных звуков, при их четкой артикуляции</a:t>
            </a:r>
          </a:p>
          <a:p>
            <a:pPr lvl="0"/>
            <a:r>
              <a:rPr lang="ru-RU" dirty="0"/>
              <a:t>Повторение цепочки </a:t>
            </a:r>
            <a:r>
              <a:rPr lang="ru-RU" dirty="0" smtClean="0"/>
              <a:t>слогов:</a:t>
            </a:r>
          </a:p>
          <a:p>
            <a:pPr lvl="0">
              <a:buNone/>
            </a:pPr>
            <a:r>
              <a:rPr lang="ru-RU" dirty="0" smtClean="0"/>
              <a:t>- </a:t>
            </a:r>
            <a:r>
              <a:rPr lang="ru-RU" dirty="0"/>
              <a:t>с легко произносимыми согласными </a:t>
            </a:r>
            <a:r>
              <a:rPr lang="ru-RU" dirty="0" smtClean="0"/>
              <a:t>звуками,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- с </a:t>
            </a:r>
            <a:r>
              <a:rPr lang="ru-RU" dirty="0"/>
              <a:t>оппозиционными по звонкости-глухости легко произносимыми </a:t>
            </a:r>
            <a:r>
              <a:rPr lang="ru-RU" dirty="0" smtClean="0"/>
              <a:t>согласными звуками,</a:t>
            </a:r>
          </a:p>
          <a:p>
            <a:pPr lvl="0">
              <a:buNone/>
            </a:pPr>
            <a:r>
              <a:rPr lang="ru-RU" dirty="0" smtClean="0"/>
              <a:t>-  со стечением легко произносимых согласных звуков.</a:t>
            </a:r>
          </a:p>
          <a:p>
            <a:pPr lvl="0"/>
            <a:r>
              <a:rPr lang="ru-RU" dirty="0" smtClean="0"/>
              <a:t>Рифмовки </a:t>
            </a:r>
            <a:r>
              <a:rPr lang="ru-RU" dirty="0"/>
              <a:t>незаконченные, </a:t>
            </a:r>
            <a:r>
              <a:rPr lang="ru-RU" dirty="0" smtClean="0"/>
              <a:t>«</a:t>
            </a:r>
            <a:r>
              <a:rPr lang="ru-RU" dirty="0" err="1" smtClean="0"/>
              <a:t>перепутанки</a:t>
            </a:r>
            <a:r>
              <a:rPr lang="ru-RU" dirty="0" smtClean="0"/>
              <a:t>», «</a:t>
            </a:r>
            <a:r>
              <a:rPr lang="ru-RU" dirty="0" err="1" smtClean="0"/>
              <a:t>трудноговорки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/>
              <a:t>Выбор из ряда слов одно отличающееся по звучанию</a:t>
            </a:r>
          </a:p>
          <a:p>
            <a:pPr lvl="0"/>
            <a:r>
              <a:rPr lang="ru-RU" dirty="0"/>
              <a:t>Повторение 3-4 похожих по звучанию слова, четкое их произношение</a:t>
            </a:r>
          </a:p>
          <a:p>
            <a:endParaRPr lang="ru-RU" dirty="0"/>
          </a:p>
        </p:txBody>
      </p:sp>
      <p:pic>
        <p:nvPicPr>
          <p:cNvPr id="5122" name="Picture 2" descr="https://i.ytimg.com/vi/mDOdropwFkM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293096"/>
            <a:ext cx="4929222" cy="2285993"/>
          </a:xfrm>
          <a:prstGeom prst="rect">
            <a:avLst/>
          </a:prstGeom>
          <a:noFill/>
        </p:spPr>
      </p:pic>
      <p:pic>
        <p:nvPicPr>
          <p:cNvPr id="2" name="Picture 2" descr="C:\Users\я\Downloads\576803_html_m4f832c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3419872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/>
              <a:t>Освоение звукового анализа и синтеза слов</a:t>
            </a:r>
            <a:br>
              <a:rPr lang="ru-RU" b="1" u="sng" dirty="0"/>
            </a:br>
            <a:r>
              <a:rPr lang="ru-RU" b="1" u="sng" dirty="0"/>
              <a:t>  Обогащение словарного запаса</a:t>
            </a:r>
            <a:br>
              <a:rPr lang="ru-RU" b="1" u="sng" dirty="0"/>
            </a:br>
            <a:endParaRPr lang="ru-RU" dirty="0"/>
          </a:p>
          <a:p>
            <a:pPr lvl="0"/>
            <a:r>
              <a:rPr lang="ru-RU" dirty="0"/>
              <a:t>Уточнение лексических тем, предлагаемых программой «Воспитания и обучения в детском саду» Васильевой, программой Филичевой Т.Б.</a:t>
            </a:r>
          </a:p>
          <a:p>
            <a:r>
              <a:rPr lang="ru-RU" dirty="0"/>
              <a:t>Обобщающие слова, синонимы, антонимы, части и целое и </a:t>
            </a:r>
            <a:r>
              <a:rPr lang="ru-RU" dirty="0" smtClean="0"/>
              <a:t>др.</a:t>
            </a:r>
            <a:endParaRPr lang="ru-RU" dirty="0"/>
          </a:p>
        </p:txBody>
      </p:sp>
      <p:pic>
        <p:nvPicPr>
          <p:cNvPr id="1026" name="Picture 2" descr="C:\Users\я\Documents\Маркин М.Д\Картинки\Приложения\Кодекс пирата\4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357694"/>
            <a:ext cx="42148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500594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/>
              <a:t>Уточнение составляющих грамматического строя</a:t>
            </a:r>
            <a:br>
              <a:rPr lang="ru-RU" b="1" u="sng" dirty="0"/>
            </a:br>
            <a:endParaRPr lang="ru-RU" dirty="0"/>
          </a:p>
          <a:p>
            <a:pPr lvl="0"/>
            <a:r>
              <a:rPr lang="ru-RU" dirty="0"/>
              <a:t>Развитие словообразования, словоизменения, употребления предлогов</a:t>
            </a:r>
          </a:p>
          <a:p>
            <a:pPr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Совершенствование </a:t>
            </a:r>
          </a:p>
          <a:p>
            <a:pPr algn="ctr">
              <a:buNone/>
            </a:pPr>
            <a:r>
              <a:rPr lang="ru-RU" b="1" u="sng" dirty="0" smtClean="0"/>
              <a:t>связной </a:t>
            </a:r>
            <a:r>
              <a:rPr lang="ru-RU" b="1" u="sng" dirty="0"/>
              <a:t>речи</a:t>
            </a:r>
            <a:br>
              <a:rPr lang="ru-RU" b="1" u="sng" dirty="0"/>
            </a:br>
            <a:endParaRPr lang="ru-RU" dirty="0"/>
          </a:p>
          <a:p>
            <a:pPr lvl="0"/>
            <a:r>
              <a:rPr lang="ru-RU" dirty="0"/>
              <a:t>Описание картинки</a:t>
            </a:r>
          </a:p>
          <a:p>
            <a:pPr lvl="0"/>
            <a:r>
              <a:rPr lang="ru-RU" dirty="0"/>
              <a:t>Составление рассказа по серии сюжетных картин</a:t>
            </a:r>
          </a:p>
          <a:p>
            <a:pPr lvl="0"/>
            <a:r>
              <a:rPr lang="ru-RU" dirty="0"/>
              <a:t>Пересказ текста</a:t>
            </a:r>
          </a:p>
          <a:p>
            <a:endParaRPr lang="ru-RU" dirty="0"/>
          </a:p>
        </p:txBody>
      </p:sp>
      <p:pic>
        <p:nvPicPr>
          <p:cNvPr id="6146" name="Picture 2" descr="C:\Users\я\Downloads\85083_html_36ec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32448" cy="2592288"/>
          </a:xfrm>
          <a:prstGeom prst="rect">
            <a:avLst/>
          </a:prstGeom>
          <a:noFill/>
        </p:spPr>
      </p:pic>
      <p:pic>
        <p:nvPicPr>
          <p:cNvPr id="6147" name="Picture 3" descr="C:\Users\я\Downloads\84859723_large_0_88e0b_5691b123_X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816424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001056" cy="58579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u="sng" dirty="0"/>
              <a:t>Улучшение работы речевого аппарата посредством освоения артикуляционной гимнастики</a:t>
            </a:r>
            <a:br>
              <a:rPr lang="ru-RU" b="1" u="sng" dirty="0"/>
            </a:br>
            <a:endParaRPr lang="ru-RU" dirty="0"/>
          </a:p>
          <a:p>
            <a:pPr lvl="0"/>
            <a:r>
              <a:rPr lang="ru-RU" dirty="0"/>
              <a:t>Освоение основных упражнений</a:t>
            </a:r>
          </a:p>
          <a:p>
            <a:pPr lvl="0"/>
            <a:r>
              <a:rPr lang="ru-RU" dirty="0"/>
              <a:t>Выполнение комплекса упражнений, способствующих постановке данного звука</a:t>
            </a:r>
          </a:p>
          <a:p>
            <a:pPr>
              <a:buNone/>
            </a:pPr>
            <a:r>
              <a:rPr lang="ru-RU" b="1" u="sng" dirty="0"/>
              <a:t>Постановка нарушенных звуков</a:t>
            </a:r>
            <a:br>
              <a:rPr lang="ru-RU" b="1" u="sng" dirty="0"/>
            </a:br>
            <a:endParaRPr lang="ru-RU" dirty="0"/>
          </a:p>
          <a:p>
            <a:pPr lvl="0"/>
            <a:r>
              <a:rPr lang="ru-RU" dirty="0"/>
              <a:t>Объяснение артикуляции звука</a:t>
            </a:r>
          </a:p>
          <a:p>
            <a:pPr lvl="0"/>
            <a:r>
              <a:rPr lang="ru-RU" dirty="0"/>
              <a:t>Показ артикуляции звука</a:t>
            </a:r>
          </a:p>
          <a:p>
            <a:pPr lvl="0"/>
            <a:r>
              <a:rPr lang="ru-RU" dirty="0"/>
              <a:t>Постановка по </a:t>
            </a:r>
            <a:r>
              <a:rPr lang="ru-RU" dirty="0" smtClean="0"/>
              <a:t>подражанию</a:t>
            </a:r>
            <a:endParaRPr lang="ru-RU" dirty="0"/>
          </a:p>
          <a:p>
            <a:r>
              <a:rPr lang="ru-RU" dirty="0"/>
              <a:t>Постановка при помощи </a:t>
            </a:r>
            <a:r>
              <a:rPr lang="ru-RU" dirty="0" smtClean="0"/>
              <a:t>зондов</a:t>
            </a:r>
            <a:endParaRPr lang="ru-RU" dirty="0"/>
          </a:p>
          <a:p>
            <a:pPr lvl="0"/>
            <a:r>
              <a:rPr lang="ru-RU" dirty="0"/>
              <a:t>Объяснение артикуляции звука</a:t>
            </a:r>
          </a:p>
          <a:p>
            <a:endParaRPr lang="ru-RU" dirty="0"/>
          </a:p>
        </p:txBody>
      </p:sp>
      <p:pic>
        <p:nvPicPr>
          <p:cNvPr id="2049" name="Picture 1" descr="C:\Users\я\Documents\Маркин М.Д\Картинки\Приложения\Кодекс пирата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643182"/>
            <a:ext cx="3071834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71490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/>
              <a:t>Автоматизация поставленных звуков</a:t>
            </a:r>
            <a:br>
              <a:rPr lang="ru-RU" b="1" u="sng" dirty="0"/>
            </a:br>
            <a:endParaRPr lang="ru-RU" dirty="0"/>
          </a:p>
          <a:p>
            <a:pPr lvl="0"/>
            <a:r>
              <a:rPr lang="ru-RU" dirty="0"/>
              <a:t>Изолированно</a:t>
            </a:r>
          </a:p>
          <a:p>
            <a:pPr lvl="0"/>
            <a:r>
              <a:rPr lang="ru-RU" dirty="0"/>
              <a:t>В слогах (прямых, обратных, стечениях)</a:t>
            </a:r>
          </a:p>
          <a:p>
            <a:r>
              <a:rPr lang="ru-RU" dirty="0"/>
              <a:t>В </a:t>
            </a:r>
            <a:r>
              <a:rPr lang="ru-RU" dirty="0" smtClean="0"/>
              <a:t>словах</a:t>
            </a:r>
            <a:endParaRPr lang="ru-RU" dirty="0"/>
          </a:p>
          <a:p>
            <a:pPr lvl="0"/>
            <a:r>
              <a:rPr lang="ru-RU" dirty="0"/>
              <a:t>В словосочетаниях</a:t>
            </a:r>
          </a:p>
          <a:p>
            <a:pPr lvl="0"/>
            <a:r>
              <a:rPr lang="ru-RU" dirty="0"/>
              <a:t>В предложениях, скороговорках</a:t>
            </a:r>
          </a:p>
          <a:p>
            <a:pPr lvl="0"/>
            <a:r>
              <a:rPr lang="ru-RU" dirty="0"/>
              <a:t>В стихотворных текстах</a:t>
            </a:r>
          </a:p>
          <a:p>
            <a:pPr lvl="0"/>
            <a:r>
              <a:rPr lang="ru-RU" dirty="0"/>
              <a:t>В спонтанной речи</a:t>
            </a:r>
          </a:p>
          <a:p>
            <a:pPr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Дифференциация </a:t>
            </a:r>
            <a:r>
              <a:rPr lang="ru-RU" b="1" u="sng" dirty="0"/>
              <a:t>с близкими по акустическим или артикуляторным признакам звуками</a:t>
            </a:r>
            <a:endParaRPr lang="ru-RU" dirty="0"/>
          </a:p>
          <a:p>
            <a:pPr lvl="0"/>
            <a:r>
              <a:rPr lang="ru-RU" dirty="0"/>
              <a:t>Показ артикуляции звука</a:t>
            </a:r>
          </a:p>
          <a:p>
            <a:pPr lvl="0"/>
            <a:r>
              <a:rPr lang="ru-RU" dirty="0"/>
              <a:t>Постановка по подражанию</a:t>
            </a:r>
          </a:p>
          <a:p>
            <a:endParaRPr lang="ru-RU" dirty="0"/>
          </a:p>
        </p:txBody>
      </p:sp>
      <p:pic>
        <p:nvPicPr>
          <p:cNvPr id="1025" name="Picture 1" descr="C:\Users\я\Documents\Маркин М.Д\Картинки\Приложения\Кодекс пирата\b971e891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429132"/>
            <a:ext cx="4114807" cy="2214578"/>
          </a:xfrm>
          <a:prstGeom prst="rect">
            <a:avLst/>
          </a:prstGeom>
          <a:noFill/>
        </p:spPr>
      </p:pic>
      <p:pic>
        <p:nvPicPr>
          <p:cNvPr id="1026" name="Picture 2" descr="C:\Users\я\Documents\Маркин М.Д\Картинки\Приложения\Кодекс пирата\0004-004-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142984"/>
            <a:ext cx="292892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4210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 Фонетическая сторона речи.</a:t>
            </a:r>
          </a:p>
          <a:p>
            <a:pPr lvl="0"/>
            <a:r>
              <a:rPr lang="ru-RU" dirty="0" smtClean="0"/>
              <a:t>Работа над звукопроизношением – уточнение произношения простых согласных звуков и гласных звуков, постановка, автоматизация.</a:t>
            </a:r>
          </a:p>
          <a:p>
            <a:pPr lvl="0"/>
            <a:r>
              <a:rPr lang="ru-RU" dirty="0" smtClean="0"/>
              <a:t>Дифференциация звуков.</a:t>
            </a:r>
          </a:p>
          <a:p>
            <a:pPr lvl="0"/>
            <a:r>
              <a:rPr lang="ru-RU" dirty="0" smtClean="0"/>
              <a:t>Артикуляционная гимнастика.</a:t>
            </a:r>
          </a:p>
          <a:p>
            <a:pPr lvl="0"/>
            <a:r>
              <a:rPr lang="ru-RU" dirty="0" smtClean="0"/>
              <a:t>Формирование целенаправленной и сильной воздушной струи.</a:t>
            </a:r>
          </a:p>
          <a:p>
            <a:pPr lvl="0"/>
            <a:r>
              <a:rPr lang="ru-RU" dirty="0" smtClean="0"/>
              <a:t>Работа над силой голоса.</a:t>
            </a:r>
          </a:p>
          <a:p>
            <a:endParaRPr lang="ru-RU" dirty="0"/>
          </a:p>
        </p:txBody>
      </p:sp>
      <p:pic>
        <p:nvPicPr>
          <p:cNvPr id="1026" name="Picture 2" descr="C:\Users\я\Downloads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04856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207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Индивидуальные логопедические занятия   Учитель-логопед: Маркина Ольга Владимировна Воспитатель:  Романова Галина Вячеславовна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Индивидуальные логопедические занятия</dc:title>
  <dc:creator>я</dc:creator>
  <cp:lastModifiedBy>я</cp:lastModifiedBy>
  <cp:revision>13</cp:revision>
  <dcterms:created xsi:type="dcterms:W3CDTF">2015-11-19T17:04:40Z</dcterms:created>
  <dcterms:modified xsi:type="dcterms:W3CDTF">2015-12-06T09:02:55Z</dcterms:modified>
</cp:coreProperties>
</file>