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00108"/>
            <a:ext cx="6172200" cy="401845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Внешняя политика Российского государства в первой трети </a:t>
            </a:r>
            <a:r>
              <a:rPr lang="en-US" sz="3600" dirty="0" smtClean="0"/>
              <a:t>XVI </a:t>
            </a:r>
            <a:r>
              <a:rPr lang="ru-RU" sz="3600" dirty="0" smtClean="0"/>
              <a:t>века.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юго-восточных </a:t>
            </a:r>
            <a:br>
              <a:rPr lang="ru-RU" sz="3600" dirty="0" smtClean="0"/>
            </a:br>
            <a:r>
              <a:rPr lang="ru-RU" sz="3600" dirty="0" smtClean="0"/>
              <a:t>границах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истории МБОУ СОШ № 13 </a:t>
            </a:r>
          </a:p>
          <a:p>
            <a:r>
              <a:rPr lang="ru-RU" dirty="0" err="1" smtClean="0"/>
              <a:t>Олейникова</a:t>
            </a:r>
            <a:r>
              <a:rPr lang="ru-RU" dirty="0" smtClean="0"/>
              <a:t> Г.П.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1пол. 16 века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7467600" cy="1971676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43 набега крымских татар</a:t>
            </a:r>
          </a:p>
          <a:p>
            <a:r>
              <a:rPr lang="ru-RU" sz="4000" dirty="0" smtClean="0"/>
              <a:t>40 набегов казанских татар на русские земли</a:t>
            </a:r>
          </a:p>
          <a:p>
            <a:endParaRPr lang="ru-RU" dirty="0"/>
          </a:p>
        </p:txBody>
      </p:sp>
      <p:pic>
        <p:nvPicPr>
          <p:cNvPr id="8195" name="Picture 3" descr="C:\Documents and Settings\Admin\Рабочий стол\1441319153_8714029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071810"/>
            <a:ext cx="4881570" cy="3447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Меры Российского правительства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Строительство каменных крепостей в Туле, Коломне и др.</a:t>
            </a:r>
          </a:p>
          <a:p>
            <a:r>
              <a:rPr lang="ru-RU" sz="4400" dirty="0" smtClean="0"/>
              <a:t>Каждую весну на берегу Оки размещались полки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Походы на Казань Василия </a:t>
            </a: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1506</a:t>
            </a:r>
            <a:r>
              <a:rPr lang="ru-RU" dirty="0" smtClean="0"/>
              <a:t>г. – поход на Казань войск Дмитрия </a:t>
            </a:r>
            <a:r>
              <a:rPr lang="ru-RU" dirty="0" err="1" smtClean="0"/>
              <a:t>Углицкого</a:t>
            </a:r>
            <a:r>
              <a:rPr lang="ru-RU" dirty="0" smtClean="0"/>
              <a:t> и Федора Волоцкого (неудача)</a:t>
            </a:r>
          </a:p>
          <a:p>
            <a:endParaRPr lang="ru-RU" dirty="0" smtClean="0"/>
          </a:p>
          <a:p>
            <a:r>
              <a:rPr lang="ru-RU" dirty="0" smtClean="0"/>
              <a:t>Повод для </a:t>
            </a:r>
            <a:r>
              <a:rPr lang="en-US" dirty="0" smtClean="0"/>
              <a:t>II </a:t>
            </a:r>
            <a:r>
              <a:rPr lang="ru-RU" dirty="0" smtClean="0"/>
              <a:t>похода  -  убийство московского посла</a:t>
            </a:r>
          </a:p>
          <a:p>
            <a:r>
              <a:rPr lang="ru-RU" dirty="0" smtClean="0"/>
              <a:t>1523 г. – на Волге заложена крепость Васильсурск</a:t>
            </a:r>
          </a:p>
          <a:p>
            <a:r>
              <a:rPr lang="ru-RU" dirty="0" smtClean="0"/>
              <a:t>1524 г. – осада Казани (неудача)</a:t>
            </a:r>
          </a:p>
          <a:p>
            <a:r>
              <a:rPr lang="ru-RU" dirty="0" smtClean="0"/>
              <a:t>1530 г. – новый поход, </a:t>
            </a:r>
            <a:r>
              <a:rPr lang="ru-RU" dirty="0" err="1" smtClean="0"/>
              <a:t>Сафа-Гирей</a:t>
            </a:r>
            <a:r>
              <a:rPr lang="ru-RU" dirty="0" smtClean="0"/>
              <a:t> бежал, Казань осталась без защиты (легкомысленное поведение воевод – атака марийцев и чувашей – неудача русской армии)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Однако, татары боялись нового похода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71610"/>
          </a:xfrm>
        </p:spPr>
        <p:txBody>
          <a:bodyPr/>
          <a:lstStyle/>
          <a:p>
            <a:r>
              <a:rPr lang="ru-RU" dirty="0" smtClean="0"/>
              <a:t>Изгнание </a:t>
            </a:r>
            <a:r>
              <a:rPr lang="ru-RU" dirty="0" err="1" smtClean="0"/>
              <a:t>Сафа-Гирея</a:t>
            </a:r>
            <a:endParaRPr lang="ru-RU" dirty="0" smtClean="0"/>
          </a:p>
          <a:p>
            <a:r>
              <a:rPr lang="ru-RU" dirty="0" smtClean="0"/>
              <a:t>Новый хан – служилый царевич </a:t>
            </a:r>
            <a:r>
              <a:rPr lang="ru-RU" dirty="0" err="1" smtClean="0"/>
              <a:t>Джан-Али</a:t>
            </a:r>
            <a:r>
              <a:rPr lang="ru-RU" dirty="0" smtClean="0"/>
              <a:t> (</a:t>
            </a:r>
            <a:r>
              <a:rPr lang="ru-RU" dirty="0" err="1" smtClean="0"/>
              <a:t>Еналей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571736" y="10001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428860" y="25717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48" y="328612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5786" y="3357562"/>
            <a:ext cx="7467600" cy="250033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Между Москвой и Казанью</a:t>
            </a:r>
            <a:r>
              <a:rPr kumimoji="0" lang="ru-RU" sz="4000" b="1" i="0" u="none" strike="noStrike" kern="1200" cap="small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установились мирные отношения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kumimoji="0" lang="ru-RU" sz="40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  смерти Василий </a:t>
            </a:r>
            <a:r>
              <a:rPr kumimoji="0" lang="en-US" sz="40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III)</a:t>
            </a:r>
            <a:endParaRPr kumimoji="0" lang="ru-RU" sz="4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Начало </a:t>
            </a:r>
            <a:r>
              <a:rPr lang="en-US" dirty="0" smtClean="0"/>
              <a:t>XV </a:t>
            </a:r>
            <a:r>
              <a:rPr lang="ru-RU" dirty="0" smtClean="0"/>
              <a:t> века – </a:t>
            </a:r>
            <a:br>
              <a:rPr lang="ru-RU" dirty="0" smtClean="0"/>
            </a:br>
            <a:r>
              <a:rPr lang="ru-RU" dirty="0" smtClean="0"/>
              <a:t>распад Золотой Орды</a:t>
            </a:r>
            <a:endParaRPr lang="ru-RU" dirty="0"/>
          </a:p>
        </p:txBody>
      </p:sp>
      <p:pic>
        <p:nvPicPr>
          <p:cNvPr id="1026" name="Picture 2" descr="C:\Documents and Settings\Admin\Рабочий стол\image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14488"/>
            <a:ext cx="4857784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После стояния на Угре Иван </a:t>
            </a:r>
            <a:r>
              <a:rPr lang="en-US" dirty="0" smtClean="0"/>
              <a:t>III </a:t>
            </a:r>
            <a:r>
              <a:rPr lang="ru-RU" dirty="0" smtClean="0"/>
              <a:t> заключил союз с правителей Крымского ханства Менгли-Гиреем</a:t>
            </a:r>
          </a:p>
          <a:p>
            <a:r>
              <a:rPr lang="ru-RU" dirty="0" smtClean="0"/>
              <a:t>1502 г. – разгром Менгли-Гиреем Большой Орды</a:t>
            </a:r>
          </a:p>
          <a:p>
            <a:r>
              <a:rPr lang="ru-RU" dirty="0" smtClean="0"/>
              <a:t>Установление дип.отношений России с Османской империей (</a:t>
            </a:r>
            <a:r>
              <a:rPr lang="ru-RU" dirty="0" err="1" smtClean="0"/>
              <a:t>Менгли-Гирей</a:t>
            </a:r>
            <a:r>
              <a:rPr lang="ru-RU" dirty="0" smtClean="0"/>
              <a:t> – вассал Османской империи)</a:t>
            </a:r>
          </a:p>
          <a:p>
            <a:endParaRPr lang="ru-RU" dirty="0"/>
          </a:p>
        </p:txBody>
      </p:sp>
      <p:pic>
        <p:nvPicPr>
          <p:cNvPr id="2052" name="Picture 4" descr="C:\Documents and Settings\Admin\Рабочий стол\Mengli_bayez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429132"/>
            <a:ext cx="2643206" cy="2132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14620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 Москве появляются «гости заморские»</a:t>
            </a:r>
          </a:p>
          <a:p>
            <a:pPr algn="ctr"/>
            <a:r>
              <a:rPr lang="ru-RU" sz="4000" dirty="0" smtClean="0"/>
              <a:t>(Усиление торговли с Востоком)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Восточный базар</a:t>
            </a:r>
            <a:endParaRPr lang="ru-RU" dirty="0"/>
          </a:p>
        </p:txBody>
      </p:sp>
      <p:pic>
        <p:nvPicPr>
          <p:cNvPr id="4098" name="Picture 2" descr="C:\Documents and Settings\Admin\Рабочий стол\29319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615" y="1600200"/>
            <a:ext cx="6604770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349075-1024x64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03387"/>
            <a:ext cx="7467600" cy="466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785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1532 – основатель империи Великих Моголов </a:t>
            </a:r>
            <a:r>
              <a:rPr lang="ru-RU" dirty="0" err="1" smtClean="0">
                <a:solidFill>
                  <a:srgbClr val="FF0000"/>
                </a:solidFill>
              </a:rPr>
              <a:t>Бабур</a:t>
            </a:r>
            <a:r>
              <a:rPr lang="ru-RU" dirty="0" smtClean="0">
                <a:solidFill>
                  <a:srgbClr val="FF0000"/>
                </a:solidFill>
              </a:rPr>
              <a:t> предлагает установить торговые и дипломатические отношения между странами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Documents and Settings\Admin\Рабочий стол\i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571744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Походы на Казань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1487</a:t>
            </a:r>
            <a:r>
              <a:rPr lang="ru-RU" dirty="0" smtClean="0"/>
              <a:t>                 Иван</a:t>
            </a:r>
            <a:r>
              <a:rPr lang="en-US" dirty="0" smtClean="0"/>
              <a:t> III</a:t>
            </a:r>
            <a:r>
              <a:rPr lang="ru-RU" dirty="0" smtClean="0"/>
              <a:t> поставил во главе Казанского ханства </a:t>
            </a:r>
            <a:r>
              <a:rPr lang="ru-RU" dirty="0" err="1" smtClean="0"/>
              <a:t>Мухаммед-Эмина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Держал у себя на службе татарских «царевичей»</a:t>
            </a:r>
          </a:p>
          <a:p>
            <a:r>
              <a:rPr lang="ru-RU" dirty="0" smtClean="0"/>
              <a:t>Жаловал им целые области (</a:t>
            </a:r>
            <a:r>
              <a:rPr lang="ru-RU" dirty="0" err="1" smtClean="0"/>
              <a:t>Касимовское</a:t>
            </a:r>
            <a:r>
              <a:rPr lang="ru-RU" dirty="0" smtClean="0"/>
              <a:t> царство)</a:t>
            </a:r>
          </a:p>
          <a:p>
            <a:r>
              <a:rPr lang="ru-RU" dirty="0" smtClean="0"/>
              <a:t>Имели свой «двор»</a:t>
            </a:r>
          </a:p>
          <a:p>
            <a:endParaRPr lang="ru-RU" dirty="0" smtClean="0"/>
          </a:p>
          <a:p>
            <a:r>
              <a:rPr lang="ru-RU" dirty="0" smtClean="0"/>
              <a:t>Т.О</a:t>
            </a:r>
            <a:r>
              <a:rPr lang="ru-RU" dirty="0" smtClean="0"/>
              <a:t>. Казанское ханство было вассалом Москвы до смерти Ивана </a:t>
            </a: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43108" y="16430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НО! С </a:t>
            </a:r>
            <a:r>
              <a:rPr lang="ru-RU" dirty="0" err="1" smtClean="0"/>
              <a:t>нач</a:t>
            </a:r>
            <a:r>
              <a:rPr lang="ru-RU" dirty="0" smtClean="0"/>
              <a:t>. 16 в. татары возобновили набеги на русские окраины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00172"/>
          </a:xfrm>
        </p:spPr>
        <p:txBody>
          <a:bodyPr/>
          <a:lstStyle/>
          <a:p>
            <a:r>
              <a:rPr lang="ru-RU" dirty="0" smtClean="0"/>
              <a:t>1521 г. – крымский хан </a:t>
            </a:r>
            <a:r>
              <a:rPr lang="ru-RU" dirty="0" err="1" smtClean="0"/>
              <a:t>Мухаммед-Гирей</a:t>
            </a:r>
            <a:r>
              <a:rPr lang="ru-RU" dirty="0" smtClean="0"/>
              <a:t> прорвался к Москве и взял «огромный полон»</a:t>
            </a:r>
            <a:endParaRPr lang="ru-RU" dirty="0"/>
          </a:p>
        </p:txBody>
      </p:sp>
      <p:pic>
        <p:nvPicPr>
          <p:cNvPr id="7171" name="Picture 3" descr="C:\Documents and Settings\Admin\Рабочий стол\pr97sicmMW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928934"/>
            <a:ext cx="385765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303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Внешняя политика Российского государства в первой трети XVI века.  На юго-восточных  границах</vt:lpstr>
      <vt:lpstr>Начало XV  века –  распад Золотой Орды</vt:lpstr>
      <vt:lpstr>Слайд 3</vt:lpstr>
      <vt:lpstr>Слайд 4</vt:lpstr>
      <vt:lpstr>Восточный базар</vt:lpstr>
      <vt:lpstr>Слайд 6</vt:lpstr>
      <vt:lpstr>1532 – основатель империи Великих Моголов Бабур предлагает установить торговые и дипломатические отношения между странами</vt:lpstr>
      <vt:lpstr>Походы на Казань</vt:lpstr>
      <vt:lpstr>НО! С нач. 16 в. татары возобновили набеги на русские окраины</vt:lpstr>
      <vt:lpstr>1пол. 16 века - </vt:lpstr>
      <vt:lpstr>Меры Российского правительства</vt:lpstr>
      <vt:lpstr>Походы на Казань Василия III</vt:lpstr>
      <vt:lpstr>Однако, татары боялись нового похода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Российского государства в первой трети XVI века.  На юго-восточных  границах</dc:title>
  <cp:lastModifiedBy>Admin</cp:lastModifiedBy>
  <cp:revision>6</cp:revision>
  <dcterms:modified xsi:type="dcterms:W3CDTF">2016-01-21T12:55:00Z</dcterms:modified>
</cp:coreProperties>
</file>