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68" r:id="rId4"/>
    <p:sldId id="269" r:id="rId5"/>
    <p:sldId id="270" r:id="rId6"/>
    <p:sldId id="257" r:id="rId7"/>
    <p:sldId id="264" r:id="rId8"/>
    <p:sldId id="265" r:id="rId9"/>
    <p:sldId id="266" r:id="rId10"/>
    <p:sldId id="262" r:id="rId11"/>
    <p:sldId id="261" r:id="rId12"/>
    <p:sldId id="271" r:id="rId13"/>
    <p:sldId id="263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4B60-2AF4-4278-839E-311D32AF3D8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C094-E49B-4EEA-82AF-D0D57B85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C094-E49B-4EEA-82AF-D0D57B85F7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A0A754C-F69C-4314-8F9A-1655BA893B3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B257B-5245-4D71-BE3E-8E93EDD1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500306"/>
            <a:ext cx="828198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"Правописание слов с суффиксами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–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онок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-, -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ёнок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-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86050" y="3786190"/>
            <a:ext cx="56515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62" y="1857364"/>
            <a:ext cx="7286676" cy="1588"/>
          </a:xfrm>
          <a:prstGeom prst="line">
            <a:avLst/>
          </a:pr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899" y="642918"/>
            <a:ext cx="8713787" cy="5472113"/>
            <a:chOff x="113" y="346"/>
            <a:chExt cx="5534" cy="353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58" y="391"/>
              <a:ext cx="5444" cy="34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85" y="618"/>
              <a:ext cx="4990" cy="294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789" y="346"/>
              <a:ext cx="0" cy="3538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3" y="2115"/>
              <a:ext cx="5534" cy="0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748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89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0003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461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284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321174" y="5698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321174" y="58276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081086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678861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0.00104 -0.00208 0.00312 -0.00393 0.0033 -0.00648 C 0.00365 -0.01111 0.00156 -0.0199 0.00156 -0.01967 C 0.00469 -0.03217 0.0033 -0.0243 0.0033 -0.04444 L 0.02986 -0.13333 L 0.06996 -0.19768 L 0.12483 -0.25995 L 0.2283 -0.33102 L 0.31996 -0.36435 L 0.4033 -0.38426 L 0.5283 -0.38889 L 0.63663 -0.36435 L 0.72656 -0.32222 L 0.80486 -0.27106 L 0.86163 -0.21111 L 0.91163 -0.13981 L 0.93819 -0.04652 L 0.93993 0.01111 L 0.92153 0.12014 L 0.875 0.20903 L 0.80833 0.2757 L 0.74323 0.32014 L 0.6783 0.34908 L 0.58333 0.3801 L 0.49323 0.38889 L 0.44323 0.38449 L 0.3849 0.38449 L 0.3283 0.37338 L 0.26163 0.35116 L 0.175 0.30463 L 0.11493 0.25787 L 0.0599 0.19121 L 0.01823 0.10463 L 5.55556E-7 -2.96296E-6 Z " pathEditMode="relative" rAng="0" ptsTypes="fffAAAAAAAAAAAAAAAAAAAAAAAAAAAAAAf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1667 0.08449 L 0.0717 0.17778 L 0.1717 0.25996 L 0.3184 0.31991 L 0.41667 0.32662 L 0.51285 0.31991 L 0.63837 0.28889 L 0.76667 0.21551 L 0.83004 0.13334 L 0.85504 0.06435 L 0.86181 -0.00231 L 0.85677 -0.07546 L 0.82674 -0.14004 L 0.75504 -0.23333 L 0.66007 -0.28889 L 0.55955 -0.32662 L 0.46007 -0.33565 L 0.40833 -0.34213 L 0.27344 -0.31782 L 0.16337 -0.26666 L 0.06181 -0.17338 L 0.0184 -0.0956 L 0.00833 -0.05324 L -1.38889E-6 -1.85185E-6 Z " pathEditMode="relative" rAng="0" ptsTypes="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76644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6644 " pathEditMode="relative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L 0.94688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715 0 " pathEditMode="relative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07107 L 0.03333 -0.12894 L 0.0717 -0.17338 L 0.10833 -0.2 L 0.16007 -0.2132 L 0.21649 -0.2132 L 0.24843 -0.1956 L 0.3 -0.15996 L 0.33333 -0.1 L 0.35 -0.05764 L 0.35347 0.00671 L 0.36666 0.07777 L 0.40677 0.14884 L 0.46337 0.1912 L 0.5217 0.2044 L 0.58177 0.19791 L 0.63333 0.16898 L 0.67014 0.12662 L 0.70173 0.05787 L 0.70677 -0.0044 L 0.70173 -0.07107 L 0.67014 -0.14213 L 0.63003 -0.17986 L 0.59514 -0.2044 L 0.55156 -0.21991 L 0.51319 -0.21991 L 0.46666 -0.20672 L 0.41823 -0.17338 L 0.38507 -0.13102 L 0.36319 -0.07107 L 0.35 -0.03542 L 0.35 0.03565 L 0.33837 0.0868 L 0.30347 0.14236 L 0.26007 0.18449 L 0.19166 0.20671 L 0.12847 0.20231 L 0.0684 0.15995 L 0.03333 0.11782 L 0.0118 0.06898 L 0.00503 0.03565 L 0 0 Z " pathEditMode="relative" ptsTypes="AAAAAAAAAAAAAAAAAAAAAAAAAAAAAAAAAAAAAAAAAAA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43504" y="2786058"/>
            <a:ext cx="314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орл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…нок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3109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слон…нок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857364"/>
            <a:ext cx="2500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еж…нок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928670"/>
            <a:ext cx="2342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ут</a:t>
            </a: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…нок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3470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лягуш</a:t>
            </a: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…нок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786058"/>
            <a:ext cx="3042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зайч</a:t>
            </a: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…нок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000108"/>
            <a:ext cx="1428760" cy="17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71475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1714480" y="4572008"/>
            <a:ext cx="857256" cy="1569660"/>
            <a:chOff x="2786050" y="4955986"/>
            <a:chExt cx="857256" cy="13734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786050" y="5143512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 Box 70"/>
            <p:cNvSpPr txBox="1">
              <a:spLocks noChangeArrowheads="1"/>
            </p:cNvSpPr>
            <p:nvPr/>
          </p:nvSpPr>
          <p:spPr bwMode="auto">
            <a:xfrm>
              <a:off x="2786050" y="4955986"/>
              <a:ext cx="722313" cy="137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600" b="0" i="0" u="none" strike="noStrike" cap="none" normalizeH="0" baseline="0" dirty="0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ё</a:t>
              </a:r>
              <a:endPara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215074" y="4500570"/>
            <a:ext cx="1071570" cy="1569660"/>
            <a:chOff x="3857620" y="5024449"/>
            <a:chExt cx="1071569" cy="146501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857620" y="5357826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 Box 82"/>
            <p:cNvSpPr txBox="1">
              <a:spLocks noChangeArrowheads="1"/>
            </p:cNvSpPr>
            <p:nvPr/>
          </p:nvSpPr>
          <p:spPr bwMode="auto">
            <a:xfrm>
              <a:off x="3857620" y="5024449"/>
              <a:ext cx="1071569" cy="14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600" b="0" i="0" u="none" strike="noStrike" cap="none" normalizeH="0" baseline="0" dirty="0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о</a:t>
              </a:r>
              <a:endPara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71670" y="78579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-285776"/>
            <a:ext cx="1357322" cy="162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5857884" y="770263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-357214"/>
            <a:ext cx="1357322" cy="162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6215074" y="264318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71736" y="164305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4546" y="264318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143116"/>
            <a:ext cx="1428760" cy="17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6072198" y="171448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928670"/>
            <a:ext cx="1428760" cy="17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3116"/>
            <a:ext cx="1357322" cy="162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9" descr="Helper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6D985A"/>
              </a:clrFrom>
              <a:clrTo>
                <a:srgbClr val="6D985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2"/>
            <a:ext cx="1321806" cy="146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4893" y="6138885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300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3385 0.61944 " pathEditMode="relative" ptsTypes="AA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4966 0.6194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40225 0.3004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L -0.0078 0.35695 " pathEditMode="relative" ptsTypes="AA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783 0.28379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39375 0.41991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6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2910" y="6429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98897" y="642918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18096" y="642918"/>
            <a:ext cx="1325605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2910" y="109057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рыс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2910" y="1504931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бельч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42910" y="19383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мыш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2910" y="23701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страус…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2910" y="28019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лис…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32337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еж…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42910" y="36655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лос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42910" y="409731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медвеж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42911" y="4529118"/>
            <a:ext cx="3429024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слон…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42910" y="4962506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цыпл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2910" y="5394306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волч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42910" y="5826107"/>
            <a:ext cx="3455987" cy="40800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козл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286380" y="1073131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5286380" y="1071546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071934" y="1504931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WordArt 53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534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>
                        <a:gamma/>
                        <a:tint val="0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/>
                <a:latin typeface="Comic Sans MS"/>
              </a:rPr>
              <a:t>Вставь суффикс -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>
                        <a:gamma/>
                        <a:tint val="0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/>
                <a:latin typeface="Comic Sans MS"/>
              </a:rPr>
              <a:t>онок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>
                        <a:gamma/>
                        <a:tint val="0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/>
                <a:latin typeface="Comic Sans MS"/>
              </a:rPr>
              <a:t>- или -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>
                        <a:gamma/>
                        <a:tint val="0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/>
                <a:latin typeface="Comic Sans MS"/>
              </a:rPr>
              <a:t>ёнок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>
                        <a:gamma/>
                        <a:tint val="0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/>
                <a:latin typeface="Comic Sans MS"/>
              </a:rPr>
              <a:t>-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66">
                      <a:gamma/>
                      <a:tint val="0"/>
                      <a:invGamma/>
                    </a:srgbClr>
                  </a:gs>
                  <a:gs pos="100000">
                    <a:srgbClr val="003366"/>
                  </a:gs>
                </a:gsLst>
                <a:lin ang="5400000" scaled="1"/>
              </a:gradFill>
              <a:effectLst/>
              <a:latin typeface="Comic Sans MS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071934" y="1941487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286380" y="2376462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286380" y="2805090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071934" y="3233718"/>
            <a:ext cx="1223963" cy="481034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5286380" y="3662346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071934" y="4090974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286380" y="4519602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286380" y="4948230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071934" y="5376858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86380" y="5805486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86380" y="2357430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071934" y="1500174"/>
            <a:ext cx="1214446" cy="42862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71934" y="1928802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286380" y="2786058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071934" y="3214686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5286380" y="3643314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071934" y="4071942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286380" y="4500570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5286380" y="4929198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071934" y="5357826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5286380" y="5786454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071934" y="1071546"/>
            <a:ext cx="1223963" cy="42862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071935" y="2376462"/>
            <a:ext cx="1214445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071935" y="2805090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71935" y="3662346"/>
            <a:ext cx="1214445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071934" y="4500570"/>
            <a:ext cx="1214446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4071934" y="494823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071935" y="5805486"/>
            <a:ext cx="1214445" cy="42862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286380" y="1519206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5286380" y="1947834"/>
            <a:ext cx="1357321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5286380" y="3233718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286380" y="4090974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286380" y="5376858"/>
            <a:ext cx="1357322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900" y="6000768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7000892" y="1000108"/>
            <a:ext cx="1248597" cy="1084259"/>
            <a:chOff x="7000892" y="1000108"/>
            <a:chExt cx="1248597" cy="1084259"/>
          </a:xfrm>
        </p:grpSpPr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7000892" y="1000108"/>
              <a:ext cx="637737" cy="7143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endParaRPr lang="ru-RU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858148" y="1000108"/>
              <a:ext cx="391341" cy="7238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В</a:t>
              </a:r>
              <a:endPara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429520" y="1285860"/>
              <a:ext cx="500066" cy="7985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endPara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59" name="Рисунок 9" descr="Helper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D985A"/>
              </a:clrFrom>
              <a:clrTo>
                <a:srgbClr val="6D985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53293" y="2786058"/>
            <a:ext cx="189070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36459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085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1875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1111 -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7152 -0.0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25833 -0.003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7152 -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4809 -0.002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4791 -0.001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3211 -0.0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21111 -0.000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6354 -0.000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Документы\школа\фото и картинки\дети, люди, мордочки\1191268711_c4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33375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857760"/>
            <a:ext cx="80086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Спасибо за урок!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142976" y="1285860"/>
            <a:ext cx="2000264" cy="2000264"/>
            <a:chOff x="1019" y="254"/>
            <a:chExt cx="934" cy="920"/>
          </a:xfrm>
        </p:grpSpPr>
        <p:sp>
          <p:nvSpPr>
            <p:cNvPr id="205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019" y="254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endParaRPr lang="ru-RU" sz="36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28" y="844"/>
              <a:ext cx="181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endPara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5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791" y="254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в</a:t>
              </a:r>
              <a:endParaRPr lang="ru-RU" sz="36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110" y="481"/>
              <a:ext cx="726" cy="453"/>
              <a:chOff x="884" y="618"/>
              <a:chExt cx="726" cy="453"/>
            </a:xfrm>
          </p:grpSpPr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884" y="754"/>
                <a:ext cx="227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1020" y="618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H="1">
                <a:off x="1429" y="754"/>
                <a:ext cx="181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5572132" y="1428736"/>
            <a:ext cx="2143140" cy="2071702"/>
            <a:chOff x="2654" y="210"/>
            <a:chExt cx="1069" cy="919"/>
          </a:xfrm>
        </p:grpSpPr>
        <p:sp>
          <p:nvSpPr>
            <p:cNvPr id="205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654" y="210"/>
              <a:ext cx="25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endParaRPr lang="ru-RU" sz="36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6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198" y="799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з</a:t>
              </a:r>
              <a:endPara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6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561" y="210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и</a:t>
              </a:r>
              <a:endParaRPr lang="ru-RU" sz="36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062" name="Group 14"/>
            <p:cNvGrpSpPr>
              <a:grpSpLocks/>
            </p:cNvGrpSpPr>
            <p:nvPr/>
          </p:nvGrpSpPr>
          <p:grpSpPr bwMode="auto">
            <a:xfrm>
              <a:off x="2835" y="391"/>
              <a:ext cx="726" cy="453"/>
              <a:chOff x="884" y="618"/>
              <a:chExt cx="726" cy="453"/>
            </a:xfrm>
          </p:grpSpPr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884" y="754"/>
                <a:ext cx="227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1020" y="618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 flipH="1">
                <a:off x="1429" y="754"/>
                <a:ext cx="181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3500430" y="3643314"/>
            <a:ext cx="2165361" cy="1576402"/>
            <a:chOff x="1972" y="1070"/>
            <a:chExt cx="1115" cy="590"/>
          </a:xfrm>
        </p:grpSpPr>
        <p:sp>
          <p:nvSpPr>
            <p:cNvPr id="206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972" y="111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endParaRPr lang="ru-RU" sz="36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925" y="1070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endPara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069" name="Group 21"/>
            <p:cNvGrpSpPr>
              <a:grpSpLocks/>
            </p:cNvGrpSpPr>
            <p:nvPr/>
          </p:nvGrpSpPr>
          <p:grpSpPr bwMode="auto">
            <a:xfrm>
              <a:off x="2154" y="1207"/>
              <a:ext cx="726" cy="453"/>
              <a:chOff x="884" y="618"/>
              <a:chExt cx="726" cy="453"/>
            </a:xfrm>
          </p:grpSpPr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884" y="754"/>
                <a:ext cx="227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1020" y="618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 flipH="1">
                <a:off x="1429" y="754"/>
                <a:ext cx="181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4286248" y="4500570"/>
            <a:ext cx="712792" cy="1131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WordArt 20"/>
          <p:cNvSpPr>
            <a:spLocks noChangeArrowheads="1" noChangeShapeType="1" noTextEdit="1"/>
          </p:cNvSpPr>
          <p:nvPr/>
        </p:nvSpPr>
        <p:spPr bwMode="auto">
          <a:xfrm>
            <a:off x="4357686" y="4643446"/>
            <a:ext cx="64294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п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Picture 2" descr="D:\Документы\школа\фото и картинки\из презентаций\Рисунок31.emf"/>
          <p:cNvPicPr>
            <a:picLocks noChangeAspect="1" noChangeArrowheads="1"/>
          </p:cNvPicPr>
          <p:nvPr/>
        </p:nvPicPr>
        <p:blipFill>
          <a:blip r:embed="rId3" cstate="print"/>
          <a:srcRect b="28966"/>
          <a:stretch>
            <a:fillRect/>
          </a:stretch>
        </p:blipFill>
        <p:spPr bwMode="auto">
          <a:xfrm>
            <a:off x="0" y="4214818"/>
            <a:ext cx="2357454" cy="245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</p:childTnLst>
        </p:cTn>
      </p:par>
    </p:tnLst>
    <p:bldLst>
      <p:bldP spid="207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Лапка, шляпка, скрипка, </a:t>
            </a:r>
          </a:p>
          <a:p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папка.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28604"/>
            <a:ext cx="1197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71612"/>
            <a:ext cx="1197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643182"/>
            <a:ext cx="1197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786190"/>
            <a:ext cx="1197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857760"/>
            <a:ext cx="1197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28992" y="1571612"/>
            <a:ext cx="928694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214810" y="2714620"/>
            <a:ext cx="928694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357686" y="3786190"/>
            <a:ext cx="928694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57554" y="5929330"/>
            <a:ext cx="928694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54299" y="3857628"/>
            <a:ext cx="511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голубка, 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500562" y="4929198"/>
            <a:ext cx="928694" cy="714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Документы\школа\фото и картинки\из презентаций\Рисунок30.emf"/>
          <p:cNvPicPr>
            <a:picLocks noChangeAspect="1" noChangeArrowheads="1"/>
          </p:cNvPicPr>
          <p:nvPr/>
        </p:nvPicPr>
        <p:blipFill>
          <a:blip r:embed="rId3" cstate="print"/>
          <a:srcRect b="24242"/>
          <a:stretch>
            <a:fillRect/>
          </a:stretch>
        </p:blipFill>
        <p:spPr bwMode="auto">
          <a:xfrm>
            <a:off x="7072330" y="285728"/>
            <a:ext cx="184689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2350452" cy="523220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часть слова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500174"/>
            <a:ext cx="4746749" cy="954107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служит для образования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новых слов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410" y="1285860"/>
            <a:ext cx="3038268" cy="523220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стоит за корнем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3013133" cy="523220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имеет значение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9757" y="691202"/>
            <a:ext cx="2771208" cy="523220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обозначается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259" r="12654" b="29797"/>
          <a:stretch>
            <a:fillRect/>
          </a:stretch>
        </p:blipFill>
        <p:spPr bwMode="auto">
          <a:xfrm>
            <a:off x="8391525" y="762640"/>
            <a:ext cx="752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774" y="2669441"/>
            <a:ext cx="8677944" cy="830997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Суффиксы –УШК–, –ЮШК–, –ИК– 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имеют уменьшительно-ласкательное значение.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429132"/>
            <a:ext cx="8643998" cy="830997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905"/>
                <a:gradFill>
                  <a:gsLst>
                    <a:gs pos="0">
                      <a:srgbClr val="3E68AF">
                        <a:shade val="20000"/>
                        <a:satMod val="200000"/>
                      </a:srgbClr>
                    </a:gs>
                    <a:gs pos="78000">
                      <a:srgbClr val="3E68A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3E68A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Суффиксы –ЕВН–, –ЕВИЧ–, –ОВН–,  –ОВИЧ–,   –ИЧН–, –ИЧ– образуют отчества.</a:t>
            </a:r>
            <a:endParaRPr lang="ru-RU" sz="2400" b="1" dirty="0">
              <a:ln w="1905"/>
              <a:gradFill>
                <a:gsLst>
                  <a:gs pos="0">
                    <a:srgbClr val="3E68AF">
                      <a:shade val="20000"/>
                      <a:satMod val="200000"/>
                    </a:srgbClr>
                  </a:gs>
                  <a:gs pos="78000">
                    <a:srgbClr val="3E68AF">
                      <a:tint val="90000"/>
                      <a:shade val="89000"/>
                      <a:satMod val="220000"/>
                    </a:srgbClr>
                  </a:gs>
                  <a:gs pos="100000">
                    <a:srgbClr val="3E68A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753153"/>
            <a:ext cx="8643998" cy="461665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Суффикс </a:t>
            </a:r>
            <a:r>
              <a:rPr kumimoji="0" lang="ru-RU" sz="2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ИЩ</a:t>
            </a:r>
            <a:r>
              <a:rPr kumimoji="0" lang="ru-RU" sz="2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указывает на величину предмета.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52" y="5500702"/>
            <a:ext cx="8715404" cy="1200329"/>
          </a:xfrm>
          <a:prstGeom prst="rect">
            <a:avLst/>
          </a:prstGeom>
          <a:solidFill>
            <a:srgbClr val="D9F1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Чтобы найти суффикс, надо сначала отметить  в слове окончание и корень. Часть слова между окончанием и корнем и будет суффикс.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0"/>
            <a:ext cx="3305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суффикс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CC00"/>
                    </a:gs>
                    <a:gs pos="50000">
                      <a:srgbClr val="D60093"/>
                    </a:gs>
                    <a:gs pos="100000">
                      <a:srgbClr val="CCCC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Лови ошибку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CC00"/>
                  </a:gs>
                  <a:gs pos="50000">
                    <a:srgbClr val="D60093"/>
                  </a:gs>
                  <a:gs pos="100000">
                    <a:srgbClr val="CCCC00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3042" y="2714620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Сергеивна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14480" y="4429132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Сергеевна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D:\Документы\школа\фото и картинки\из презентаций\Рисунок27.emf"/>
          <p:cNvPicPr>
            <a:picLocks noChangeAspect="1" noChangeArrowheads="1"/>
          </p:cNvPicPr>
          <p:nvPr/>
        </p:nvPicPr>
        <p:blipFill>
          <a:blip r:embed="rId3" cstate="print"/>
          <a:srcRect b="31818"/>
          <a:stretch>
            <a:fillRect/>
          </a:stretch>
        </p:blipFill>
        <p:spPr bwMode="auto">
          <a:xfrm flipH="1">
            <a:off x="7597753" y="5357826"/>
            <a:ext cx="154624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CC00"/>
                    </a:gs>
                    <a:gs pos="50000">
                      <a:srgbClr val="D60093"/>
                    </a:gs>
                    <a:gs pos="100000">
                      <a:srgbClr val="CCCC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Лови ошибку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CC00"/>
                  </a:gs>
                  <a:gs pos="50000">
                    <a:srgbClr val="D60093"/>
                  </a:gs>
                  <a:gs pos="100000">
                    <a:srgbClr val="CCCC00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57290" y="4500571"/>
            <a:ext cx="597376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Ильинишна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57290" y="3000372"/>
            <a:ext cx="597376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Ильинична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D:\Документы\школа\фото и картинки\из презентаций\Рисунок27.emf"/>
          <p:cNvPicPr>
            <a:picLocks noChangeAspect="1" noChangeArrowheads="1"/>
          </p:cNvPicPr>
          <p:nvPr/>
        </p:nvPicPr>
        <p:blipFill>
          <a:blip r:embed="rId3" cstate="print"/>
          <a:srcRect b="31818"/>
          <a:stretch>
            <a:fillRect/>
          </a:stretch>
        </p:blipFill>
        <p:spPr bwMode="auto">
          <a:xfrm>
            <a:off x="-214346" y="5357826"/>
            <a:ext cx="1597025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CC00"/>
                    </a:gs>
                    <a:gs pos="50000">
                      <a:srgbClr val="D60093"/>
                    </a:gs>
                    <a:gs pos="100000">
                      <a:srgbClr val="CCCC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Лови ошибку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CC00"/>
                  </a:gs>
                  <a:gs pos="50000">
                    <a:srgbClr val="D60093"/>
                  </a:gs>
                  <a:gs pos="100000">
                    <a:srgbClr val="CCCC00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43042" y="2714620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Ирачка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14480" y="4429132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Ирочка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D:\Документы\школа\фото и картинки\из презентаций\Рисунок27.emf"/>
          <p:cNvPicPr>
            <a:picLocks noChangeAspect="1" noChangeArrowheads="1"/>
          </p:cNvPicPr>
          <p:nvPr/>
        </p:nvPicPr>
        <p:blipFill>
          <a:blip r:embed="rId3" cstate="print"/>
          <a:srcRect b="31818"/>
          <a:stretch>
            <a:fillRect/>
          </a:stretch>
        </p:blipFill>
        <p:spPr bwMode="auto">
          <a:xfrm flipH="1">
            <a:off x="7572395" y="5357826"/>
            <a:ext cx="1571603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CC00"/>
                    </a:gs>
                    <a:gs pos="50000">
                      <a:srgbClr val="D60093"/>
                    </a:gs>
                    <a:gs pos="100000">
                      <a:srgbClr val="CCCC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Лови ошибку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CC00"/>
                  </a:gs>
                  <a:gs pos="50000">
                    <a:srgbClr val="D60093"/>
                  </a:gs>
                  <a:gs pos="100000">
                    <a:srgbClr val="CCCC00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928670"/>
            <a:ext cx="1007913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12000" b="1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43042" y="2714620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зайчёнок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14480" y="4429132"/>
            <a:ext cx="5616575" cy="1200329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4706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зайчонок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D:\Документы\школа\фото и картинки\из презентаций\Рисунок27.emf"/>
          <p:cNvPicPr>
            <a:picLocks noChangeAspect="1" noChangeArrowheads="1"/>
          </p:cNvPicPr>
          <p:nvPr/>
        </p:nvPicPr>
        <p:blipFill>
          <a:blip r:embed="rId3" cstate="print"/>
          <a:srcRect b="31818"/>
          <a:stretch>
            <a:fillRect/>
          </a:stretch>
        </p:blipFill>
        <p:spPr bwMode="auto">
          <a:xfrm>
            <a:off x="-214346" y="5357826"/>
            <a:ext cx="1597025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00243 -0.1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000760" y="4391044"/>
            <a:ext cx="2590800" cy="17526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пишется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суффикс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00034" y="4357694"/>
            <a:ext cx="2438400" cy="18288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пишется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суффикс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14348" y="3143248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4944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476375" y="549275"/>
            <a:ext cx="6264275" cy="100806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Выделить корень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1428728" y="1628775"/>
            <a:ext cx="6286544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Определить какой согласный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звук перед суффиксом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857488" y="2857496"/>
            <a:ext cx="3286148" cy="100806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mic Sans MS" pitchFamily="66" charset="0"/>
              </a:rPr>
              <a:t>Твёрдый согласный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mic Sans MS" pitchFamily="66" charset="0"/>
              </a:rPr>
              <a:t>или шипящие </a:t>
            </a:r>
            <a:r>
              <a:rPr lang="ru-RU" sz="2400" dirty="0" err="1" smtClean="0">
                <a:latin typeface="Comic Sans MS" pitchFamily="66" charset="0"/>
              </a:rPr>
              <a:t>ш,ж,ч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072198" y="3500438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214546" y="3429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Тема3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5">
  <a:themeElements>
    <a:clrScheme name="Грация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254</Words>
  <Application>Microsoft Office PowerPoint</Application>
  <PresentationFormat>Экран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Тема3</vt:lpstr>
      <vt:lpstr>Тема5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X</cp:lastModifiedBy>
  <cp:revision>44</cp:revision>
  <dcterms:created xsi:type="dcterms:W3CDTF">2009-09-23T14:30:01Z</dcterms:created>
  <dcterms:modified xsi:type="dcterms:W3CDTF">2012-12-17T14:59:35Z</dcterms:modified>
</cp:coreProperties>
</file>