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3"/>
  </p:notesMasterIdLst>
  <p:sldIdLst>
    <p:sldId id="256" r:id="rId2"/>
    <p:sldId id="257" r:id="rId3"/>
    <p:sldId id="258" r:id="rId4"/>
    <p:sldId id="347" r:id="rId5"/>
    <p:sldId id="348" r:id="rId6"/>
    <p:sldId id="340" r:id="rId7"/>
    <p:sldId id="350" r:id="rId8"/>
    <p:sldId id="352" r:id="rId9"/>
    <p:sldId id="353" r:id="rId10"/>
    <p:sldId id="355" r:id="rId11"/>
    <p:sldId id="313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MER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B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5AA4341-59A9-4CC1-A679-CA50A711CFD6}" type="datetimeFigureOut">
              <a:rPr lang="ru-RU"/>
              <a:pPr>
                <a:defRPr/>
              </a:pPr>
              <a:t>21.10.2014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C51695A-2DEB-494F-8713-9265F57FCF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CED1A0-F7C0-44C6-9EE7-787A22012F6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26A2A32-AAA3-4CC8-BFE2-3DE441BE0B7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57D47E-ECCC-47E8-AE77-A4B355277F7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48CA1AE-ECA7-4DF7-8FB9-C782F2DE230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7B818E-F062-4245-B00C-826173637E4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1A994A-2977-43AD-AE37-026A35E707E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F3E166-787F-492F-82EC-5CEB1117D4E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A65D9D-AAE8-4948-836B-58C0AB88637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C1BE07-D561-489B-814D-2E4B9FC0071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BA8CF9-363D-4DE9-B2B4-C8F25940243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7C9293-2D67-4937-B51F-ADDCD9611F0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F33CD23-24B9-423D-ACB3-271C7BF2A8B1}" type="datetimeFigureOut">
              <a:rPr lang="ru-RU"/>
              <a:pPr>
                <a:defRPr/>
              </a:pPr>
              <a:t>21.10.2014</a:t>
            </a:fld>
            <a:endParaRPr lang="ru-RU" dirty="0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56AAB50-67F9-4317-9C66-EF91A16F2D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DC152-3277-43FA-BC69-BA6E15D5770A}" type="datetimeFigureOut">
              <a:rPr lang="ru-RU"/>
              <a:pPr>
                <a:defRPr/>
              </a:pPr>
              <a:t>21.10.2014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BF95E-42E3-4270-9A77-B97A7FCFC1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BB722-C9C2-437E-8BD6-7E5BF391AF75}" type="datetimeFigureOut">
              <a:rPr lang="ru-RU"/>
              <a:pPr>
                <a:defRPr/>
              </a:pPr>
              <a:t>21.10.2014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439A0-1806-4BDB-A8A4-54BD4AFD5F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AF28-B907-4BFC-B8BD-3CBBD69C8734}" type="datetimeFigureOut">
              <a:rPr lang="ru-RU"/>
              <a:pPr>
                <a:defRPr/>
              </a:pPr>
              <a:t>21.10.2014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4903F-D1B7-439A-8A3B-9DDE4416C9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1ED653-EE2F-4247-8D75-0C1DA1B64A67}" type="datetimeFigureOut">
              <a:rPr lang="ru-RU"/>
              <a:pPr>
                <a:defRPr/>
              </a:pPr>
              <a:t>21.10.2014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054036-1AEC-4FD6-8416-3B4DD66037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520272-9425-414A-9786-26EA6085212A}" type="datetimeFigureOut">
              <a:rPr lang="ru-RU"/>
              <a:pPr>
                <a:defRPr/>
              </a:pPr>
              <a:t>21.10.2014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78A361-F3A9-4791-A493-AB858F44873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01A7F7-644B-467C-9B79-E90D41E4C50A}" type="datetimeFigureOut">
              <a:rPr lang="ru-RU"/>
              <a:pPr>
                <a:defRPr/>
              </a:pPr>
              <a:t>21.10.2014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21E466-1B62-473B-9E6E-D33ACA2082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51EF6D-72B1-4BEA-9B4E-C8DB7E7A41B5}" type="datetimeFigureOut">
              <a:rPr lang="ru-RU"/>
              <a:pPr>
                <a:defRPr/>
              </a:pPr>
              <a:t>21.10.2014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A5F100-1BB1-473C-AC13-5398351317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2FA6F-AA62-46E5-B691-D96CEEB9E3C9}" type="datetimeFigureOut">
              <a:rPr lang="ru-RU"/>
              <a:pPr>
                <a:defRPr/>
              </a:pPr>
              <a:t>21.10.2014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34A12-B184-469D-A2A8-E1483A03B9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BBADF8-F97E-49B2-8A55-36E892EF91A3}" type="datetimeFigureOut">
              <a:rPr lang="ru-RU"/>
              <a:pPr>
                <a:defRPr/>
              </a:pPr>
              <a:t>21.10.2014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E08B2B-143E-4669-AB17-03E592347F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49303FE-B0BB-472B-9701-35B813A586DA}" type="datetimeFigureOut">
              <a:rPr lang="ru-RU"/>
              <a:pPr>
                <a:defRPr/>
              </a:pPr>
              <a:t>21.10.2014</a:t>
            </a:fld>
            <a:endParaRPr lang="ru-RU" dirty="0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1D32FD4-301D-4610-9904-82C45D2CB4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321835C-693F-44A8-9421-29021149057E}" type="datetimeFigureOut">
              <a:rPr lang="ru-RU"/>
              <a:pPr>
                <a:defRPr/>
              </a:pPr>
              <a:t>21.10.2014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5A24C50-757E-4199-B0D2-23195C691A5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56" r:id="rId2"/>
    <p:sldLayoutId id="2147483961" r:id="rId3"/>
    <p:sldLayoutId id="2147483962" r:id="rId4"/>
    <p:sldLayoutId id="2147483963" r:id="rId5"/>
    <p:sldLayoutId id="2147483964" r:id="rId6"/>
    <p:sldLayoutId id="2147483957" r:id="rId7"/>
    <p:sldLayoutId id="2147483965" r:id="rId8"/>
    <p:sldLayoutId id="2147483966" r:id="rId9"/>
    <p:sldLayoutId id="2147483958" r:id="rId10"/>
    <p:sldLayoutId id="21474839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video" Target="file:///C:\Users\admin\Videos\&#1084;&#1072;&#1075;&#1085;&#1080;&#1090;&#1085;&#1099;&#1081;%20&#1087;&#1086;&#1090;&#1086;&#1082;.wmv" TargetMode="Externa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00175"/>
            <a:ext cx="8572560" cy="35004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7200" i="1" dirty="0" smtClean="0">
                <a:solidFill>
                  <a:srgbClr val="070BB9"/>
                </a:solidFill>
              </a:rPr>
              <a:t>Электромагнитная индукция. Закон электромагнитной индукции.</a:t>
            </a:r>
            <a:endParaRPr lang="ru-RU" sz="7200" i="1" dirty="0">
              <a:solidFill>
                <a:srgbClr val="070BB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Выполнение условия возникновения ЭМИ – изменение магнитного потока через контур – можно осуществить </a:t>
            </a:r>
            <a:r>
              <a:rPr lang="ru-RU" sz="3200" u="sng" dirty="0" smtClean="0"/>
              <a:t>тремя способами</a:t>
            </a:r>
            <a:r>
              <a:rPr lang="ru-RU" sz="3200" dirty="0" smtClean="0"/>
              <a:t>:</a:t>
            </a:r>
            <a:endParaRPr lang="ru-RU" sz="3200" dirty="0"/>
          </a:p>
        </p:txBody>
      </p:sp>
      <p:sp>
        <p:nvSpPr>
          <p:cNvPr id="32770" name="Rectangle 3"/>
          <p:cNvSpPr txBox="1">
            <a:spLocks noChangeArrowheads="1"/>
          </p:cNvSpPr>
          <p:nvPr/>
        </p:nvSpPr>
        <p:spPr bwMode="auto">
          <a:xfrm>
            <a:off x="500063" y="2143125"/>
            <a:ext cx="8229600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ru-RU" sz="2800">
              <a:latin typeface="Lucida Sans Unicode" pitchFamily="34" charset="0"/>
            </a:endParaRPr>
          </a:p>
          <a:p>
            <a:pPr marL="365125" indent="-255588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800">
                <a:latin typeface="Lucida Sans Unicode" pitchFamily="34" charset="0"/>
              </a:rPr>
              <a:t>1) Путем изменения площади</a:t>
            </a:r>
            <a:endParaRPr lang="ru-RU" sz="3600" b="1">
              <a:solidFill>
                <a:srgbClr val="990000"/>
              </a:solidFill>
              <a:latin typeface="Lucida Sans Unicode" pitchFamily="34" charset="0"/>
            </a:endParaRPr>
          </a:p>
          <a:p>
            <a:pPr marL="365125" indent="-255588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800">
                <a:latin typeface="Lucida Sans Unicode" pitchFamily="34" charset="0"/>
              </a:rPr>
              <a:t>      контура </a:t>
            </a:r>
            <a:r>
              <a:rPr lang="ru-RU" sz="2800">
                <a:solidFill>
                  <a:srgbClr val="990000"/>
                </a:solidFill>
                <a:latin typeface="Lucida Sans Unicode" pitchFamily="34" charset="0"/>
              </a:rPr>
              <a:t>Δ </a:t>
            </a:r>
            <a:r>
              <a:rPr lang="en-US" sz="2800" b="1">
                <a:solidFill>
                  <a:srgbClr val="990000"/>
                </a:solidFill>
                <a:latin typeface="Lucida Sans Unicode" pitchFamily="34" charset="0"/>
              </a:rPr>
              <a:t>S</a:t>
            </a:r>
            <a:r>
              <a:rPr lang="ru-RU" sz="2800">
                <a:latin typeface="Lucida Sans Unicode" pitchFamily="34" charset="0"/>
              </a:rPr>
              <a:t>  </a:t>
            </a:r>
          </a:p>
          <a:p>
            <a:pPr marL="365125" indent="-255588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endParaRPr lang="ru-RU" sz="2800">
              <a:latin typeface="Lucida Sans Unicode" pitchFamily="34" charset="0"/>
            </a:endParaRPr>
          </a:p>
          <a:p>
            <a:pPr marL="365125" indent="-255588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800">
                <a:latin typeface="Lucida Sans Unicode" pitchFamily="34" charset="0"/>
              </a:rPr>
              <a:t>2) Путем изменения величины магнитного поля </a:t>
            </a:r>
            <a:r>
              <a:rPr lang="ru-RU" sz="2800">
                <a:solidFill>
                  <a:srgbClr val="990000"/>
                </a:solidFill>
                <a:latin typeface="Lucida Sans Unicode" pitchFamily="34" charset="0"/>
              </a:rPr>
              <a:t>Δ </a:t>
            </a:r>
            <a:r>
              <a:rPr lang="ru-RU" sz="2800" b="1">
                <a:solidFill>
                  <a:srgbClr val="990000"/>
                </a:solidFill>
                <a:latin typeface="Lucida Sans Unicode" pitchFamily="34" charset="0"/>
              </a:rPr>
              <a:t>В</a:t>
            </a:r>
            <a:r>
              <a:rPr lang="ru-RU" sz="2800">
                <a:latin typeface="Lucida Sans Unicode" pitchFamily="34" charset="0"/>
              </a:rPr>
              <a:t> </a:t>
            </a:r>
          </a:p>
          <a:p>
            <a:pPr marL="365125" indent="-255588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800">
                <a:latin typeface="Lucida Sans Unicode" pitchFamily="34" charset="0"/>
              </a:rPr>
              <a:t>3)</a:t>
            </a:r>
            <a:r>
              <a:rPr lang="en-US" sz="2800">
                <a:latin typeface="Lucida Sans Unicode" pitchFamily="34" charset="0"/>
              </a:rPr>
              <a:t> </a:t>
            </a:r>
            <a:r>
              <a:rPr lang="ru-RU" sz="2800">
                <a:latin typeface="Lucida Sans Unicode" pitchFamily="34" charset="0"/>
              </a:rPr>
              <a:t>Путем изменения угла </a:t>
            </a:r>
            <a:r>
              <a:rPr lang="ru-RU" sz="2800">
                <a:solidFill>
                  <a:srgbClr val="990000"/>
                </a:solidFill>
                <a:latin typeface="Lucida Sans Unicode" pitchFamily="34" charset="0"/>
              </a:rPr>
              <a:t>Δ</a:t>
            </a:r>
            <a:r>
              <a:rPr lang="ru-RU" sz="2800">
                <a:latin typeface="Lucida Sans Unicode" pitchFamily="34" charset="0"/>
              </a:rPr>
              <a:t> </a:t>
            </a:r>
            <a:r>
              <a:rPr lang="ru-RU" sz="4000" b="1" i="1">
                <a:solidFill>
                  <a:srgbClr val="990000"/>
                </a:solidFill>
                <a:latin typeface="Lucida Sans Unicode" pitchFamily="34" charset="0"/>
                <a:cs typeface="Times New Roman" pitchFamily="18" charset="0"/>
              </a:rPr>
              <a:t>α</a:t>
            </a:r>
            <a:endParaRPr lang="ru-RU" sz="2800">
              <a:latin typeface="Lucida Sans Unicode" pitchFamily="34" charset="0"/>
            </a:endParaRPr>
          </a:p>
          <a:p>
            <a:pPr marL="365125" indent="-255588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lang="ru-RU" sz="2800">
              <a:latin typeface="Lucida Sans Unicode" pitchFamily="34" charset="0"/>
            </a:endParaRPr>
          </a:p>
        </p:txBody>
      </p:sp>
      <p:sp>
        <p:nvSpPr>
          <p:cNvPr id="12" name="Oval 5"/>
          <p:cNvSpPr>
            <a:spLocks noChangeArrowheads="1"/>
          </p:cNvSpPr>
          <p:nvPr/>
        </p:nvSpPr>
        <p:spPr bwMode="auto">
          <a:xfrm>
            <a:off x="6286500" y="2428875"/>
            <a:ext cx="2286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65125" indent="-255588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3200" b="1">
                <a:solidFill>
                  <a:srgbClr val="990000"/>
                </a:solidFill>
                <a:latin typeface="Lucida Sans Unicode" pitchFamily="34" charset="0"/>
              </a:rPr>
              <a:t>S</a:t>
            </a:r>
            <a:endParaRPr lang="ru-RU" sz="3200" b="1">
              <a:solidFill>
                <a:srgbClr val="990000"/>
              </a:solidFill>
              <a:latin typeface="Lucida Sans Unicode" pitchFamily="34" charset="0"/>
            </a:endParaRPr>
          </a:p>
          <a:p>
            <a:pPr marL="365125" indent="-255588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68000"/>
            </a:pPr>
            <a:endParaRPr lang="ru-RU" sz="2400">
              <a:latin typeface="Lucida Sans Unicode" pitchFamily="34" charset="0"/>
            </a:endParaRPr>
          </a:p>
        </p:txBody>
      </p:sp>
      <p:sp>
        <p:nvSpPr>
          <p:cNvPr id="32772" name="Line 6"/>
          <p:cNvSpPr>
            <a:spLocks noChangeShapeType="1"/>
          </p:cNvSpPr>
          <p:nvPr/>
        </p:nvSpPr>
        <p:spPr bwMode="auto">
          <a:xfrm flipV="1">
            <a:off x="6286500" y="1590675"/>
            <a:ext cx="9906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73" name="Line 22"/>
          <p:cNvSpPr>
            <a:spLocks noChangeShapeType="1"/>
          </p:cNvSpPr>
          <p:nvPr/>
        </p:nvSpPr>
        <p:spPr bwMode="auto">
          <a:xfrm flipV="1">
            <a:off x="7277100" y="1971675"/>
            <a:ext cx="9906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74" name="Line 24"/>
          <p:cNvSpPr>
            <a:spLocks noChangeShapeType="1"/>
          </p:cNvSpPr>
          <p:nvPr/>
        </p:nvSpPr>
        <p:spPr bwMode="auto">
          <a:xfrm flipV="1">
            <a:off x="7734300" y="2200275"/>
            <a:ext cx="9906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75" name="Line 25"/>
          <p:cNvSpPr>
            <a:spLocks noChangeShapeType="1"/>
          </p:cNvSpPr>
          <p:nvPr/>
        </p:nvSpPr>
        <p:spPr bwMode="auto">
          <a:xfrm flipV="1">
            <a:off x="6743700" y="1895475"/>
            <a:ext cx="9906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76" name="Rectangle 33"/>
          <p:cNvSpPr>
            <a:spLocks noChangeArrowheads="1"/>
          </p:cNvSpPr>
          <p:nvPr/>
        </p:nvSpPr>
        <p:spPr bwMode="auto">
          <a:xfrm>
            <a:off x="7658100" y="181927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990000"/>
                </a:solidFill>
                <a:latin typeface="Lucida Sans Unicode" pitchFamily="34" charset="0"/>
              </a:rPr>
              <a:t>В</a:t>
            </a:r>
          </a:p>
        </p:txBody>
      </p:sp>
      <p:sp>
        <p:nvSpPr>
          <p:cNvPr id="32777" name="Line 43"/>
          <p:cNvSpPr>
            <a:spLocks noChangeShapeType="1"/>
          </p:cNvSpPr>
          <p:nvPr/>
        </p:nvSpPr>
        <p:spPr bwMode="auto">
          <a:xfrm>
            <a:off x="6743700" y="2581275"/>
            <a:ext cx="228600" cy="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" name="Oval 47"/>
          <p:cNvSpPr>
            <a:spLocks noChangeArrowheads="1"/>
          </p:cNvSpPr>
          <p:nvPr/>
        </p:nvSpPr>
        <p:spPr bwMode="auto">
          <a:xfrm>
            <a:off x="6286500" y="2428875"/>
            <a:ext cx="2286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Lucida Sans Unicode" pitchFamily="34" charset="0"/>
            </a:endParaRPr>
          </a:p>
        </p:txBody>
      </p:sp>
      <p:sp>
        <p:nvSpPr>
          <p:cNvPr id="28" name="Oval 6"/>
          <p:cNvSpPr>
            <a:spLocks noChangeArrowheads="1"/>
          </p:cNvSpPr>
          <p:nvPr/>
        </p:nvSpPr>
        <p:spPr bwMode="auto">
          <a:xfrm>
            <a:off x="6000750" y="4786313"/>
            <a:ext cx="2238375" cy="8112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n-US" sz="2800">
                <a:latin typeface="Lucida Sans Unicode" pitchFamily="34" charset="0"/>
              </a:rPr>
              <a:t>                                </a:t>
            </a:r>
            <a:endParaRPr lang="ru-RU" sz="2800">
              <a:latin typeface="Lucida Sans Unicode" pitchFamily="34" charset="0"/>
            </a:endParaRPr>
          </a:p>
          <a:p>
            <a:pPr algn="ctr"/>
            <a:endParaRPr lang="ru-RU">
              <a:latin typeface="Lucida Sans Unicode" pitchFamily="34" charset="0"/>
            </a:endParaRPr>
          </a:p>
        </p:txBody>
      </p:sp>
      <p:grpSp>
        <p:nvGrpSpPr>
          <p:cNvPr id="29" name="Group 31"/>
          <p:cNvGrpSpPr>
            <a:grpSpLocks/>
          </p:cNvGrpSpPr>
          <p:nvPr/>
        </p:nvGrpSpPr>
        <p:grpSpPr bwMode="auto">
          <a:xfrm>
            <a:off x="6048375" y="4176713"/>
            <a:ext cx="2143125" cy="1571625"/>
            <a:chOff x="480" y="2592"/>
            <a:chExt cx="2160" cy="1488"/>
          </a:xfrm>
        </p:grpSpPr>
        <p:sp>
          <p:nvSpPr>
            <p:cNvPr id="32799" name="Line 10"/>
            <p:cNvSpPr>
              <a:spLocks noChangeShapeType="1"/>
            </p:cNvSpPr>
            <p:nvPr/>
          </p:nvSpPr>
          <p:spPr bwMode="auto">
            <a:xfrm flipV="1">
              <a:off x="480" y="2592"/>
              <a:ext cx="768" cy="11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00" name="Line 11"/>
            <p:cNvSpPr>
              <a:spLocks noChangeShapeType="1"/>
            </p:cNvSpPr>
            <p:nvPr/>
          </p:nvSpPr>
          <p:spPr bwMode="auto">
            <a:xfrm flipV="1">
              <a:off x="1008" y="2688"/>
              <a:ext cx="768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01" name="Line 12"/>
            <p:cNvSpPr>
              <a:spLocks noChangeShapeType="1"/>
            </p:cNvSpPr>
            <p:nvPr/>
          </p:nvSpPr>
          <p:spPr bwMode="auto">
            <a:xfrm flipV="1">
              <a:off x="768" y="2688"/>
              <a:ext cx="720" cy="11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02" name="Line 13"/>
            <p:cNvSpPr>
              <a:spLocks noChangeShapeType="1"/>
            </p:cNvSpPr>
            <p:nvPr/>
          </p:nvSpPr>
          <p:spPr bwMode="auto">
            <a:xfrm flipV="1">
              <a:off x="1296" y="2736"/>
              <a:ext cx="72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03" name="Line 14"/>
            <p:cNvSpPr>
              <a:spLocks noChangeShapeType="1"/>
            </p:cNvSpPr>
            <p:nvPr/>
          </p:nvSpPr>
          <p:spPr bwMode="auto">
            <a:xfrm flipV="1">
              <a:off x="1584" y="2832"/>
              <a:ext cx="72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804" name="Line 15"/>
            <p:cNvSpPr>
              <a:spLocks noChangeShapeType="1"/>
            </p:cNvSpPr>
            <p:nvPr/>
          </p:nvSpPr>
          <p:spPr bwMode="auto">
            <a:xfrm flipV="1">
              <a:off x="1920" y="2880"/>
              <a:ext cx="72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781" name="Rectangle 21"/>
          <p:cNvSpPr>
            <a:spLocks noChangeArrowheads="1"/>
          </p:cNvSpPr>
          <p:nvPr/>
        </p:nvSpPr>
        <p:spPr bwMode="auto">
          <a:xfrm>
            <a:off x="7715250" y="4214813"/>
            <a:ext cx="276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990000"/>
                </a:solidFill>
                <a:latin typeface="Lucida Sans Unicode" pitchFamily="34" charset="0"/>
              </a:rPr>
              <a:t>В</a:t>
            </a:r>
          </a:p>
        </p:txBody>
      </p:sp>
      <p:sp>
        <p:nvSpPr>
          <p:cNvPr id="32782" name="WordArt 33"/>
          <p:cNvSpPr>
            <a:spLocks noChangeArrowheads="1" noChangeShapeType="1" noTextEdit="1"/>
          </p:cNvSpPr>
          <p:nvPr/>
        </p:nvSpPr>
        <p:spPr bwMode="auto">
          <a:xfrm rot="5400000">
            <a:off x="6088063" y="4984750"/>
            <a:ext cx="152400" cy="32702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i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Arial"/>
                <a:cs typeface="Arial"/>
              </a:rPr>
              <a:t>s</a:t>
            </a:r>
            <a:endParaRPr lang="ru-RU" sz="3600" i="1" kern="1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89" name="Oval 5"/>
          <p:cNvSpPr txBox="1">
            <a:spLocks noChangeArrowheads="1"/>
          </p:cNvSpPr>
          <p:nvPr/>
        </p:nvSpPr>
        <p:spPr>
          <a:xfrm>
            <a:off x="214313" y="5929313"/>
            <a:ext cx="1776412" cy="66040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  <a:round/>
          </a:ln>
        </p:spPr>
        <p:txBody>
          <a:bodyPr>
            <a:normAutofit fontScale="77500" lnSpcReduction="20000"/>
          </a:bodyPr>
          <a:lstStyle/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endParaRPr lang="ru-RU" sz="3600" b="1">
              <a:solidFill>
                <a:srgbClr val="990000"/>
              </a:solidFill>
              <a:latin typeface="+mn-lt"/>
              <a:cs typeface="+mn-cs"/>
            </a:endParaRP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endParaRPr lang="ru-RU" sz="2800">
              <a:latin typeface="+mn-lt"/>
              <a:cs typeface="+mn-cs"/>
            </a:endParaRPr>
          </a:p>
        </p:txBody>
      </p:sp>
      <p:grpSp>
        <p:nvGrpSpPr>
          <p:cNvPr id="32784" name="Group 40"/>
          <p:cNvGrpSpPr>
            <a:grpSpLocks/>
          </p:cNvGrpSpPr>
          <p:nvPr/>
        </p:nvGrpSpPr>
        <p:grpSpPr bwMode="auto">
          <a:xfrm>
            <a:off x="1643063" y="5429250"/>
            <a:ext cx="227012" cy="252413"/>
            <a:chOff x="4992" y="1344"/>
            <a:chExt cx="324" cy="404"/>
          </a:xfrm>
        </p:grpSpPr>
        <p:sp>
          <p:nvSpPr>
            <p:cNvPr id="32797" name="Rectangle 30"/>
            <p:cNvSpPr>
              <a:spLocks noChangeArrowheads="1"/>
            </p:cNvSpPr>
            <p:nvPr/>
          </p:nvSpPr>
          <p:spPr bwMode="auto">
            <a:xfrm>
              <a:off x="4992" y="1344"/>
              <a:ext cx="3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b="1">
                  <a:solidFill>
                    <a:srgbClr val="990000"/>
                  </a:solidFill>
                  <a:latin typeface="Lucida Sans Unicode" pitchFamily="34" charset="0"/>
                </a:rPr>
                <a:t>B</a:t>
              </a:r>
              <a:endParaRPr lang="ru-RU" sz="3600" b="1">
                <a:solidFill>
                  <a:srgbClr val="990000"/>
                </a:solidFill>
                <a:latin typeface="Lucida Sans Unicode" pitchFamily="34" charset="0"/>
              </a:endParaRPr>
            </a:p>
          </p:txBody>
        </p:sp>
        <p:sp>
          <p:nvSpPr>
            <p:cNvPr id="32798" name="Line 39"/>
            <p:cNvSpPr>
              <a:spLocks noChangeShapeType="1"/>
            </p:cNvSpPr>
            <p:nvPr/>
          </p:nvSpPr>
          <p:spPr bwMode="auto">
            <a:xfrm>
              <a:off x="5088" y="1344"/>
              <a:ext cx="192" cy="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3" name="Group 48"/>
          <p:cNvGrpSpPr>
            <a:grpSpLocks/>
          </p:cNvGrpSpPr>
          <p:nvPr/>
        </p:nvGrpSpPr>
        <p:grpSpPr bwMode="auto">
          <a:xfrm>
            <a:off x="714375" y="5357813"/>
            <a:ext cx="838200" cy="1500187"/>
            <a:chOff x="3696" y="1152"/>
            <a:chExt cx="1200" cy="2400"/>
          </a:xfrm>
        </p:grpSpPr>
        <p:sp>
          <p:nvSpPr>
            <p:cNvPr id="32794" name="Line 49"/>
            <p:cNvSpPr>
              <a:spLocks noChangeShapeType="1"/>
            </p:cNvSpPr>
            <p:nvPr/>
          </p:nvSpPr>
          <p:spPr bwMode="auto">
            <a:xfrm flipV="1">
              <a:off x="4896" y="1200"/>
              <a:ext cx="0" cy="2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5" name="Line 50"/>
            <p:cNvSpPr>
              <a:spLocks noChangeShapeType="1"/>
            </p:cNvSpPr>
            <p:nvPr/>
          </p:nvSpPr>
          <p:spPr bwMode="auto">
            <a:xfrm flipV="1">
              <a:off x="3696" y="1152"/>
              <a:ext cx="0" cy="2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6" name="Line 51"/>
            <p:cNvSpPr>
              <a:spLocks noChangeShapeType="1"/>
            </p:cNvSpPr>
            <p:nvPr/>
          </p:nvSpPr>
          <p:spPr bwMode="auto">
            <a:xfrm flipV="1">
              <a:off x="4320" y="1152"/>
              <a:ext cx="0" cy="23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786" name="WordArt 60"/>
          <p:cNvSpPr>
            <a:spLocks noChangeArrowheads="1" noChangeShapeType="1" noTextEdit="1"/>
          </p:cNvSpPr>
          <p:nvPr/>
        </p:nvSpPr>
        <p:spPr bwMode="auto">
          <a:xfrm rot="5400000">
            <a:off x="-979488" y="5441950"/>
            <a:ext cx="90488" cy="230188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i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Arial"/>
                <a:cs typeface="Arial"/>
              </a:rPr>
              <a:t>s</a:t>
            </a:r>
            <a:endParaRPr lang="ru-RU" sz="3600" i="1" kern="1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100" name="Oval 6"/>
          <p:cNvSpPr txBox="1">
            <a:spLocks noChangeArrowheads="1"/>
          </p:cNvSpPr>
          <p:nvPr/>
        </p:nvSpPr>
        <p:spPr>
          <a:xfrm>
            <a:off x="3143250" y="6072188"/>
            <a:ext cx="2071688" cy="585787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  <a:round/>
          </a:ln>
        </p:spPr>
        <p:txBody>
          <a:bodyPr>
            <a:normAutofit fontScale="70000" lnSpcReduction="20000"/>
          </a:bodyPr>
          <a:lstStyle/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endParaRPr lang="ru-RU" sz="3600" b="1">
              <a:solidFill>
                <a:srgbClr val="990000"/>
              </a:solidFill>
              <a:latin typeface="+mn-lt"/>
              <a:cs typeface="+mn-cs"/>
            </a:endParaRPr>
          </a:p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defRPr/>
            </a:pPr>
            <a:endParaRPr lang="ru-RU" sz="2800">
              <a:latin typeface="+mn-lt"/>
              <a:cs typeface="+mn-cs"/>
            </a:endParaRPr>
          </a:p>
        </p:txBody>
      </p:sp>
      <p:sp>
        <p:nvSpPr>
          <p:cNvPr id="32788" name="Rectangle 45"/>
          <p:cNvSpPr>
            <a:spLocks noChangeArrowheads="1"/>
          </p:cNvSpPr>
          <p:nvPr/>
        </p:nvSpPr>
        <p:spPr bwMode="auto">
          <a:xfrm>
            <a:off x="4714875" y="5500688"/>
            <a:ext cx="227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990000"/>
                </a:solidFill>
                <a:latin typeface="Lucida Sans Unicode" pitchFamily="34" charset="0"/>
              </a:rPr>
              <a:t>В</a:t>
            </a:r>
          </a:p>
        </p:txBody>
      </p:sp>
      <p:grpSp>
        <p:nvGrpSpPr>
          <p:cNvPr id="102" name="Group 58"/>
          <p:cNvGrpSpPr>
            <a:grpSpLocks/>
          </p:cNvGrpSpPr>
          <p:nvPr/>
        </p:nvGrpSpPr>
        <p:grpSpPr bwMode="auto">
          <a:xfrm>
            <a:off x="3173413" y="5538788"/>
            <a:ext cx="1563687" cy="250825"/>
            <a:chOff x="3216" y="1872"/>
            <a:chExt cx="1920" cy="480"/>
          </a:xfrm>
        </p:grpSpPr>
        <p:sp>
          <p:nvSpPr>
            <p:cNvPr id="32791" name="Line 59"/>
            <p:cNvSpPr>
              <a:spLocks noChangeShapeType="1"/>
            </p:cNvSpPr>
            <p:nvPr/>
          </p:nvSpPr>
          <p:spPr bwMode="auto">
            <a:xfrm>
              <a:off x="3216" y="1872"/>
              <a:ext cx="19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2" name="Line 60"/>
            <p:cNvSpPr>
              <a:spLocks noChangeShapeType="1"/>
            </p:cNvSpPr>
            <p:nvPr/>
          </p:nvSpPr>
          <p:spPr bwMode="auto">
            <a:xfrm>
              <a:off x="3216" y="2112"/>
              <a:ext cx="19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793" name="Line 61"/>
            <p:cNvSpPr>
              <a:spLocks noChangeShapeType="1"/>
            </p:cNvSpPr>
            <p:nvPr/>
          </p:nvSpPr>
          <p:spPr bwMode="auto">
            <a:xfrm>
              <a:off x="3216" y="2352"/>
              <a:ext cx="19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790" name="WordArt 71"/>
          <p:cNvSpPr>
            <a:spLocks noChangeArrowheads="1" noChangeShapeType="1" noTextEdit="1"/>
          </p:cNvSpPr>
          <p:nvPr/>
        </p:nvSpPr>
        <p:spPr bwMode="auto">
          <a:xfrm rot="5400000">
            <a:off x="3454401" y="6261100"/>
            <a:ext cx="74612" cy="268287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sz="3600" i="1" kern="1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Arial"/>
                <a:cs typeface="Arial"/>
              </a:rPr>
              <a:t>s</a:t>
            </a:r>
            <a:endParaRPr lang="ru-RU" sz="3600" i="1" kern="1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 advAuto="0"/>
      <p:bldP spid="26" grpId="0" animBg="1"/>
      <p:bldP spid="28" grpId="0" animBg="1" autoUpdateAnimBg="0"/>
      <p:bldP spid="89" grpId="0" animBg="1" autoUpdateAnimBg="0"/>
      <p:bldP spid="100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000125"/>
            <a:ext cx="8572500" cy="5500688"/>
          </a:xfrm>
        </p:spPr>
        <p:txBody>
          <a:bodyPr>
            <a:noAutofit/>
          </a:bodyPr>
          <a:lstStyle/>
          <a:p>
            <a:r>
              <a:rPr lang="ru-RU" smtClean="0">
                <a:cs typeface="Times New Roman" pitchFamily="18" charset="0"/>
              </a:rPr>
              <a:t>§ 8, п.1</a:t>
            </a:r>
          </a:p>
          <a:p>
            <a:r>
              <a:rPr lang="ru-RU" smtClean="0">
                <a:cs typeface="Times New Roman" pitchFamily="18" charset="0"/>
              </a:rPr>
              <a:t>Изучить майндкарту</a:t>
            </a:r>
          </a:p>
          <a:p>
            <a:r>
              <a:rPr lang="ru-RU" smtClean="0">
                <a:latin typeface="Arial" charset="0"/>
                <a:cs typeface="Times New Roman" pitchFamily="18" charset="0"/>
              </a:rPr>
              <a:t>Еще раз</a:t>
            </a:r>
            <a:r>
              <a:rPr lang="ru-RU" smtClean="0">
                <a:cs typeface="Times New Roman" pitchFamily="18" charset="0"/>
              </a:rPr>
              <a:t> прорешать блок-тест и задание с карточками.</a:t>
            </a:r>
          </a:p>
          <a:p>
            <a:r>
              <a:rPr lang="ru-RU" smtClean="0">
                <a:cs typeface="Times New Roman" pitchFamily="18" charset="0"/>
              </a:rPr>
              <a:t>№</a:t>
            </a:r>
            <a:r>
              <a:rPr lang="ru-RU" smtClean="0">
                <a:latin typeface="Arial" charset="0"/>
                <a:cs typeface="Times New Roman" pitchFamily="18" charset="0"/>
              </a:rPr>
              <a:t>6.7</a:t>
            </a:r>
            <a:r>
              <a:rPr lang="ru-RU" smtClean="0">
                <a:cs typeface="Times New Roman" pitchFamily="18" charset="0"/>
              </a:rPr>
              <a:t> №</a:t>
            </a:r>
            <a:r>
              <a:rPr lang="ru-RU" smtClean="0">
                <a:latin typeface="Arial" charset="0"/>
                <a:cs typeface="Times New Roman" pitchFamily="18" charset="0"/>
              </a:rPr>
              <a:t>6.8</a:t>
            </a:r>
            <a:r>
              <a:rPr lang="ru-RU" smtClean="0">
                <a:cs typeface="Times New Roman" pitchFamily="18" charset="0"/>
              </a:rPr>
              <a:t> (задачник) </a:t>
            </a:r>
          </a:p>
          <a:p>
            <a:pPr>
              <a:buFont typeface="Wingdings 3" pitchFamily="18" charset="2"/>
              <a:buNone/>
            </a:pPr>
            <a:r>
              <a:rPr lang="ru-RU" smtClean="0">
                <a:cs typeface="Times New Roman" pitchFamily="18" charset="0"/>
              </a:rPr>
              <a:t> 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/>
              <a:t>Домашнее задание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9059" y="482579"/>
            <a:ext cx="8501122" cy="4786346"/>
          </a:xfrm>
        </p:spPr>
        <p:txBody>
          <a:bodyPr>
            <a:normAutofit fontScale="90000"/>
          </a:bodyPr>
          <a:lstStyle/>
          <a:p>
            <a:pPr marL="1350963" indent="-1350963" algn="l" fontAlgn="auto">
              <a:spcAft>
                <a:spcPts val="0"/>
              </a:spcAft>
              <a:defRPr/>
            </a:pPr>
            <a:r>
              <a:rPr lang="ru-RU" dirty="0" smtClean="0"/>
              <a:t>Цель: найти ответ на вопрос: «Электрический ток создает магнитное поле, а </a:t>
            </a:r>
            <a:r>
              <a:rPr lang="ru-RU" dirty="0" smtClean="0"/>
              <a:t>может ли </a:t>
            </a:r>
            <a:r>
              <a:rPr lang="ru-RU" dirty="0" smtClean="0"/>
              <a:t>магнитное поле </a:t>
            </a:r>
            <a:r>
              <a:rPr lang="ru-RU" dirty="0" smtClean="0"/>
              <a:t>образовывать </a:t>
            </a:r>
            <a:r>
              <a:rPr lang="ru-RU" dirty="0" smtClean="0"/>
              <a:t>электричество?»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115F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115F9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058" y="1047733"/>
            <a:ext cx="8715436" cy="5500726"/>
          </a:xfrm>
        </p:spPr>
        <p:txBody>
          <a:bodyPr>
            <a:normAutofit fontScale="90000"/>
          </a:bodyPr>
          <a:lstStyle/>
          <a:p>
            <a:pPr marL="177800" fontAlgn="auto">
              <a:spcAft>
                <a:spcPts val="0"/>
              </a:spcAft>
              <a:defRPr/>
            </a:pPr>
            <a:r>
              <a:rPr lang="ru-RU" sz="3600" dirty="0" smtClean="0"/>
              <a:t>Задачи:</a:t>
            </a:r>
            <a:br>
              <a:rPr lang="ru-RU" sz="3600" dirty="0" smtClean="0"/>
            </a:br>
            <a:r>
              <a:rPr lang="ru-RU" sz="3600" dirty="0" smtClean="0"/>
              <a:t>1. Вспомнить: </a:t>
            </a:r>
            <a:br>
              <a:rPr lang="ru-RU" sz="3600" dirty="0" smtClean="0"/>
            </a:br>
            <a:r>
              <a:rPr lang="ru-RU" sz="3600" dirty="0" smtClean="0"/>
              <a:t>- действие магнитного поля на проводник с током,</a:t>
            </a:r>
            <a:br>
              <a:rPr lang="ru-RU" sz="3600" dirty="0" smtClean="0"/>
            </a:br>
            <a:r>
              <a:rPr lang="ru-RU" sz="3600" dirty="0" smtClean="0"/>
              <a:t>- действие магнитного поля на движущийся заряд.</a:t>
            </a:r>
            <a:br>
              <a:rPr lang="ru-RU" sz="3600" dirty="0" smtClean="0"/>
            </a:br>
            <a:r>
              <a:rPr lang="ru-RU" sz="3600" dirty="0" smtClean="0"/>
              <a:t>2. Ознакомиться:</a:t>
            </a:r>
            <a:br>
              <a:rPr lang="ru-RU" sz="3600" dirty="0" smtClean="0"/>
            </a:br>
            <a:r>
              <a:rPr lang="ru-RU" sz="3600" dirty="0" smtClean="0"/>
              <a:t>- краткие сведения об ученых,</a:t>
            </a:r>
            <a:br>
              <a:rPr lang="ru-RU" sz="3600" dirty="0" smtClean="0"/>
            </a:br>
            <a:r>
              <a:rPr lang="ru-RU" sz="3600" dirty="0" smtClean="0"/>
              <a:t>- определение магнитного потока,</a:t>
            </a:r>
            <a:br>
              <a:rPr lang="ru-RU" sz="3600" dirty="0" smtClean="0"/>
            </a:br>
            <a:r>
              <a:rPr lang="ru-RU" sz="3600" dirty="0" smtClean="0"/>
              <a:t>- явление электромагнитной индукции (ЭМИ).</a:t>
            </a:r>
            <a:br>
              <a:rPr lang="ru-RU" sz="3600" dirty="0" smtClean="0"/>
            </a:br>
            <a:r>
              <a:rPr lang="ru-RU" sz="3600" dirty="0" smtClean="0"/>
              <a:t>3. Определить:</a:t>
            </a:r>
            <a:br>
              <a:rPr lang="ru-RU" sz="3600" dirty="0" smtClean="0"/>
            </a:br>
            <a:r>
              <a:rPr lang="ru-RU" sz="3600" dirty="0" smtClean="0"/>
              <a:t>- условия возникновения ЭМИ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Содержимое 9" descr="IMG_0006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71625" y="2786063"/>
            <a:ext cx="3983038" cy="3255962"/>
          </a:xfrm>
        </p:spPr>
      </p:pic>
      <p:pic>
        <p:nvPicPr>
          <p:cNvPr id="11" name="Содержимое 5" descr="Ганс Христиан Эрстед"/>
          <p:cNvPicPr>
            <a:picLocks noGrp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6357938" y="2643188"/>
            <a:ext cx="2492375" cy="3417887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26" y="714356"/>
            <a:ext cx="8786874" cy="17145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i="1" dirty="0" smtClean="0"/>
              <a:t>          В 1820 г Эрстед обнаружил действие проводника с током на магнитную стрелку. Этим опытом показали «превращение электричества в магнетизм».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14313" y="1643063"/>
            <a:ext cx="4714875" cy="4857750"/>
          </a:xfrm>
        </p:spPr>
        <p:txBody>
          <a:bodyPr>
            <a:normAutofit lnSpcReduction="10000"/>
          </a:bodyPr>
          <a:lstStyle/>
          <a:p>
            <a:pPr marL="0" indent="355600">
              <a:buFont typeface="Wingdings 3" pitchFamily="18" charset="2"/>
              <a:buNone/>
            </a:pPr>
            <a:r>
              <a:rPr lang="ru-RU" sz="2600" smtClean="0"/>
              <a:t>Английский физик Майкл Фарадей, узнав об опытах Эрстеда, поставил перед собой задачу – «превратить магнетизм в электричество». </a:t>
            </a:r>
            <a:r>
              <a:rPr lang="ru-RU" sz="2600" smtClean="0">
                <a:latin typeface="Arial" charset="0"/>
              </a:rPr>
              <a:t>Он р</a:t>
            </a:r>
            <a:r>
              <a:rPr lang="ru-RU" sz="2600" smtClean="0"/>
              <a:t>ешал эту задачу в течение 10 лет – с 1821 по 1831 г. </a:t>
            </a:r>
            <a:endParaRPr lang="ru-RU" sz="2600" smtClean="0">
              <a:latin typeface="Arial" charset="0"/>
            </a:endParaRPr>
          </a:p>
          <a:p>
            <a:pPr marL="0" indent="355600">
              <a:buFont typeface="Wingdings 3" pitchFamily="18" charset="2"/>
              <a:buNone/>
            </a:pPr>
            <a:r>
              <a:rPr lang="ru-RU" sz="2600" smtClean="0"/>
              <a:t>Фарадей доказал, что магнитное поле может порождать электрический ток.</a:t>
            </a:r>
          </a:p>
        </p:txBody>
      </p:sp>
      <p:pic>
        <p:nvPicPr>
          <p:cNvPr id="7" name="Содержимое 6" descr="FARADAY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119688" y="1481138"/>
            <a:ext cx="3095625" cy="452596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786874" cy="114300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«Превратить магнетизм </a:t>
            </a:r>
            <a:br>
              <a:rPr lang="ru-RU" dirty="0" smtClean="0"/>
            </a:br>
            <a:r>
              <a:rPr lang="ru-RU" dirty="0" smtClean="0"/>
              <a:t>в электричество…»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214438"/>
            <a:ext cx="8715375" cy="5643562"/>
          </a:xfrm>
        </p:spPr>
        <p:txBody>
          <a:bodyPr/>
          <a:lstStyle/>
          <a:p>
            <a:pPr marL="0" indent="355600">
              <a:buFont typeface="Wingdings 3" pitchFamily="18" charset="2"/>
              <a:buNone/>
            </a:pPr>
            <a:r>
              <a:rPr lang="ru-RU" sz="3200" smtClean="0"/>
              <a:t>Возникновение индукционного тока при </a:t>
            </a:r>
            <a:r>
              <a:rPr lang="ru-RU" sz="3200" smtClean="0">
                <a:latin typeface="Arial" charset="0"/>
              </a:rPr>
              <a:t>движении</a:t>
            </a:r>
            <a:r>
              <a:rPr lang="ru-RU" sz="3200" smtClean="0"/>
              <a:t> магнита</a:t>
            </a:r>
            <a:r>
              <a:rPr lang="ru-RU" sz="3200" smtClean="0">
                <a:latin typeface="Arial" charset="0"/>
              </a:rPr>
              <a:t> в катушке</a:t>
            </a:r>
            <a:r>
              <a:rPr lang="ru-RU" sz="3200" smtClean="0"/>
              <a:t> (катушки с током)</a:t>
            </a:r>
          </a:p>
        </p:txBody>
      </p:sp>
      <p:pic>
        <p:nvPicPr>
          <p:cNvPr id="24578" name="Picture 4"/>
          <p:cNvPicPr>
            <a:picLocks noChangeAspect="1" noChangeArrowheads="1"/>
          </p:cNvPicPr>
          <p:nvPr/>
        </p:nvPicPr>
        <p:blipFill>
          <a:blip r:embed="rId3"/>
          <a:srcRect l="22552" t="29253" r="45239" b="37320"/>
          <a:stretch>
            <a:fillRect/>
          </a:stretch>
        </p:blipFill>
        <p:spPr bwMode="auto">
          <a:xfrm>
            <a:off x="0" y="2857500"/>
            <a:ext cx="3455988" cy="2305050"/>
          </a:xfrm>
          <a:prstGeom prst="rect">
            <a:avLst/>
          </a:prstGeom>
          <a:noFill/>
          <a:ln w="9652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24579" name="Picture 7"/>
          <p:cNvPicPr>
            <a:picLocks noChangeAspect="1" noChangeArrowheads="1"/>
          </p:cNvPicPr>
          <p:nvPr/>
        </p:nvPicPr>
        <p:blipFill>
          <a:blip r:embed="rId4"/>
          <a:srcRect l="22751" t="29407" r="44812" b="38341"/>
          <a:stretch>
            <a:fillRect/>
          </a:stretch>
        </p:blipFill>
        <p:spPr bwMode="auto">
          <a:xfrm>
            <a:off x="5643563" y="2357438"/>
            <a:ext cx="2914650" cy="2303462"/>
          </a:xfrm>
          <a:prstGeom prst="rect">
            <a:avLst/>
          </a:prstGeom>
          <a:noFill/>
          <a:ln w="9525">
            <a:noFill/>
            <a:prstDash val="sysDash"/>
            <a:miter lim="800000"/>
            <a:headEnd/>
            <a:tailEnd/>
          </a:ln>
        </p:spPr>
      </p:pic>
      <p:pic>
        <p:nvPicPr>
          <p:cNvPr id="24580" name="Picture 10"/>
          <p:cNvPicPr>
            <a:picLocks noChangeAspect="1" noChangeArrowheads="1"/>
          </p:cNvPicPr>
          <p:nvPr/>
        </p:nvPicPr>
        <p:blipFill>
          <a:blip r:embed="rId5"/>
          <a:srcRect l="22206" t="30138" r="46216" b="38153"/>
          <a:stretch>
            <a:fillRect/>
          </a:stretch>
        </p:blipFill>
        <p:spPr bwMode="auto">
          <a:xfrm>
            <a:off x="3571875" y="4265613"/>
            <a:ext cx="2952750" cy="2592387"/>
          </a:xfrm>
          <a:prstGeom prst="rect">
            <a:avLst/>
          </a:prstGeom>
          <a:noFill/>
          <a:ln w="9652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i="1" dirty="0" smtClean="0"/>
              <a:t>Опыты Фарадея</a:t>
            </a:r>
            <a:endParaRPr lang="ru-RU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i="1" dirty="0" smtClean="0"/>
              <a:t>Опыты Фарадея</a:t>
            </a:r>
            <a:endParaRPr lang="ru-RU" sz="4000" i="1" dirty="0"/>
          </a:p>
        </p:txBody>
      </p:sp>
      <p:sp>
        <p:nvSpPr>
          <p:cNvPr id="26626" name="Прямоугольник 11"/>
          <p:cNvSpPr>
            <a:spLocks noChangeArrowheads="1"/>
          </p:cNvSpPr>
          <p:nvPr/>
        </p:nvSpPr>
        <p:spPr bwMode="auto">
          <a:xfrm>
            <a:off x="500063" y="1143000"/>
            <a:ext cx="75723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Lucida Sans Unicode" pitchFamily="34" charset="0"/>
              </a:rPr>
              <a:t>возникновение индукционного тока в одной катушке при изменении тока в другой катушке</a:t>
            </a: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/>
          <a:srcRect l="24971" t="29543" r="39565" b="34140"/>
          <a:stretch>
            <a:fillRect/>
          </a:stretch>
        </p:blipFill>
        <p:spPr>
          <a:xfrm>
            <a:off x="357188" y="2752725"/>
            <a:ext cx="3457575" cy="4105275"/>
          </a:xfrm>
          <a:prstGeom prst="rect">
            <a:avLst/>
          </a:prstGeom>
          <a:gradFill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</p:spPr>
      </p:pic>
      <p:pic>
        <p:nvPicPr>
          <p:cNvPr id="26628" name="Picture 10"/>
          <p:cNvPicPr>
            <a:picLocks noChangeAspect="1" noChangeArrowheads="1"/>
          </p:cNvPicPr>
          <p:nvPr/>
        </p:nvPicPr>
        <p:blipFill>
          <a:blip r:embed="rId4"/>
          <a:srcRect l="18990" t="41063" r="42845" b="23337"/>
          <a:stretch>
            <a:fillRect/>
          </a:stretch>
        </p:blipFill>
        <p:spPr bwMode="auto">
          <a:xfrm>
            <a:off x="4500563" y="2714625"/>
            <a:ext cx="3887787" cy="3959225"/>
          </a:xfrm>
          <a:prstGeom prst="rect">
            <a:avLst/>
          </a:prstGeom>
          <a:noFill/>
          <a:ln w="9652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350" y="133350"/>
            <a:ext cx="9001156" cy="278605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i="1" dirty="0" smtClean="0">
                <a:solidFill>
                  <a:srgbClr val="FF0000"/>
                </a:solidFill>
              </a:rPr>
              <a:t>Вывод из опытов Фарадея: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sz="4000" dirty="0" smtClean="0"/>
              <a:t>индукционный ток в катушке возникает тогда, когда изменяется число линий магнитной индукции, пронизывающих катушку.</a:t>
            </a:r>
            <a:endParaRPr lang="ru-RU" sz="4000" i="1" dirty="0"/>
          </a:p>
        </p:txBody>
      </p:sp>
      <p:pic>
        <p:nvPicPr>
          <p:cNvPr id="9" name="Содержимое 8" descr="Явление ЭМИ с катушкой и магнитом, эпизод 1.gif"/>
          <p:cNvPicPr>
            <a:picLocks noGrp="1" noChangeAspect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00063" y="3625850"/>
            <a:ext cx="4040187" cy="3232150"/>
          </a:xfrm>
          <a:ln>
            <a:prstDash val="solid"/>
          </a:ln>
        </p:spPr>
      </p:pic>
      <p:pic>
        <p:nvPicPr>
          <p:cNvPr id="10" name="Содержимое 9" descr="Явление ЭМИ с двумя катушками, эпизод 2.gif"/>
          <p:cNvPicPr>
            <a:picLocks noGrp="1" noChangeAspect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4714875" y="2714625"/>
            <a:ext cx="4041775" cy="3233738"/>
          </a:xfrm>
          <a:ln>
            <a:prstDash val="soli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Lucida Sans Unicode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Lucida Sans Unicode" pitchFamily="34" charset="0"/>
            </a:endParaRPr>
          </a:p>
        </p:txBody>
      </p:sp>
      <p:pic>
        <p:nvPicPr>
          <p:cNvPr id="14" name="магнитный поток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-142875" y="-114300"/>
            <a:ext cx="928687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3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4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2202</TotalTime>
  <Words>242</Words>
  <Application>Microsoft Office PowerPoint</Application>
  <PresentationFormat>Экран (4:3)</PresentationFormat>
  <Paragraphs>45</Paragraphs>
  <Slides>11</Slides>
  <Notes>11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Электромагнитная индукция. Закон электромагнитной индукции.</vt:lpstr>
      <vt:lpstr>Цель: найти ответ на вопрос: «Электрический ток создает магнитное поле, а может ли магнитное поле образовывать электричество?»</vt:lpstr>
      <vt:lpstr>Задачи: 1. Вспомнить:  - действие магнитного поля на проводник с током, - действие магнитного поля на движущийся заряд. 2. Ознакомиться: - краткие сведения об ученых, - определение магнитного потока, - явление электромагнитной индукции (ЭМИ). 3. Определить: - условия возникновения ЭМИ  </vt:lpstr>
      <vt:lpstr>          В 1820 г Эрстед обнаружил действие проводника с током на магнитную стрелку. Этим опытом показали «превращение электричества в магнетизм». </vt:lpstr>
      <vt:lpstr>   «Превратить магнетизм  в электричество…»</vt:lpstr>
      <vt:lpstr>Опыты Фарадея</vt:lpstr>
      <vt:lpstr>Опыты Фарадея</vt:lpstr>
      <vt:lpstr>Вывод из опытов Фарадея: индукционный ток в катушке возникает тогда, когда изменяется число линий магнитной индукции, пронизывающих катушку.</vt:lpstr>
      <vt:lpstr>Слайд 9</vt:lpstr>
      <vt:lpstr>Выполнение условия возникновения ЭМИ – изменение магнитного потока через контур – можно осуществить тремя способами: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Проводники  в электростатическом поле</dc:title>
  <dc:creator>Марина</dc:creator>
  <cp:lastModifiedBy>admin</cp:lastModifiedBy>
  <cp:revision>319</cp:revision>
  <dcterms:created xsi:type="dcterms:W3CDTF">2009-09-20T16:44:30Z</dcterms:created>
  <dcterms:modified xsi:type="dcterms:W3CDTF">2014-10-21T19:30:46Z</dcterms:modified>
</cp:coreProperties>
</file>