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8"/>
  </p:notesMasterIdLst>
  <p:sldIdLst>
    <p:sldId id="287" r:id="rId3"/>
    <p:sldId id="297" r:id="rId4"/>
    <p:sldId id="296" r:id="rId5"/>
    <p:sldId id="280" r:id="rId6"/>
    <p:sldId id="273" r:id="rId7"/>
    <p:sldId id="270" r:id="rId8"/>
    <p:sldId id="274" r:id="rId9"/>
    <p:sldId id="277" r:id="rId10"/>
    <p:sldId id="278" r:id="rId11"/>
    <p:sldId id="282" r:id="rId12"/>
    <p:sldId id="256" r:id="rId13"/>
    <p:sldId id="291" r:id="rId14"/>
    <p:sldId id="258" r:id="rId15"/>
    <p:sldId id="292" r:id="rId16"/>
    <p:sldId id="281" r:id="rId17"/>
    <p:sldId id="295" r:id="rId18"/>
    <p:sldId id="298" r:id="rId19"/>
    <p:sldId id="299" r:id="rId20"/>
    <p:sldId id="283" r:id="rId21"/>
    <p:sldId id="285" r:id="rId22"/>
    <p:sldId id="284" r:id="rId23"/>
    <p:sldId id="286" r:id="rId24"/>
    <p:sldId id="301" r:id="rId25"/>
    <p:sldId id="289" r:id="rId26"/>
    <p:sldId id="30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4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3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DE37CC-FA59-4726-82C8-275B281234F4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7C518F-1A09-4C18-A2F5-7A4A21164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36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43A20-DF71-4CD8-AAFA-79F99F9BDFCD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59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526B8-4616-4895-B63D-295614F34E7C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12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DE0201-6B60-4703-B79D-0EA6D953A7F4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66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C518F-1A09-4C18-A2F5-7A4A2116482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200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D69F6-8224-4A45-80F8-A3D418C88AA9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748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C2C97F-2EC1-44EC-A68F-770465FD99F2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236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EAC88A-5D63-48A2-9E48-CCCC44959BCE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855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EFBED-E055-48F9-9EC8-AED228BAB05A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60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14594-DEF8-43CF-99EC-B9CEAA1B0B8B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75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396E47-154F-4ABB-BC4E-964900030851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83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2EE0F9-B240-4E0D-9DCB-BF9E48093ED1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12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9A0377-BEA3-4A8E-94C9-1DBE80515367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96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79CC21-28F4-4266-84C3-233397154E9C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97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B8C5E4-512D-4A50-80A4-98650E2A9D2D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7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7C276-898D-4390-B391-8B063E855B7E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97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B94205-0CF2-42E1-B748-E29BB5EB256C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651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3DBC4-931D-4538-9B5E-C2E057E10C1F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17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4A2C-5B34-4ABD-ADBA-E9BE33BEA617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3882-71E9-4943-943D-D2BCAEFA5A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3E991-D24D-4B04-A339-61CA665BF24F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F66C-3C64-41E0-96B5-60B826084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DDEE-EC59-49E5-974F-129F0CDD9705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BABE-65D4-470B-936A-3BAAD7ADC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7F26-0EBF-484E-98C8-D1D7C820C905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FB97-BE36-4085-B94A-FB74A3A0B1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70F-B5FD-437B-910B-590153EF22FA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703F-19AE-4D96-9197-53BF970D26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1057-3053-40A2-A137-4A1CA56160D9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3146-0B31-45A3-B8A2-46E9A687E6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5C9A-13E2-464F-B44F-173059919D93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E371-6226-4BAF-8928-0FD3272E6F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2217-5925-40C2-9402-4D208154AA46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2578-A36A-48BC-B32C-E6F3DE326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AEC7-DD85-4C8C-B383-0764BC43ADAF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38DD-716D-4ED6-86C2-F459244F6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607F-F2A7-42ED-A97C-0FF2979DDC41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32D2-0303-46C6-912D-444596459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87A8-F41D-47F4-8274-3EDF52DEF601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48AA-D94C-4EBB-B8A9-F561A9515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9E84-FC85-4026-81BB-3F608AC7250A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5712-CDCD-4753-89F3-56E1FC38B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FB07-BA07-4DF9-AE15-20E40C007ACA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CA8A-A7F8-4640-BB0D-759FBC33E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FAED-B49B-4744-9378-5691A830D264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9C07-D863-49A4-A47D-17AB02817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ED7C-4E74-4D21-ADE6-47E3D0670B5A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5E89-3879-4026-B1BF-B61A0DB6A4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B0E0-FA95-4544-A129-EC1EE3FBDFBC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FBB4-8E94-4A42-956D-DE4FD51E2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7C9D-0B61-49F3-85DB-DDFDF05D80E3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3070-00E5-4F42-B2CF-3FC81056A0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FCA3-63E9-441A-907E-06C1FA3BC165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B7F4-475F-4394-BE0D-1B4A33044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CEAC-82EE-483F-8264-96C5E8503A7B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B9C9-A668-4BAB-B5DF-1928F3541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39EB-7F24-4851-9D88-9FEEFCFA4F50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5DFA-6BE5-4CC5-A613-89FA89866E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571E-FA2E-470F-BFA2-7E4272B3D455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97A0-EB3A-49A4-99EF-46E8ED57CD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57F0-0848-4408-9DBA-DB70AD405B6F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C803-F90D-4CEB-8E50-206B1B2FD3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485E365-EF4E-441D-960F-3043616038A4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F288523-03BD-49C3-915B-7AB1483F1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12E12A2-6CF6-4C4E-B71F-1D979E678907}" type="datetime1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Мерзликина Г. 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98CFE9E-FB0E-46B8-AA80-0131BC0B10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file:///E:\&#1042;&#1072;&#1074;&#1080;&#1083;&#1086;&#1085;&#1089;&#1082;&#1086;&#1077;%20&#1080;&#1089;&#1082;&#1091;&#1089;&#1089;&#1090;&#1074;&#1086;-%20&#1089;&#1090;&#1077;&#1083;&#1072;%20&#1089;%20&#1050;&#1086;&#1076;&#1077;&#1082;&#1089;&#1086;&#1084;%20&#1079;&#1072;&#1082;&#1086;&#1085;&#1086;&#1074;%20&#1094;&#1072;&#1088;&#1103;%20&#1061;&#1072;&#1084;&#1084;&#1091;&#1088;&#1072;&#1087;&#1080;.mp4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G:\&#1042;&#1072;&#1074;&#1080;&#1083;&#1086;&#1085;&#1089;&#1082;&#1086;&#1077;%20&#1080;&#1089;&#1082;&#1091;&#1089;&#1089;&#1090;&#1074;&#1086;-%20&#1089;&#1090;&#1077;&#1083;&#1072;%20&#1089;%20&#1050;&#1086;&#1076;&#1077;&#1082;&#1089;&#1086;&#1084;%20&#1079;&#1072;&#1082;&#1086;&#1085;&#1086;&#1074;%20&#1094;&#1072;&#1088;&#1103;%20&#1061;&#1072;&#1084;&#1084;&#1091;&#1088;&#1072;&#1087;&#1080;.mp4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E:\&#1092;&#1080;&#1079;&#1084;&#1080;&#1085;&#1091;&#1090;&#1082;&#1072;%20&#1057;&#1080;&#1076;&#1103;%20&#1085;&#1072;%20&#1089;&#1090;&#1091;&#1083;&#1077;.wmv.mp4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G:\&#1092;&#1080;&#1079;&#1084;&#1080;&#1085;&#1091;&#1090;&#1082;&#1072;%20&#1057;&#1080;&#1076;&#1103;%20&#1085;&#1072;%20&#1089;&#1090;&#1091;&#1083;&#1077;.wmv.mp4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2910" y="3357562"/>
            <a:ext cx="4894262" cy="1470025"/>
          </a:xfrm>
        </p:spPr>
        <p:txBody>
          <a:bodyPr/>
          <a:lstStyle/>
          <a:p>
            <a:r>
              <a:rPr lang="ru-RU" b="1" dirty="0" smtClean="0"/>
              <a:t>Вавилонский  </a:t>
            </a:r>
            <a:r>
              <a:rPr lang="ru-RU" b="1" dirty="0" smtClean="0">
                <a:latin typeface="Arial" pitchFamily="34" charset="0"/>
              </a:rPr>
              <a:t>царь </a:t>
            </a:r>
            <a:r>
              <a:rPr lang="ru-RU" b="1" dirty="0" smtClean="0"/>
              <a:t>Хаммурапи и его </a:t>
            </a:r>
            <a:r>
              <a:rPr lang="ru-RU" b="1" dirty="0" smtClean="0"/>
              <a:t>законы</a:t>
            </a:r>
            <a:endParaRPr lang="ru-RU" b="1" dirty="0" smtClean="0"/>
          </a:p>
        </p:txBody>
      </p:sp>
      <p:pic>
        <p:nvPicPr>
          <p:cNvPr id="3078" name="Picture 2" descr="E:\History\Img\004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1767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E:\History\Img\00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66"/>
            <a:ext cx="2997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28638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Станкова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Юлия Васильевна, учитель истории и обществознания МКОУ «Бахчисарайская СОШ№2»  Республика Крым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History\Img\0042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0"/>
            <a:ext cx="6084888" cy="4087813"/>
          </a:xfrm>
          <a:noFill/>
        </p:spPr>
      </p:pic>
      <p:sp>
        <p:nvSpPr>
          <p:cNvPr id="12291" name="Содержимое 9"/>
          <p:cNvSpPr>
            <a:spLocks noGrp="1"/>
          </p:cNvSpPr>
          <p:nvPr>
            <p:ph sz="half" idx="2"/>
          </p:nvPr>
        </p:nvSpPr>
        <p:spPr>
          <a:xfrm>
            <a:off x="539750" y="4221163"/>
            <a:ext cx="8424863" cy="2205037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Жители  Вавилона одевались в льняные рубахи, сверху которых часто одевали шерстяную. Иногда в их наряде присутствовала белая накидка. Их обувь напоминала сапоги. На голове носили тюрбан.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6"/>
          <p:cNvSpPr>
            <a:spLocks noGrp="1"/>
          </p:cNvSpPr>
          <p:nvPr>
            <p:ph type="body" sz="half" idx="4294967295"/>
          </p:nvPr>
        </p:nvSpPr>
        <p:spPr>
          <a:xfrm>
            <a:off x="3143250" y="928688"/>
            <a:ext cx="6000750" cy="43576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800" b="1" smtClean="0">
                <a:latin typeface="Times New Roman" pitchFamily="18" charset="0"/>
              </a:rPr>
              <a:t>   Самым могущественным и знаменитым царем Вавилонского царства был Хаммурапи, шестой царь первой Вавилонской династии. Он правил с 1792 по 1750 г до нашей эры. </a:t>
            </a:r>
          </a:p>
        </p:txBody>
      </p:sp>
      <p:pic>
        <p:nvPicPr>
          <p:cNvPr id="13315" name="Picture 2" descr="E:\History\Img\00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3114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11188" y="46529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Хаммурапи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5650" y="500043"/>
            <a:ext cx="792003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3200" b="1" dirty="0">
                <a:solidFill>
                  <a:srgbClr val="FF3300"/>
                </a:solidFill>
              </a:rPr>
              <a:t>Решим хронологические задачи:</a:t>
            </a:r>
          </a:p>
          <a:p>
            <a:pPr marL="342900" indent="-342900"/>
            <a:endParaRPr lang="ru-RU" sz="3200" b="1" dirty="0">
              <a:solidFill>
                <a:srgbClr val="FF3300"/>
              </a:solidFill>
            </a:endParaRPr>
          </a:p>
          <a:p>
            <a:pPr marL="342900" indent="-342900"/>
            <a:r>
              <a:rPr lang="ru-RU" dirty="0"/>
              <a:t>1) Сколько лет назад началось правление царя </a:t>
            </a:r>
            <a:r>
              <a:rPr lang="ru-RU" dirty="0" smtClean="0"/>
              <a:t>Хаммурапи, если известно, что  он правил с1792 г. до нашей эры?</a:t>
            </a:r>
            <a:endParaRPr lang="ru-RU" dirty="0"/>
          </a:p>
          <a:p>
            <a:pPr marL="342900" indent="-342900"/>
            <a:endParaRPr lang="ru-RU" dirty="0"/>
          </a:p>
          <a:p>
            <a:pPr marL="342900" indent="-342900"/>
            <a:endParaRPr lang="ru-RU" dirty="0"/>
          </a:p>
          <a:p>
            <a:pPr marL="342900" indent="-342900"/>
            <a:endParaRPr lang="ru-RU" dirty="0"/>
          </a:p>
          <a:p>
            <a:pPr marL="342900" indent="-342900"/>
            <a:endParaRPr lang="ru-RU" dirty="0"/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 smtClean="0"/>
              <a:t>2) Сколько лет правил царь Хаммурапи, если известно, что он правил по 1750 г. До нашей эры?</a:t>
            </a:r>
          </a:p>
          <a:p>
            <a:pPr marL="342900" indent="-342900"/>
            <a:endParaRPr lang="ru-RU" dirty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</a:t>
            </a:r>
            <a:r>
              <a:rPr lang="ru-RU" dirty="0"/>
              <a:t>) Какой год предшествует 1792 году и какой идет за ним?</a:t>
            </a:r>
          </a:p>
          <a:p>
            <a:pPr marL="342900" indent="-342900"/>
            <a:r>
              <a:rPr lang="ru-RU" dirty="0"/>
              <a:t> 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0034" y="2071678"/>
            <a:ext cx="7929618" cy="7143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/>
              <a:t>Проверь себя!</a:t>
            </a:r>
            <a:r>
              <a:rPr lang="ru-RU" dirty="0"/>
              <a:t>  </a:t>
            </a:r>
            <a:r>
              <a:rPr lang="ru-RU" dirty="0" smtClean="0"/>
              <a:t>1792+2015=3807 </a:t>
            </a:r>
            <a:r>
              <a:rPr lang="ru-RU" dirty="0"/>
              <a:t>г. назад начал править царь Хаммурапи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71472" y="4143380"/>
            <a:ext cx="7848600" cy="4286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/>
              <a:t>Проверь себя!</a:t>
            </a:r>
            <a:r>
              <a:rPr lang="ru-RU" dirty="0"/>
              <a:t> 1792-1750=42 г. – царь Хаммурапи правил в Вавилоне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71472" y="5500702"/>
            <a:ext cx="7848600" cy="5715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/>
              <a:t>Проверь себя!</a:t>
            </a:r>
            <a:r>
              <a:rPr lang="ru-RU" dirty="0"/>
              <a:t> 1793 г. до н.э. – предшествует; </a:t>
            </a:r>
          </a:p>
          <a:p>
            <a:pPr algn="ctr"/>
            <a:r>
              <a:rPr lang="ru-RU" dirty="0"/>
              <a:t>1791 г. до н.э. – следующий за 1792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sz="half" idx="1"/>
          </p:nvPr>
        </p:nvSpPr>
        <p:spPr>
          <a:xfrm>
            <a:off x="2000250" y="0"/>
            <a:ext cx="7143750" cy="4525963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В 1901 году археологи нашли большой столб из твердого черного камня. Со всех сторон он был покрыт ровными рядами клинописи. </a:t>
            </a:r>
          </a:p>
          <a:p>
            <a:pPr algn="just"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В верхней части камня находилось такое изображение: на троне восседает бородатый бог в высокой короне, а перед ним, ростом пониже, в почтительной позе стоит царь. Это бог Солнца Шамаш вручает Хаммурапи жезл — знак власти над людьми</a:t>
            </a:r>
            <a:r>
              <a:rPr lang="ru-RU" smtClean="0"/>
              <a:t>.</a:t>
            </a:r>
          </a:p>
        </p:txBody>
      </p:sp>
      <p:pic>
        <p:nvPicPr>
          <p:cNvPr id="14339" name="Picture 4" descr="E:\History\Img\00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авилонское искусство- стела с Кодексом законов царя Хаммурапи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6"/>
          <p:cNvSpPr>
            <a:spLocks noGrp="1"/>
          </p:cNvSpPr>
          <p:nvPr>
            <p:ph sz="half" idx="1"/>
          </p:nvPr>
        </p:nvSpPr>
        <p:spPr>
          <a:xfrm>
            <a:off x="-214313" y="642938"/>
            <a:ext cx="4857751" cy="51435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На черном камне были написаны законы Хаммурапи. По этим правилам, установленным царем, а не по собственному произволу должны были судьи разбирать все споры между людьми. </a:t>
            </a:r>
          </a:p>
        </p:txBody>
      </p:sp>
      <p:pic>
        <p:nvPicPr>
          <p:cNvPr id="15363" name="Picture 6" descr="D:\Documents and Settings\Admin\Мои документы\Новое изображени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44291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FF3300"/>
                </a:solidFill>
              </a:rPr>
              <a:t>Законы Хаммурапи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7158" y="857232"/>
            <a:ext cx="8353425" cy="38472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/>
              <a:t>Исследовательская работа с документами                       «Из законов царя Хаммурапи</a:t>
            </a:r>
            <a:r>
              <a:rPr lang="ru-RU" sz="2400" b="1" dirty="0" smtClean="0"/>
              <a:t>»:</a:t>
            </a:r>
            <a:endParaRPr lang="ru-RU" sz="2400" b="1" dirty="0"/>
          </a:p>
          <a:p>
            <a:pPr marL="342900" indent="-342900"/>
            <a:r>
              <a:rPr lang="ru-RU" sz="2000" b="1" dirty="0"/>
              <a:t>Документ №1:</a:t>
            </a:r>
            <a:endParaRPr lang="ru-RU" sz="2000" dirty="0"/>
          </a:p>
          <a:p>
            <a:pPr marL="342900" indent="-342900"/>
            <a:r>
              <a:rPr lang="ru-RU" sz="2000" b="1" dirty="0"/>
              <a:t>«(п. 1) Если человек клятвенно обвинил кого-то в убийстве, но не доказал это, то обвинитель должен быть наказан…</a:t>
            </a:r>
            <a:br>
              <a:rPr lang="ru-RU" sz="2000" b="1" dirty="0"/>
            </a:br>
            <a:r>
              <a:rPr lang="ru-RU" sz="2000" b="1" dirty="0"/>
              <a:t>(п. 3) Если человек выступил в суде для лжесвидетельства, то человек этот должен быть наказан…</a:t>
            </a:r>
            <a:br>
              <a:rPr lang="ru-RU" sz="2000" b="1" dirty="0"/>
            </a:br>
            <a:r>
              <a:rPr lang="ru-RU" sz="2000" b="1" dirty="0"/>
              <a:t>(п. 5) Если судья разобрал дело, вынес решение, а затем изменил его, то этого судью следует изгнать с судейского кресла и наказать большим штрафом.»</a:t>
            </a:r>
          </a:p>
          <a:p>
            <a:pPr marL="342900" indent="-342900"/>
            <a:endParaRPr lang="ru-RU" dirty="0"/>
          </a:p>
          <a:p>
            <a:pPr marL="342900" indent="-342900"/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42913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rgbClr val="C00000"/>
                </a:solidFill>
              </a:rPr>
              <a:t>Как вы думаете, почему именно с него начинает свои законы царь Хаммурапи?</a:t>
            </a:r>
          </a:p>
          <a:p>
            <a:pPr marL="342900" indent="-342900"/>
            <a:r>
              <a:rPr lang="ru-RU" sz="2400" b="1" i="1" dirty="0">
                <a:solidFill>
                  <a:srgbClr val="C00000"/>
                </a:solidFill>
              </a:rPr>
              <a:t>К</a:t>
            </a:r>
            <a:r>
              <a:rPr lang="ru-RU" sz="2400" b="1" i="1" dirty="0" smtClean="0">
                <a:solidFill>
                  <a:srgbClr val="C00000"/>
                </a:solidFill>
              </a:rPr>
              <a:t>акие требования предъявлялись к судье? </a:t>
            </a:r>
          </a:p>
          <a:p>
            <a:pPr marL="342900" indent="-342900"/>
            <a:r>
              <a:rPr lang="ru-RU" sz="2400" b="1" i="1" dirty="0" smtClean="0">
                <a:solidFill>
                  <a:srgbClr val="C00000"/>
                </a:solidFill>
              </a:rPr>
              <a:t>Какими качествами должен обладать судья?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Аналитики-экономисты (изучают хозяйственную жизнь государства)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Аналитики – социологи (изучают законы о семье и положении детей)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Аналитики – юристы (изучают законы, карающие за различные преступления)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1" name="физминутка Сидя на стуле.wmv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1560" y="764704"/>
            <a:ext cx="7858180" cy="589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History\Img\004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0"/>
            <a:ext cx="5357812" cy="4156075"/>
          </a:xfrm>
          <a:noFill/>
        </p:spPr>
      </p:pic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0" y="4143375"/>
            <a:ext cx="8686800" cy="1982788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В Древней Вавилонии преступников обычно заставляли испытать то же самое, что они причиняли своей жертве. Хаммурапи видел справедливость в том, чтобы отплатить, как говориться, «око за око, зуб за зуб».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План изучения нового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1. Древний Вавилон</a:t>
            </a:r>
          </a:p>
          <a:p>
            <a:r>
              <a:rPr lang="ru-RU" dirty="0" smtClean="0"/>
              <a:t>2. Законы царя Хаммурапи (работа с источником)</a:t>
            </a:r>
          </a:p>
          <a:p>
            <a:r>
              <a:rPr lang="ru-RU" dirty="0" smtClean="0"/>
              <a:t>3. Анализ  и оценка законов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 and Settings\Admin\Мои документы\Новое изображение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7188"/>
            <a:ext cx="3059113" cy="3857625"/>
          </a:xfrm>
          <a:noFill/>
        </p:spPr>
      </p:pic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3000375" y="285750"/>
            <a:ext cx="6143625" cy="4525963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Из законов Хаммурапи:</a:t>
            </a:r>
          </a:p>
          <a:p>
            <a:pPr>
              <a:buFont typeface="Monotype Sorts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…Если человек причинит смерть чужому волу, он должен отдать вола за вола. Если человек убьет раба, он должен отдать раба за раба...</a:t>
            </a:r>
          </a:p>
          <a:p>
            <a:pPr>
              <a:buFont typeface="Monotype Sorts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...Если человек ударит по щеке равного, он должен заплатить штраф. Если человек ударит по щеке высшего, должно ударить его 60 раз плетью из воловьей кожи...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xfrm>
            <a:off x="5014913" y="5572125"/>
            <a:ext cx="4129087" cy="7143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Рынок рабов</a:t>
            </a:r>
            <a:endParaRPr lang="ru-RU" dirty="0"/>
          </a:p>
        </p:txBody>
      </p:sp>
      <p:pic>
        <p:nvPicPr>
          <p:cNvPr id="18435" name="Picture 3" descr="E:\History\Img\004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928813"/>
            <a:ext cx="857250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Содержимое 5"/>
          <p:cNvSpPr txBox="1">
            <a:spLocks/>
          </p:cNvSpPr>
          <p:nvPr/>
        </p:nvSpPr>
        <p:spPr bwMode="auto">
          <a:xfrm>
            <a:off x="0" y="0"/>
            <a:ext cx="89296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spcBef>
                <a:spcPct val="20000"/>
              </a:spcBef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Но не все в Вавилонии были равны перед законом. Когда в законах Хаммурапи говорилось «человек», то имелись в виду лишь свободные люди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0" y="3857625"/>
            <a:ext cx="9144000" cy="2268538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В эпоху Хаммурапи значительное развитие получило долговое рабство, в него попадали разорявшиеся крестьяне, ремесленники. Они, беря в долг зерно, деньги у богачей, обязывались возвращать долг с процентами. Если не могли вернуть долг, то отдавали в долговое рабство своих детей.</a:t>
            </a:r>
          </a:p>
        </p:txBody>
      </p:sp>
      <p:pic>
        <p:nvPicPr>
          <p:cNvPr id="20484" name="Рисунок 4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0"/>
            <a:ext cx="535781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116205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1844824"/>
            <a:ext cx="1943398" cy="42813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6059016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14 – читать, отвечать на вопросы,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новые слова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родителям о законах царя Хаммурапи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96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: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686700" cy="6072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бабушки,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дедушки,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мамы все,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папы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Учили на истории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Законы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Хаммурапи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Из глубины веков закон</a:t>
            </a: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Нам мудрый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оставил</a:t>
            </a: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На камне высечен был он </a:t>
            </a: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Закон – свод древних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Закон приносит мир и лад,</a:t>
            </a: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Любой державы сила – </a:t>
            </a: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Двуречье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много лет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назад,</a:t>
            </a:r>
          </a:p>
          <a:p>
            <a:pPr marL="180000" indent="-180000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И в наши дни 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3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3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906c3_9da56e6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2288"/>
            <a:ext cx="6286544" cy="50921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19.11.2015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2" descr="Косметология древних шуме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http://im2-tub-ru.yandex.net/i?id=252bb36ce84f301e690e3851f9b86aa5-101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00438"/>
            <a:ext cx="17192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429124" y="421481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Мои документы\Новое изображение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97250" y="3241675"/>
            <a:ext cx="5746750" cy="3616325"/>
          </a:xfrm>
          <a:noFill/>
        </p:spPr>
      </p:pic>
      <p:sp>
        <p:nvSpPr>
          <p:cNvPr id="5123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8929688" cy="1357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Вавилон располагался на равнине с плодородной почвой, дающей богатые урожаи. </a:t>
            </a:r>
          </a:p>
        </p:txBody>
      </p:sp>
      <p:pic>
        <p:nvPicPr>
          <p:cNvPr id="5125" name="Picture 4" descr="D:\Documents and Settings\Admin\Мои документы\Новое изображение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53721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68313" y="47974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Река Евфрат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156325" y="278130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Финиковые пальмы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76250"/>
            <a:ext cx="4027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Это был большой и красивый город, окруженный глубоким рвом.  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Глина, полученная при рытье  рва использовалась для изготовления кирпичей.</a:t>
            </a:r>
          </a:p>
        </p:txBody>
      </p:sp>
      <p:pic>
        <p:nvPicPr>
          <p:cNvPr id="6148" name="Picture 5" descr="E:\History\Img\000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Дата 4"/>
          <p:cNvSpPr>
            <a:spLocks noGrp="1"/>
          </p:cNvSpPr>
          <p:nvPr>
            <p:ph type="dt" sz="quarter" idx="10"/>
          </p:nvPr>
        </p:nvSpPr>
        <p:spPr bwMode="auto">
          <a:xfrm>
            <a:off x="1619250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1800" smtClean="0">
                <a:solidFill>
                  <a:srgbClr val="FFFFFF"/>
                </a:solidFill>
                <a:latin typeface="Arial" pitchFamily="34" charset="0"/>
              </a:rPr>
              <a:t>Вавилон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5"/>
          <p:cNvSpPr>
            <a:spLocks noGrp="1"/>
          </p:cNvSpPr>
          <p:nvPr>
            <p:ph sz="half" idx="1"/>
          </p:nvPr>
        </p:nvSpPr>
        <p:spPr>
          <a:xfrm>
            <a:off x="0" y="4500563"/>
            <a:ext cx="5786438" cy="235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  Город был окружен стенами, длина которых была равна 12 км,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  высота  же их  превышала 10 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  Верх стен  напоминал широкую улицу, по которой могли проехать несколько повозок.</a:t>
            </a:r>
          </a:p>
        </p:txBody>
      </p:sp>
      <p:pic>
        <p:nvPicPr>
          <p:cNvPr id="7171" name="Picture 2" descr="E:\History\Img\004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7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E:\History\Img\000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3" y="2708275"/>
            <a:ext cx="35575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588125" y="0"/>
            <a:ext cx="25558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Крепостная стена</a:t>
            </a:r>
          </a:p>
          <a:p>
            <a:pPr>
              <a:spcBef>
                <a:spcPct val="50000"/>
              </a:spcBef>
            </a:pPr>
            <a:r>
              <a:rPr lang="ru-RU"/>
              <a:t>Реконструкция.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300788" y="5373688"/>
            <a:ext cx="25558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Крепостная стена</a:t>
            </a:r>
          </a:p>
          <a:p>
            <a:pPr>
              <a:spcBef>
                <a:spcPct val="50000"/>
              </a:spcBef>
            </a:pPr>
            <a:r>
              <a:rPr lang="ru-RU"/>
              <a:t>Современный вид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7"/>
          <p:cNvSpPr>
            <a:spLocks noGrp="1"/>
          </p:cNvSpPr>
          <p:nvPr>
            <p:ph sz="half" idx="2"/>
          </p:nvPr>
        </p:nvSpPr>
        <p:spPr>
          <a:xfrm>
            <a:off x="571500" y="4786313"/>
            <a:ext cx="8572500" cy="13398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Город был построен по правильному плану.  Одни улицы шли параллельно Евфрату,  другие пересекали его под прямым углом и выходили к набережной.</a:t>
            </a:r>
          </a:p>
        </p:txBody>
      </p:sp>
      <p:pic>
        <p:nvPicPr>
          <p:cNvPr id="8195" name="Picture 5" descr="D:\Documents and Settings\Admin\Мои документы\Новое изображениеж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0"/>
            <a:ext cx="83121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\Мои документы\Новое изображение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681538" cy="5080000"/>
          </a:xfrm>
          <a:noFill/>
        </p:spPr>
      </p:pic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0"/>
            <a:ext cx="4500562" cy="27146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600" b="1" smtClean="0">
                <a:latin typeface="Times New Roman" pitchFamily="18" charset="0"/>
              </a:rPr>
              <a:t>    В стене были 100 ворот, посвященные разным богам. Главные ворота были посвящены богине Иштар, через них проходили все торжественные шествия.</a:t>
            </a:r>
          </a:p>
        </p:txBody>
      </p:sp>
      <p:pic>
        <p:nvPicPr>
          <p:cNvPr id="9220" name="Picture 4" descr="E:\History\Img\000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205163"/>
            <a:ext cx="36449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23850" y="5229225"/>
            <a:ext cx="22320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Ворота богини Иштар.</a:t>
            </a:r>
          </a:p>
          <a:p>
            <a:pPr algn="ctr">
              <a:spcBef>
                <a:spcPct val="50000"/>
              </a:spcBef>
            </a:pPr>
            <a:r>
              <a:rPr lang="ru-RU"/>
              <a:t>Реконструкция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787900" y="6078538"/>
            <a:ext cx="35290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Ворота богини Иштар.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Современный вид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History\Img\004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500188"/>
            <a:ext cx="5297488" cy="3357562"/>
          </a:xfrm>
          <a:noFill/>
        </p:spPr>
      </p:pic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1257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600" smtClean="0">
                <a:latin typeface="Times New Roman" pitchFamily="18" charset="0"/>
              </a:rPr>
              <a:t>    Рекой Евфрат город был разделен на две части. В центре каждой было расположено высокое здание. В одной части был царский дворец.</a:t>
            </a:r>
          </a:p>
        </p:txBody>
      </p:sp>
      <p:pic>
        <p:nvPicPr>
          <p:cNvPr id="10244" name="Picture 3" descr="E:\History\Img\004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894138"/>
            <a:ext cx="478631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755650" y="5084763"/>
            <a:ext cx="34559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Дворец Хаммурапи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Реконструкция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156325" y="3068638"/>
            <a:ext cx="34559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Дворец Хаммурапи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Современный вид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жасмин</Template>
  <TotalTime>960</TotalTime>
  <Words>784</Words>
  <Application>Microsoft Office PowerPoint</Application>
  <PresentationFormat>Экран (4:3)</PresentationFormat>
  <Paragraphs>108</Paragraphs>
  <Slides>25</Slides>
  <Notes>17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Тема2</vt:lpstr>
      <vt:lpstr>Тема Office</vt:lpstr>
      <vt:lpstr>Вавилонский  царь Хаммурапи и его законы</vt:lpstr>
      <vt:lpstr> План изучения нового материала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Законы Хаммурапи</vt:lpstr>
      <vt:lpstr>           Работа в группах  1. Аналитики-экономисты (изучают хозяйственную жизнь государства)  2. Аналитики – социологи (изучают законы о семье и положении детей)  3. Аналитики – юристы (изучают законы, карающие за различные преступления)     </vt:lpstr>
      <vt:lpstr>Физминутка </vt:lpstr>
      <vt:lpstr>Слайд 19</vt:lpstr>
      <vt:lpstr>Слайд 20</vt:lpstr>
      <vt:lpstr>Слайд 21</vt:lpstr>
      <vt:lpstr>Слайд 22</vt:lpstr>
      <vt:lpstr>Домашнее задание</vt:lpstr>
      <vt:lpstr>          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User</cp:lastModifiedBy>
  <cp:revision>92</cp:revision>
  <dcterms:created xsi:type="dcterms:W3CDTF">2009-11-16T17:21:11Z</dcterms:created>
  <dcterms:modified xsi:type="dcterms:W3CDTF">2016-01-22T15:52:00Z</dcterms:modified>
</cp:coreProperties>
</file>