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3"/>
  </p:notesMasterIdLst>
  <p:handoutMasterIdLst>
    <p:handoutMasterId r:id="rId14"/>
  </p:handoutMasterIdLst>
  <p:sldIdLst>
    <p:sldId id="262" r:id="rId3"/>
    <p:sldId id="257" r:id="rId4"/>
    <p:sldId id="270" r:id="rId5"/>
    <p:sldId id="261" r:id="rId6"/>
    <p:sldId id="271" r:id="rId7"/>
    <p:sldId id="279" r:id="rId8"/>
    <p:sldId id="280" r:id="rId9"/>
    <p:sldId id="281" r:id="rId10"/>
    <p:sldId id="272" r:id="rId11"/>
    <p:sldId id="27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36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101" d="100"/>
          <a:sy n="101" d="100"/>
        </p:scale>
        <p:origin x="1764" y="7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9BCE0C-CD74-4A59-802C-6D2F8C15331A}" type="datetimeFigureOut">
              <a:rPr lang="ru-RU" smtClean="0"/>
              <a:pPr/>
              <a:t>20.01.2016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98501B-77B5-4365-9881-C6E19A3C1E4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514561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4FDEA8-CBB8-46CC-9562-028963DBC55A}" type="datetimeFigureOut">
              <a:rPr lang="ru-RU" smtClean="0"/>
              <a:pPr/>
              <a:t>20.01.2016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8BD8E7-1312-41F3-99C4-6DA5AF89196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92084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8200" y="1600200"/>
            <a:ext cx="10515600" cy="224028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38200" y="3854659"/>
            <a:ext cx="10515600" cy="1143000"/>
          </a:xfrm>
        </p:spPr>
        <p:txBody>
          <a:bodyPr>
            <a:normAutofit/>
          </a:bodyPr>
          <a:lstStyle>
            <a:lvl1pPr marL="0" indent="0" algn="ctr"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988627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8153400" y="0"/>
            <a:ext cx="40386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532813" y="4591761"/>
            <a:ext cx="3125787" cy="1580440"/>
          </a:xfrm>
        </p:spPr>
        <p:txBody>
          <a:bodyPr/>
          <a:lstStyle>
            <a:lvl1pPr marL="0" indent="0">
              <a:spcBef>
                <a:spcPts val="8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32813" y="1714500"/>
            <a:ext cx="3125787" cy="2877260"/>
          </a:xfrm>
        </p:spPr>
        <p:txBody>
          <a:bodyPr anchor="b"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8101584" cy="6857999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77249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ru-RU" smtClean="0"/>
              <a:pPr/>
              <a:t>20.01.2016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77154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457200"/>
            <a:ext cx="1943100" cy="57197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4000" y="457200"/>
            <a:ext cx="7048500" cy="57197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ru-RU" smtClean="0"/>
              <a:pPr/>
              <a:t>20.01.2016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24635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 с картинками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0" y="4800600"/>
            <a:ext cx="12192000" cy="2057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5115656"/>
            <a:ext cx="11125200" cy="914400"/>
          </a:xfrm>
        </p:spPr>
        <p:txBody>
          <a:bodyPr anchor="b">
            <a:normAutofit/>
          </a:bodyPr>
          <a:lstStyle>
            <a:lvl1pPr algn="ctr">
              <a:defRPr sz="4400" spc="-50" baseline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6043123"/>
            <a:ext cx="11125200" cy="5715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9" name="Рисунок 2"/>
          <p:cNvSpPr>
            <a:spLocks noGrp="1"/>
          </p:cNvSpPr>
          <p:nvPr>
            <p:ph type="pic" idx="10"/>
          </p:nvPr>
        </p:nvSpPr>
        <p:spPr>
          <a:xfrm>
            <a:off x="1" y="1"/>
            <a:ext cx="402336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3" name="Рисунок 2"/>
          <p:cNvSpPr>
            <a:spLocks noGrp="1"/>
          </p:cNvSpPr>
          <p:nvPr>
            <p:ph type="pic" idx="11"/>
          </p:nvPr>
        </p:nvSpPr>
        <p:spPr>
          <a:xfrm>
            <a:off x="4084320" y="1"/>
            <a:ext cx="402336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4" name="Рисунок 2"/>
          <p:cNvSpPr>
            <a:spLocks noGrp="1"/>
          </p:cNvSpPr>
          <p:nvPr>
            <p:ph type="pic" idx="12"/>
          </p:nvPr>
        </p:nvSpPr>
        <p:spPr>
          <a:xfrm>
            <a:off x="8168640" y="1"/>
            <a:ext cx="402336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637454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ru-RU" smtClean="0"/>
              <a:pPr/>
              <a:t>20.01.2016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12444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раздела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2514600"/>
            <a:ext cx="10515600" cy="2743200"/>
          </a:xfrm>
        </p:spPr>
        <p:txBody>
          <a:bodyPr anchor="b">
            <a:normAutofit/>
          </a:bodyPr>
          <a:lstStyle>
            <a:lvl1pPr algn="ctr">
              <a:defRPr sz="4400" spc="-50" baseline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5257800"/>
            <a:ext cx="1051560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5067780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24000" y="1714500"/>
            <a:ext cx="4495800" cy="446227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714500"/>
            <a:ext cx="4495800" cy="446227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ru-RU" smtClean="0"/>
              <a:pPr/>
              <a:t>20.01.2016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44567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7048" y="1733162"/>
            <a:ext cx="4498848" cy="6858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527048" y="2481943"/>
            <a:ext cx="4498848" cy="369025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733162"/>
            <a:ext cx="4498848" cy="6858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481943"/>
            <a:ext cx="4498848" cy="369025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ru-RU" smtClean="0"/>
              <a:pPr/>
              <a:t>20.01.2016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97906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ru-RU" smtClean="0"/>
              <a:pPr/>
              <a:t>20.01.2016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38976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146817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1812" y="1714498"/>
            <a:ext cx="3506788" cy="2880360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0352" y="457200"/>
            <a:ext cx="7242111" cy="5715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51812" y="4590288"/>
            <a:ext cx="3514564" cy="1581912"/>
          </a:xfrm>
        </p:spPr>
        <p:txBody>
          <a:bodyPr/>
          <a:lstStyle>
            <a:lvl1pPr marL="0" indent="0">
              <a:spcBef>
                <a:spcPts val="8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ru-RU" smtClean="0"/>
              <a:pPr/>
              <a:t>20.01.2016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67374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0" y="6583680"/>
            <a:ext cx="12192000" cy="2743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4000" y="1714500"/>
            <a:ext cx="91440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187908" y="6601556"/>
            <a:ext cx="1534064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37CC0096-1860-4642-9CD2-0079EA5E7CD1}" type="datetimeFigureOut">
              <a:rPr lang="ru-RU" smtClean="0"/>
              <a:pPr/>
              <a:t>20.01.2016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523999" y="6601556"/>
            <a:ext cx="649138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894499" y="6601556"/>
            <a:ext cx="7735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3840" userDrawn="1">
          <p15:clr>
            <a:srgbClr val="F26B43"/>
          </p15:clr>
        </p15:guide>
        <p15:guide id="4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История возникновения волейбола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412124"/>
            <a:ext cx="10515600" cy="746975"/>
          </a:xfrm>
        </p:spPr>
        <p:txBody>
          <a:bodyPr/>
          <a:lstStyle/>
          <a:p>
            <a:r>
              <a:rPr lang="ru-RU" b="1" dirty="0"/>
              <a:t>Техника игры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1159099"/>
            <a:ext cx="10515600" cy="5013101"/>
          </a:xfrm>
        </p:spPr>
        <p:txBody>
          <a:bodyPr>
            <a:normAutofit lnSpcReduction="10000"/>
          </a:bodyPr>
          <a:lstStyle/>
          <a:p>
            <a:pPr algn="l"/>
            <a:r>
              <a:rPr lang="ru-RU" sz="2200" dirty="0"/>
              <a:t>Все подачи выполняются в соответствии с требованиями, указанными в правилах: подающий игрок становится за пределами площадки на месте подачи, обязательно подбрасывает мяч и ударом одной руки направляет </a:t>
            </a:r>
            <a:r>
              <a:rPr lang="ru-RU" sz="2200" dirty="0" smtClean="0"/>
              <a:t>его через </a:t>
            </a:r>
            <a:r>
              <a:rPr lang="ru-RU" sz="2200" dirty="0"/>
              <a:t>сетку на сторону противника</a:t>
            </a:r>
            <a:r>
              <a:rPr lang="ru-RU" sz="2200" dirty="0" smtClean="0"/>
              <a:t>.</a:t>
            </a:r>
          </a:p>
          <a:p>
            <a:pPr algn="l"/>
            <a:endParaRPr lang="ru-RU" sz="2600" u="sng" dirty="0" smtClean="0"/>
          </a:p>
          <a:p>
            <a:pPr algn="l"/>
            <a:r>
              <a:rPr lang="ru-RU" sz="2600" u="sng" dirty="0" smtClean="0"/>
              <a:t>Для </a:t>
            </a:r>
            <a:r>
              <a:rPr lang="ru-RU" sz="2600" u="sng" dirty="0"/>
              <a:t>правильного выполнения любой подачи требуется:</a:t>
            </a:r>
          </a:p>
          <a:p>
            <a:pPr algn="l"/>
            <a:r>
              <a:rPr lang="ru-RU" sz="2200" dirty="0"/>
              <a:t>1. Занять правильное исходное положение</a:t>
            </a:r>
          </a:p>
          <a:p>
            <a:pPr algn="l"/>
            <a:r>
              <a:rPr lang="ru-RU" sz="2200" dirty="0"/>
              <a:t>2. Правильно подбросить мяч</a:t>
            </a:r>
          </a:p>
          <a:p>
            <a:pPr algn="l"/>
            <a:r>
              <a:rPr lang="ru-RU" sz="2200" dirty="0"/>
              <a:t>3. Ударить в нижнюю часть мяча с определенной силой</a:t>
            </a:r>
          </a:p>
          <a:p>
            <a:pPr algn="l"/>
            <a:r>
              <a:rPr lang="ru-RU" sz="2200" dirty="0"/>
              <a:t>4. Удар должен производиться твердой кистью, </a:t>
            </a:r>
            <a:r>
              <a:rPr lang="ru-RU" sz="2200" dirty="0" smtClean="0"/>
              <a:t>закрепленной </a:t>
            </a:r>
            <a:r>
              <a:rPr lang="ru-RU" sz="2200" dirty="0"/>
              <a:t>в лучезарном суставе.</a:t>
            </a:r>
          </a:p>
          <a:p>
            <a:pPr algn="l"/>
            <a:r>
              <a:rPr lang="ru-RU" sz="2200" dirty="0"/>
              <a:t>5. После удара рука продолжает движение в направлении подачи</a:t>
            </a:r>
            <a:r>
              <a:rPr lang="ru-RU" sz="2200" dirty="0" smtClean="0"/>
              <a:t>.</a:t>
            </a:r>
          </a:p>
          <a:p>
            <a:pPr algn="l"/>
            <a:endParaRPr lang="ru-RU" sz="2200" dirty="0" smtClean="0"/>
          </a:p>
          <a:p>
            <a:pPr algn="l"/>
            <a:r>
              <a:rPr lang="ru-RU" sz="2200" u="sng" dirty="0" smtClean="0"/>
              <a:t>Блок</a:t>
            </a:r>
            <a:r>
              <a:rPr lang="ru-RU" sz="2200" dirty="0" smtClean="0"/>
              <a:t> </a:t>
            </a:r>
            <a:r>
              <a:rPr lang="ru-RU" sz="2200" dirty="0"/>
              <a:t>- это основной защитный прием. Техника блокирования проста: прыжок и вынос рук над верхним краем сетки. Но не последнюю роль играет и перемещение игрока к месту постановки блока.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622469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8779099" cy="560231"/>
          </a:xfrm>
        </p:spPr>
        <p:txBody>
          <a:bodyPr/>
          <a:lstStyle/>
          <a:p>
            <a:r>
              <a:rPr lang="ru-RU" b="1" dirty="0"/>
              <a:t>Введение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5611" y="1210613"/>
            <a:ext cx="10650828" cy="5112913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800" dirty="0"/>
              <a:t>С момента своего «изобретения» игра в волейбол переживает бурное развитие. Это выражается и в растущем количестве волейболистов, и в растущем числе стран-членов Международной федерации волейбола. По своей распространённости эта игра занимает ведущее положение на мировой спортивной арене.</a:t>
            </a:r>
          </a:p>
          <a:p>
            <a:pPr marL="45720" indent="0">
              <a:buNone/>
            </a:pPr>
            <a:r>
              <a:rPr lang="ru-RU" sz="2800" dirty="0"/>
              <a:t>Игра в волейбол стала не только чисто спортивной, но и происходит развитие волейбола как игры ради отдыха, игра в волейбол стала средством организации досуга, поддержания здоровья и восстановления работоспособности.</a:t>
            </a:r>
          </a:p>
        </p:txBody>
      </p:sp>
    </p:spTree>
    <p:extLst>
      <p:ext uri="{BB962C8B-B14F-4D97-AF65-F5344CB8AC3E}">
        <p14:creationId xmlns:p14="http://schemas.microsoft.com/office/powerpoint/2010/main" xmlns="" val="28369708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5003" y="154547"/>
            <a:ext cx="10032642" cy="734096"/>
          </a:xfrm>
        </p:spPr>
        <p:txBody>
          <a:bodyPr/>
          <a:lstStyle/>
          <a:p>
            <a:r>
              <a:rPr lang="ru-RU" b="1" dirty="0"/>
              <a:t>История возникновения волейбола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5003" y="1378039"/>
            <a:ext cx="11372044" cy="4945488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dirty="0"/>
              <a:t>Официально, датой рождения волейбола считается 1895 год, когда преподаватель физкультуры </a:t>
            </a:r>
            <a:r>
              <a:rPr lang="ru-RU" dirty="0" err="1"/>
              <a:t>Гелиокского</a:t>
            </a:r>
            <a:r>
              <a:rPr lang="ru-RU" dirty="0"/>
              <a:t> колледжа (штат Массачусетс, США) Вильям Морган изобрёл игру волейбол, а затем и разработал её первые правила. Это официальная версия, хотя есть и другие</a:t>
            </a:r>
            <a:r>
              <a:rPr lang="ru-RU" dirty="0" smtClean="0"/>
              <a:t>.</a:t>
            </a:r>
          </a:p>
          <a:p>
            <a:pPr marL="45720" indent="0">
              <a:buNone/>
            </a:pPr>
            <a:r>
              <a:rPr lang="ru-RU" dirty="0"/>
              <a:t>В нашей стране волейбол широко распространили после революции 1917 года</a:t>
            </a:r>
            <a:r>
              <a:rPr lang="ru-RU" dirty="0" smtClean="0"/>
              <a:t>.</a:t>
            </a:r>
          </a:p>
          <a:p>
            <a:pPr marL="45720" indent="0">
              <a:buNone/>
            </a:pPr>
            <a:r>
              <a:rPr lang="ru-RU" dirty="0"/>
              <a:t>В 1925 года по инициативе секции игр в Москве созывается актив, на котором были приняты первые в нашей стране правила игры, в этом же году состоялись первые официальные соревнования по волейболу. С 1927 года проводится ежегодное первенство Москвы. В последующие годы волейбол получает повсеместное развитие</a:t>
            </a:r>
            <a:r>
              <a:rPr lang="ru-RU" dirty="0" smtClean="0"/>
              <a:t>.</a:t>
            </a:r>
          </a:p>
          <a:p>
            <a:pPr marL="45720" indent="0">
              <a:buNone/>
            </a:pPr>
            <a:r>
              <a:rPr lang="ru-RU" dirty="0"/>
              <a:t>В 1928 году в Москве состоялся чемпионат СССР, вошедший в программу 1 Всесоюзной спартакиады. В нём участвовали команды со всей страны. Однако, несмотря на бурное распространение и популярность новой игры, и целый ряд новинок, которые привезли на этот чемпионат команды, спортивное мастерство волейболистов находилось ещё на низком уровне.</a:t>
            </a:r>
          </a:p>
        </p:txBody>
      </p:sp>
    </p:spTree>
    <p:extLst>
      <p:ext uri="{BB962C8B-B14F-4D97-AF65-F5344CB8AC3E}">
        <p14:creationId xmlns:p14="http://schemas.microsoft.com/office/powerpoint/2010/main" xmlns="" val="15145947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56823" y="450761"/>
            <a:ext cx="10921284" cy="5653825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dirty="0"/>
              <a:t>Великая Отечественная война затормозила развитие волейбола. Но несмотря на огромные трудности военного времени, спортивная жизнь в стране не замирала. В 1943 году разыгрывается первенство Москвы, в 1944 году первенство и кубок Москвы по волейболу. В 1945 году вновь проводится первенство СССР. </a:t>
            </a:r>
            <a:r>
              <a:rPr lang="ru-RU" u="sng" dirty="0"/>
              <a:t>Чемпионами страны стали московские команды «Динамо» (мужчины) и «Локомотив» (женщины)</a:t>
            </a:r>
            <a:r>
              <a:rPr lang="ru-RU" dirty="0"/>
              <a:t>. На этих соревнованиях мужская команда «Динамо» (Москва) широко применяла в защите взаимодействие защитных линий и доигрывание принятых мячей, а в нападении использовала всё пространство по длине сетки для выпадения нападающего удара. Такая организация игры и принесла команде титул чемпионата СССР и дала толчок дальнейшему развитию тактики волейбола</a:t>
            </a:r>
            <a:r>
              <a:rPr lang="ru-RU" dirty="0" smtClean="0"/>
              <a:t>.</a:t>
            </a:r>
          </a:p>
          <a:p>
            <a:pPr marL="45720" indent="0">
              <a:buNone/>
            </a:pPr>
            <a:r>
              <a:rPr lang="ru-RU" dirty="0"/>
              <a:t>В 1949 году мужская команда советских волейболистов завоёвывает звание чемпиона в первом официальном первенстве мира. Наши сборные команды мужчин и женщин побеждают и в первенстве Европы. Свои чемпионские титулы они подтверждают и в последующие два года. Летом 1952 года первенство мира проводилось в Москве. Советские волейболисты и волейболистки в этих соревнованиях стали сильнейшими в мире</a:t>
            </a:r>
            <a:r>
              <a:rPr lang="ru-RU" dirty="0" smtClean="0"/>
              <a:t>.</a:t>
            </a:r>
          </a:p>
          <a:p>
            <a:pPr marL="45720" indent="0">
              <a:buNone/>
            </a:pPr>
            <a:r>
              <a:rPr lang="ru-RU" dirty="0"/>
              <a:t>Включение в 1964 году волейбола в программу Олимпийских игр значительно повысило требования к игре волейболистов.</a:t>
            </a:r>
          </a:p>
        </p:txBody>
      </p:sp>
    </p:spTree>
    <p:extLst>
      <p:ext uri="{BB962C8B-B14F-4D97-AF65-F5344CB8AC3E}">
        <p14:creationId xmlns:p14="http://schemas.microsoft.com/office/powerpoint/2010/main" xmlns="" val="42604649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1065" y="206062"/>
            <a:ext cx="9942490" cy="824248"/>
          </a:xfrm>
        </p:spPr>
        <p:txBody>
          <a:bodyPr>
            <a:normAutofit/>
          </a:bodyPr>
          <a:lstStyle/>
          <a:p>
            <a:r>
              <a:rPr lang="ru-RU" b="1" dirty="0"/>
              <a:t>Содержание и правила </a:t>
            </a:r>
            <a:r>
              <a:rPr lang="ru-RU" b="1" dirty="0" smtClean="0"/>
              <a:t>игры.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31065" y="1249251"/>
            <a:ext cx="5388735" cy="4927521"/>
          </a:xfrm>
        </p:spPr>
        <p:txBody>
          <a:bodyPr/>
          <a:lstStyle/>
          <a:p>
            <a:pPr marL="45720" indent="0">
              <a:buNone/>
            </a:pPr>
            <a:r>
              <a:rPr lang="ru-RU" sz="2400" dirty="0"/>
              <a:t>В волейбол играют на площадке размером 9х18 метров. Вся площадка разделена на две равные половины средней линией, над которой подвешивается сетка. Высота сетки зависит от возраста и пола играющих. В игре участвуют 12 игроков (по 6 игроков с каждой стороны), и ведётся она мячом весом 250грамм и окружностью 65-68 сантиметров</a:t>
            </a:r>
            <a:r>
              <a:rPr lang="ru-RU" dirty="0"/>
              <a:t>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19800" y="1030310"/>
            <a:ext cx="5753177" cy="3302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824163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6366" y="309093"/>
            <a:ext cx="7469747" cy="6156101"/>
          </a:xfrm>
        </p:spPr>
        <p:txBody>
          <a:bodyPr/>
          <a:lstStyle/>
          <a:p>
            <a:pPr marL="45720" indent="0">
              <a:buNone/>
            </a:pPr>
            <a:r>
              <a:rPr lang="ru-RU" dirty="0"/>
              <a:t>Смысл игры в том, чтобы не дать мячу упасть на своей площадке, прилагая усилия для падения его на стороне противоположной команды. Действия играющих, ограниченные правилами, выполняются игровыми приёмами: подачей, передачей, нападающих ударом и блокированием. Исходными положениями для игровых приёмов будут стойки (при действиях на месте) и перемещения (при действиях в движении</a:t>
            </a:r>
            <a:r>
              <a:rPr lang="ru-RU" dirty="0" smtClean="0"/>
              <a:t>).</a:t>
            </a:r>
          </a:p>
          <a:p>
            <a:pPr marL="45720" indent="0">
              <a:buNone/>
            </a:pPr>
            <a:r>
              <a:rPr lang="ru-RU" dirty="0"/>
              <a:t>Игра состоит из трёх или пяти партий, в каждой счёт ведётся до 15 очков. Побеждает та команда, которая выиграет две партии из трёх или три из пяти. Если первую партию выигрывает одна команда, а вторую другая, то проводится третья, решающая. Аналогичные условия и при игре из пяти партий. После каждой партии команды меняются площадками</a:t>
            </a:r>
            <a:r>
              <a:rPr lang="ru-RU" dirty="0" smtClean="0"/>
              <a:t>.</a:t>
            </a:r>
          </a:p>
          <a:p>
            <a:pPr marL="45720" indent="0">
              <a:buNone/>
            </a:pPr>
            <a:r>
              <a:rPr lang="ru-RU" dirty="0"/>
              <a:t>Игра начинается с подачи мяча одной из команд. Право на первую подачу определяется жеребьевкой, которую проводит судья с капитанами команд. Причем капитан команды, выигравший жребий, получает право на выбор площадки или на первую подачу.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8575" y="309093"/>
            <a:ext cx="3834485" cy="273032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8575" y="3438660"/>
            <a:ext cx="3840206" cy="2557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862598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21217" y="334851"/>
            <a:ext cx="7431110" cy="5975797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ru-RU" dirty="0"/>
              <a:t>Когда игроки занимают свои места на площадке, судья подает команду начинать игру. На подачу отводится не более 5 секунд. Один игрок выполняет подачи до тех пор, пока его команда не совершит ошибку. Если это произошло, то мяч передается сопернику. В этом случае команда, отыгравшая подачу, производит переход игроков из зоны в зону по часовой стрелке</a:t>
            </a:r>
            <a:r>
              <a:rPr lang="ru-RU" dirty="0" smtClean="0"/>
              <a:t>.</a:t>
            </a:r>
          </a:p>
          <a:p>
            <a:pPr marL="45720" indent="0">
              <a:buNone/>
            </a:pPr>
            <a:r>
              <a:rPr lang="ru-RU" dirty="0"/>
              <a:t>Мяч считается вышедшим из игры, если он пролетел за ограничительными лентами на сетке, которые крепятся над проекцией боковых линий, или коснулся предметов вне площадки. Боковые и лицевые линии (разметка) входят в площадь игрового поля</a:t>
            </a:r>
            <a:r>
              <a:rPr lang="ru-RU" dirty="0" smtClean="0"/>
              <a:t>.</a:t>
            </a:r>
          </a:p>
          <a:p>
            <a:pPr marL="45720" indent="0">
              <a:buNone/>
            </a:pPr>
            <a:r>
              <a:rPr lang="ru-RU" dirty="0"/>
              <a:t>Команда имеет право на два перерыва по 30 секунд в каждой партии. Разрешена замена игроков, но не более шести в каждой партии.</a:t>
            </a:r>
          </a:p>
          <a:p>
            <a:pPr marL="45720" indent="0">
              <a:buNone/>
            </a:pPr>
            <a:r>
              <a:rPr lang="ru-RU" dirty="0"/>
              <a:t>Волейболисты должны иметь одинаковую форму. Тапочки не должны иметь каблуков. Игрокам запрещается иметь украшения, которые в ходе игры могут явиться причиной травмы. На майки наносят номера (с 1-го по 99-й), причем в команде не должно быть двух и более игроков с одинаковыми номерами на майках.</a:t>
            </a:r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1788" y="1027959"/>
            <a:ext cx="3915716" cy="3559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608170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7882" y="128790"/>
            <a:ext cx="9311425" cy="734096"/>
          </a:xfrm>
        </p:spPr>
        <p:txBody>
          <a:bodyPr>
            <a:noAutofit/>
          </a:bodyPr>
          <a:lstStyle/>
          <a:p>
            <a:r>
              <a:rPr lang="ru-RU" sz="2400" dirty="0"/>
              <a:t>Команда теряет право на подачу или соперник выигрывает очко, если: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37882" y="1068945"/>
            <a:ext cx="10805374" cy="5112913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- мяч падает на свое площадке;</a:t>
            </a:r>
          </a:p>
          <a:p>
            <a:r>
              <a:rPr lang="ru-RU" dirty="0"/>
              <a:t>- команда совершает более трех касаний;</a:t>
            </a:r>
          </a:p>
          <a:p>
            <a:r>
              <a:rPr lang="ru-RU" dirty="0"/>
              <a:t>- мяч брошен или задержан;</a:t>
            </a:r>
          </a:p>
          <a:p>
            <a:r>
              <a:rPr lang="ru-RU" dirty="0"/>
              <a:t>- мяч коснулся тела игрока ниже пояса;</a:t>
            </a:r>
          </a:p>
          <a:p>
            <a:r>
              <a:rPr lang="ru-RU" dirty="0"/>
              <a:t>- игрок касается сетки;</a:t>
            </a:r>
          </a:p>
          <a:p>
            <a:r>
              <a:rPr lang="ru-RU" dirty="0"/>
              <a:t>- игрок совершал два касания подряд;</a:t>
            </a:r>
          </a:p>
          <a:p>
            <a:r>
              <a:rPr lang="ru-RU" dirty="0"/>
              <a:t>- ступня игрока полностью находится на стороне соперника и не касается средней линии;</a:t>
            </a:r>
          </a:p>
          <a:p>
            <a:r>
              <a:rPr lang="ru-RU" dirty="0"/>
              <a:t>- игрок производит нападающий удар на стороне соперника;</a:t>
            </a:r>
          </a:p>
          <a:p>
            <a:r>
              <a:rPr lang="ru-RU" dirty="0"/>
              <a:t>- игрок задней линии из площади нападения перебивает на сторону соперника мяч, который находится выше верхнего края сетки;</a:t>
            </a:r>
          </a:p>
          <a:p>
            <a:r>
              <a:rPr lang="ru-RU" dirty="0"/>
              <a:t>- игрок задней линии участвовал в блокировании и коснулся мяча;</a:t>
            </a:r>
          </a:p>
          <a:p>
            <a:r>
              <a:rPr lang="ru-RU" dirty="0"/>
              <a:t>- команда нарушает расстановку в момент </a:t>
            </a:r>
            <a:r>
              <a:rPr lang="ru-RU" dirty="0" smtClean="0"/>
              <a:t>подачи</a:t>
            </a:r>
            <a:endParaRPr lang="ru-RU" dirty="0"/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1138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9411" y="489396"/>
            <a:ext cx="7249732" cy="813945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Специфика волейбола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709411" y="1303341"/>
            <a:ext cx="10842938" cy="5020186"/>
          </a:xfrm>
        </p:spPr>
        <p:txBody>
          <a:bodyPr/>
          <a:lstStyle/>
          <a:p>
            <a:r>
              <a:rPr lang="ru-RU" dirty="0"/>
              <a:t>Специфика волейбола отчасти заключена в самом его названии: «волей» - на лету, «бол» - мяч.</a:t>
            </a:r>
          </a:p>
          <a:p>
            <a:r>
              <a:rPr lang="ru-RU" dirty="0"/>
              <a:t>Одной из важных задач в волейболе является задача определения траектории и скорости полёта мяча и умение своевременно «выйти на мяч» - занять удобное исходное положение для приема передачи, нападающего удара, блокирования. Способность быстро решать такие задачи можно развивать специальными упражнениями.</a:t>
            </a:r>
          </a:p>
          <a:p>
            <a:r>
              <a:rPr lang="ru-RU" dirty="0"/>
              <a:t>Ведущую роль играют быстрота и сила в определенных сочетаниях. При этом первостепенное значение имеет скорость мышечного сокращения и регулирования скорости движений. Особое значение придается пространственной точности движений, крайне необходимой при первых и вторых передачах мяча, подачах, нападающих ударах.</a:t>
            </a:r>
          </a:p>
          <a:p>
            <a:r>
              <a:rPr lang="ru-RU" dirty="0"/>
              <a:t>Важна быстрота двигательной реакции и способность управлять временем движений.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963916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ealth Fitness 16x9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E382D75-6DC6-4908-8B05-64D061C4B19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на тему «Здоровье и фитнес» (широкоэкранный формат)</Template>
  <TotalTime>0</TotalTime>
  <Words>1212</Words>
  <Application>Microsoft Office PowerPoint</Application>
  <PresentationFormat>Произвольный</PresentationFormat>
  <Paragraphs>49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Health Fitness 16x9</vt:lpstr>
      <vt:lpstr>История возникновения волейбола</vt:lpstr>
      <vt:lpstr>Введение</vt:lpstr>
      <vt:lpstr>История возникновения волейбола</vt:lpstr>
      <vt:lpstr>Слайд 4</vt:lpstr>
      <vt:lpstr>Содержание и правила игры.</vt:lpstr>
      <vt:lpstr>Слайд 6</vt:lpstr>
      <vt:lpstr>Слайд 7</vt:lpstr>
      <vt:lpstr>Команда теряет право на подачу или соперник выигрывает очко, если:</vt:lpstr>
      <vt:lpstr>Специфика волейбола</vt:lpstr>
      <vt:lpstr>Техника игры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2015-09-23T11:37:25Z</dcterms:created>
  <dcterms:modified xsi:type="dcterms:W3CDTF">2016-01-20T10:47:34Z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TC029223919991</vt:lpwstr>
  </property>
</Properties>
</file>