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Override3.xml" ContentType="application/vnd.openxmlformats-officedocument.themeOverrid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Override6.xml" ContentType="application/vnd.openxmlformats-officedocument.themeOverrid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theme/themeOverride7.xml" ContentType="application/vnd.openxmlformats-officedocument.themeOverrid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20" r:id="rId3"/>
    <p:sldMasterId id="2147483732" r:id="rId4"/>
    <p:sldMasterId id="2147483744" r:id="rId5"/>
    <p:sldMasterId id="2147483756" r:id="rId6"/>
    <p:sldMasterId id="2147483768" r:id="rId7"/>
    <p:sldMasterId id="2147483780" r:id="rId8"/>
    <p:sldMasterId id="2147483792" r:id="rId9"/>
    <p:sldMasterId id="2147483804" r:id="rId10"/>
  </p:sldMasterIdLst>
  <p:sldIdLst>
    <p:sldId id="256" r:id="rId11"/>
    <p:sldId id="283" r:id="rId12"/>
    <p:sldId id="257" r:id="rId13"/>
    <p:sldId id="268" r:id="rId14"/>
    <p:sldId id="270" r:id="rId15"/>
    <p:sldId id="269" r:id="rId16"/>
    <p:sldId id="259" r:id="rId17"/>
    <p:sldId id="271" r:id="rId18"/>
    <p:sldId id="273" r:id="rId19"/>
    <p:sldId id="274" r:id="rId20"/>
    <p:sldId id="275" r:id="rId21"/>
    <p:sldId id="278" r:id="rId22"/>
    <p:sldId id="276" r:id="rId23"/>
    <p:sldId id="277" r:id="rId24"/>
    <p:sldId id="261" r:id="rId25"/>
    <p:sldId id="272" r:id="rId26"/>
    <p:sldId id="262" r:id="rId27"/>
    <p:sldId id="263" r:id="rId28"/>
    <p:sldId id="264" r:id="rId29"/>
    <p:sldId id="265" r:id="rId30"/>
    <p:sldId id="266" r:id="rId31"/>
    <p:sldId id="279" r:id="rId32"/>
    <p:sldId id="282" r:id="rId33"/>
    <p:sldId id="281" r:id="rId34"/>
    <p:sldId id="280" r:id="rId3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660"/>
  </p:normalViewPr>
  <p:slideViewPr>
    <p:cSldViewPr>
      <p:cViewPr varScale="1">
        <p:scale>
          <a:sx n="68" d="100"/>
          <a:sy n="68" d="100"/>
        </p:scale>
        <p:origin x="143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themeOverride" Target="../theme/themeOverride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hemeOverride" Target="../theme/themeOverride7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5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8BD8FC-8D3E-4FBE-9A78-8C073C23A1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932E0E-42CC-471C-BBD9-2DAD6E0190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03526A3-5E4F-4D99-8146-4BF53D150C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F0CFF-BC27-407A-B526-82F61975B9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4067ECE-7F46-4882-94DA-EFBE783E96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2B6D1C-1002-4AB2-872A-0DF961D42D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BCF0B63-A62E-4583-A499-3DE1E02597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16100-9378-49B7-A8CC-78447CDC89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845B040-6E82-4330-B454-F0BEF6F4D9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3D15763-3398-45BC-B0C3-242546EE8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4799967-4AB2-4B95-B967-FF74F12426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4FF157-FAB6-4018-9FAC-6F1B084F77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0EE97-9203-4F77-B2AD-DEAB712399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50C0DE-9704-4FFF-AAA6-693964DEF5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A9070-EBD1-45F0-B449-DF4F8083C6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EFA240-4898-40FB-B71B-1396D04B52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91E3F-8832-4E96-8991-C78B63584B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7267D-F982-409C-9BD7-A08EC1EC04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0901B-E05D-4370-839F-D32B6B2D9E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2D33C-D18B-40E0-ADF9-4AF64F5709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174C8F-191D-4C8A-A40B-AB1B0025E5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36FAEF-3C8B-4C57-9A1C-4F2D4C65A0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ABE68-6BFE-425B-ABA7-C3D289ED2A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01F05A-93B7-4BE5-ACEC-6700CD177D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20920-3B0B-47E8-91AD-7BE9752756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A33926-DAE8-4D2B-952A-B0AD04DA44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446DC-7E89-472A-AA48-2890F8D0748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D7180-8ACE-484C-9CF8-7CE877E312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462BDE-F21E-4EC0-8FF3-ADF65D366B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189A5-EF7E-497E-AFCB-7E04F518A1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334D8-DD14-4BDD-8A86-5D4BC5C84C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0D4269-6D23-471E-91BC-B3BB0C6F9B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3E3DB-13B9-4A6D-B306-8BE3C527AE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3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DE15B5-2B9E-4901-AA60-D1D7CAAAE8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EFEDB6-1B1C-4AFB-9817-68B0CE4F59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E32E8E-1EE7-482D-826A-F784C3579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D409B4-D5F3-448D-8317-2BE9F508FB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3B207-B61C-4BC3-AF5C-097CF5A527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F56700-338A-41CA-B9FB-E1E710E6DE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98CE9-FAE3-4CD8-96A2-8D64F3FE0B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82305-BD9A-49AF-9463-A8C4CDE3EE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EDF566-8AFB-41D4-B4B7-0310EC12C0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908162-6047-4647-9F20-2C81C5A8B1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478AA-204F-4F28-A0B1-34C79A7094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A26A9-3DF8-4140-9D50-264A481D1C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D7F7D-D977-4318-9C4D-4D88450316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DD41A-7218-4403-9BCD-9302FED430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D6C30-5329-4786-B7B1-6AC1E5EBEF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F2F1E-5A91-4278-9139-9A1915D4B4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D5CB5-532F-45C0-B694-74FF6C699D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7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2D9E5F3-4E25-4BC0-AAC8-C9BCD3F764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BDA32-64B6-460A-85D5-B4960DC86A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DD2E029-A6EE-4891-BE39-056712D70F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5A6CC-A92E-4451-8323-468054E180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DB558-2A9F-46B4-B308-4D22BF0B90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6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01E6C6-CFCD-4A4B-854B-C58C98F139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A3950-D496-4B26-AA5A-665BD2C1E3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4BD25FB-B5F1-4365-BC2F-FA88B01F6A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8EDFA-D856-4A2B-8383-F8360B5DA2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A4B871C-C69B-443B-97E6-CC4F30D809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9B727F-12B1-4029-9AEE-193D8728B2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C60AE-AED6-4C2C-948C-29FBA88C94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7E13F4-7289-4E98-9BFD-C375972E5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4589F2-F381-4E14-B3B3-BF403D176E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1B457-CD06-4528-8211-D5DD346C24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BFBF6-E72A-4124-BB21-AD8DFBC97E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F8DE9E-E4F1-4FFD-9C9E-CD3ACC3BB6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C77EA-9E97-4E9F-BFDD-A75FA35281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BA01F-C1EE-4279-BC92-8E0F10567C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B51CF-6DC7-45C0-96B7-859ECE50E4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3389FE-DEFE-405C-9EC6-474D1DD21F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ый треугольник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86299EF-0FA1-44C0-B9A4-2AE78856FE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DD08F1-1039-4353-98B5-D329947D63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9DDB4-D242-4149-B47B-B47E42CD76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5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7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B75880B-291A-4290-8F7D-F307A47D53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D59B7-9156-4D9B-8128-7122A67B72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3"/>
          <p:cNvSpPr>
            <a:spLocks/>
          </p:cNvSpPr>
          <p:nvPr/>
        </p:nvSpPr>
        <p:spPr bwMode="auto">
          <a:xfrm>
            <a:off x="4829175" y="1073150"/>
            <a:ext cx="4321175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Полилиния 4"/>
          <p:cNvSpPr>
            <a:spLocks/>
          </p:cNvSpPr>
          <p:nvPr/>
        </p:nvSpPr>
        <p:spPr bwMode="auto">
          <a:xfrm>
            <a:off x="374650" y="0"/>
            <a:ext cx="5513388" cy="661511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Полилиния 5"/>
          <p:cNvSpPr>
            <a:spLocks/>
          </p:cNvSpPr>
          <p:nvPr/>
        </p:nvSpPr>
        <p:spPr bwMode="auto">
          <a:xfrm rot="5236414">
            <a:off x="4461669" y="1483519"/>
            <a:ext cx="4114800" cy="118903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7" name="Полилиния 6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3" name="Полилиния 12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4" name="Полилиния 13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5" name="Полилиния 14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366713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7" name="Полилиния 16"/>
          <p:cNvSpPr>
            <a:spLocks/>
          </p:cNvSpPr>
          <p:nvPr/>
        </p:nvSpPr>
        <p:spPr bwMode="auto">
          <a:xfrm>
            <a:off x="366713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8" name="Полилиния 17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363538" y="401638"/>
            <a:ext cx="8504237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0" name="Прямоугольник 19"/>
          <p:cNvSpPr/>
          <p:nvPr/>
        </p:nvSpPr>
        <p:spPr>
          <a:xfrm flipH="1">
            <a:off x="371475" y="681038"/>
            <a:ext cx="26988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1" name="Прямоугольник 20"/>
          <p:cNvSpPr/>
          <p:nvPr/>
        </p:nvSpPr>
        <p:spPr>
          <a:xfrm flipH="1">
            <a:off x="411163" y="681038"/>
            <a:ext cx="26987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2" name="Прямоугольник 21"/>
          <p:cNvSpPr/>
          <p:nvPr/>
        </p:nvSpPr>
        <p:spPr>
          <a:xfrm flipH="1">
            <a:off x="447675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3" name="Прямоугольник 22"/>
          <p:cNvSpPr/>
          <p:nvPr/>
        </p:nvSpPr>
        <p:spPr>
          <a:xfrm flipH="1">
            <a:off x="476250" y="681038"/>
            <a:ext cx="9525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00063" y="681038"/>
            <a:ext cx="36512" cy="365125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bIns="0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97EDB11-6EAC-4D25-A910-BF53907EE2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BCBBB8-A065-4A46-ACF8-99578CD428E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B8B7995-7BF2-4C80-A070-3121BE450C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401638"/>
            <a:ext cx="8867775" cy="887412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87313" y="681038"/>
            <a:ext cx="460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7625" y="681038"/>
            <a:ext cx="26988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8575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 flipH="1">
            <a:off x="149225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3" name="Прямоугольник 12"/>
          <p:cNvSpPr/>
          <p:nvPr/>
        </p:nvSpPr>
        <p:spPr>
          <a:xfrm flipH="1">
            <a:off x="188913" y="681038"/>
            <a:ext cx="2857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4" name="Прямоугольник 13"/>
          <p:cNvSpPr/>
          <p:nvPr/>
        </p:nvSpPr>
        <p:spPr>
          <a:xfrm flipH="1">
            <a:off x="227013" y="681038"/>
            <a:ext cx="9525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flipH="1">
            <a:off x="255588" y="681038"/>
            <a:ext cx="7937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79400" y="681038"/>
            <a:ext cx="36513" cy="365125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/>
          <a:lstStyle>
            <a:lvl1pPr>
              <a:defRPr sz="400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64A2C3A-78EC-424F-94D1-D436D939594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958C15-91D9-4A89-8A4E-23C1DFF3FF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64A9C25-CF30-4C3B-B4AA-4D0FEC1E32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DC3173-1BEF-4747-8C4F-D24C0B8FDC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8300" y="0"/>
            <a:ext cx="8777288" cy="1878013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63538" y="1884363"/>
            <a:ext cx="8782050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19"/>
          <p:cNvGrpSpPr>
            <a:grpSpLocks/>
          </p:cNvGrpSpPr>
          <p:nvPr/>
        </p:nvGrpSpPr>
        <p:grpSpPr bwMode="auto">
          <a:xfrm rot="5400000">
            <a:off x="8515351" y="1219200"/>
            <a:ext cx="131762" cy="128587"/>
            <a:chOff x="6668087" y="1297746"/>
            <a:chExt cx="161840" cy="156602"/>
          </a:xfrm>
        </p:grpSpPr>
        <p:cxnSp>
          <p:nvCxnSpPr>
            <p:cNvPr id="8" name="Прямая соединительная линия 7"/>
            <p:cNvCxnSpPr/>
            <p:nvPr/>
          </p:nvCxnSpPr>
          <p:spPr>
            <a:xfrm rot="16200000">
              <a:off x="6663593" y="12983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rot="5400000" flipH="1">
              <a:off x="6744513" y="1297400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25"/>
          <p:cNvGrpSpPr>
            <a:grpSpLocks/>
          </p:cNvGrpSpPr>
          <p:nvPr/>
        </p:nvGrpSpPr>
        <p:grpSpPr bwMode="auto">
          <a:xfrm rot="5400000">
            <a:off x="8667751" y="1371600"/>
            <a:ext cx="131762" cy="128587"/>
            <a:chOff x="6668087" y="1297746"/>
            <a:chExt cx="161840" cy="156602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 rot="16200000">
              <a:off x="6663593" y="1298375"/>
              <a:ext cx="88935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rot="16200000" flipV="1">
              <a:off x="6685198" y="1391515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rot="5400000" flipH="1">
              <a:off x="6744513" y="1297400"/>
              <a:ext cx="88935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9"/>
          <p:cNvGrpSpPr>
            <a:grpSpLocks/>
          </p:cNvGrpSpPr>
          <p:nvPr/>
        </p:nvGrpSpPr>
        <p:grpSpPr bwMode="auto">
          <a:xfrm rot="5400000">
            <a:off x="8320087" y="1474788"/>
            <a:ext cx="131763" cy="128588"/>
            <a:chOff x="6668087" y="1297746"/>
            <a:chExt cx="161840" cy="156602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rot="16200000">
              <a:off x="6663592" y="1298373"/>
              <a:ext cx="88934" cy="7994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rot="16200000" flipV="1">
              <a:off x="6685198" y="1391513"/>
              <a:ext cx="125668" cy="0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5400000" flipH="1">
              <a:off x="6744512" y="1297398"/>
              <a:ext cx="88934" cy="81895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Дата 4"/>
          <p:cNvSpPr>
            <a:spLocks noGrp="1"/>
          </p:cNvSpPr>
          <p:nvPr>
            <p:ph type="dt" sz="half" idx="10"/>
          </p:nvPr>
        </p:nvSpPr>
        <p:spPr>
          <a:xfrm>
            <a:off x="6477000" y="55563"/>
            <a:ext cx="2133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0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55563"/>
            <a:ext cx="55626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55563"/>
            <a:ext cx="457200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DFC88AD-5C25-43EF-8512-0414E1EA05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E3C3DA-A33E-4626-93B6-37AE71A79E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157F8-58CF-4111-8A37-594EA86459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email">
              <a:alphaModFix amt="43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/>
          <a:lstStyle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>
            <a:noAutofit/>
          </a:bodyPr>
          <a:lstStyle>
            <a:lvl1pPr algn="r">
              <a:defRPr sz="4200" b="1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30"/>
          <p:cNvSpPr>
            <a:spLocks noGrp="1"/>
          </p:cNvSpPr>
          <p:nvPr>
            <p:ph type="dt" sz="half" idx="10"/>
          </p:nvPr>
        </p:nvSpPr>
        <p:spPr>
          <a:xfrm>
            <a:off x="5870575" y="6557963"/>
            <a:ext cx="2003425" cy="227012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63"/>
            <a:ext cx="2927350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350" y="6556375"/>
            <a:ext cx="588963" cy="228600"/>
          </a:xfrm>
        </p:spPr>
        <p:txBody>
          <a:bodyPr/>
          <a:lstStyle>
            <a:lvl1pPr>
              <a:defRPr lang="en-US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080E2412-1977-4014-80B1-9273D7FF02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EB3670-4F8A-43AF-AAC6-64A2EB690F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6052D5-D037-4F17-A322-6CE1D6235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anchor="t"/>
          <a:lstStyle>
            <a:lvl1pPr algn="r">
              <a:buNone/>
              <a:defRPr sz="42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400" y="6556375"/>
            <a:ext cx="2001838" cy="22701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138" y="6556375"/>
            <a:ext cx="2895600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4175" y="6554788"/>
            <a:ext cx="587375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FD716C-9830-496B-8631-26EC38B5BD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2F179A-5DB2-49C7-B794-EE3A28BF15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091BBB-353C-47B8-9B9A-24D62D45F6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657C50-819A-4A13-B39D-0D7B30BF5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7183B0-9287-4293-9F51-84B2D8601F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lIns="45720" tIns="0" rIns="0" bIns="0" spcCol="0" rtlCol="0" fromWordArt="0" forceAA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77F81B-834E-4688-99BF-63BA2A232F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rot="21240000">
            <a:off x="598488" y="1004888"/>
            <a:ext cx="4319587" cy="4311650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rot="21420000">
            <a:off x="596900" y="998538"/>
            <a:ext cx="4319588" cy="4313237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lIns="82296" tIns="0" rIns="0" bIns="0" spcCol="0" rtlCol="0" fromWordArt="0" forceAA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8B4549F-7C8A-4D2B-AD14-5467769558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FFCF9B-8A99-4384-9F63-C287F3D4FA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3388" y="6557963"/>
            <a:ext cx="2001837" cy="227012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375"/>
            <a:ext cx="3657600" cy="228600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750" y="6553200"/>
            <a:ext cx="587375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08A37E8E-64F2-4569-9E6C-048C97F934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Овал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3EB40B-1C37-4145-8E38-20462B79C6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601BC-6AA1-4984-BB50-32D6FEC48B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11A592E-F64C-466D-8F49-FCBC260F23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Овал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Овал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Овал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Овал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Овал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C12C8-3C61-4D09-8990-EA2ABDB11D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A23AB-83FF-4399-AF20-428BC50C4A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7B010-2E8D-437D-8A30-84478918AD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333FC75-676C-4B14-90C1-B72997568E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879AC-9D38-4A5D-A0A9-35CF08853F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Прямая соединительная линия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Овал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F61791F-5D04-4D26-8046-074C69AD8B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4C885A8-93FC-4F8F-9779-3C128721C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99E40-49FC-4F82-91C3-64400475B4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472E6-C741-4B66-ABE8-7723BD8B7E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9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fld id="{6126936C-AA85-4891-AB72-488DE8448F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081" r:id="rId1"/>
    <p:sldLayoutId id="2147484014" r:id="rId2"/>
    <p:sldLayoutId id="2147484082" r:id="rId3"/>
    <p:sldLayoutId id="2147484015" r:id="rId4"/>
    <p:sldLayoutId id="2147484083" r:id="rId5"/>
    <p:sldLayoutId id="2147484016" r:id="rId6"/>
    <p:sldLayoutId id="2147484017" r:id="rId7"/>
    <p:sldLayoutId id="2147484018" r:id="rId8"/>
    <p:sldLayoutId id="2147484019" r:id="rId9"/>
    <p:sldLayoutId id="2147484020" r:id="rId10"/>
    <p:sldLayoutId id="21474840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49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Arial" charset="0"/>
              </a:defRPr>
            </a:lvl1pPr>
            <a:extLst/>
          </a:lstStyle>
          <a:p>
            <a:pPr>
              <a:defRPr/>
            </a:pPr>
            <a:fld id="{A90602D4-E45C-4F69-A5D4-AFADE427B8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8" r:id="rId1"/>
    <p:sldLayoutId id="2147484076" r:id="rId2"/>
    <p:sldLayoutId id="2147484119" r:id="rId3"/>
    <p:sldLayoutId id="2147484077" r:id="rId4"/>
    <p:sldLayoutId id="2147484120" r:id="rId5"/>
    <p:sldLayoutId id="2147484078" r:id="rId6"/>
    <p:sldLayoutId id="2147484121" r:id="rId7"/>
    <p:sldLayoutId id="2147484122" r:id="rId8"/>
    <p:sldLayoutId id="2147484123" r:id="rId9"/>
    <p:sldLayoutId id="2147484079" r:id="rId10"/>
    <p:sldLayoutId id="214748408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2052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3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2B35739F-B930-481F-80B0-AA271ED2E1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2057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4" r:id="rId1"/>
    <p:sldLayoutId id="2147484022" r:id="rId2"/>
    <p:sldLayoutId id="2147484085" r:id="rId3"/>
    <p:sldLayoutId id="2147484023" r:id="rId4"/>
    <p:sldLayoutId id="2147484024" r:id="rId5"/>
    <p:sldLayoutId id="2147484025" r:id="rId6"/>
    <p:sldLayoutId id="2147484026" r:id="rId7"/>
    <p:sldLayoutId id="2147484027" r:id="rId8"/>
    <p:sldLayoutId id="2147484086" r:id="rId9"/>
    <p:sldLayoutId id="2147484028" r:id="rId10"/>
    <p:sldLayoutId id="214748402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77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9B54C338-4624-4F2B-A555-CE2D6E71EF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  <p:sldLayoutId id="2147484088" r:id="rId2"/>
    <p:sldLayoutId id="2147484089" r:id="rId3"/>
    <p:sldLayoutId id="2147484030" r:id="rId4"/>
    <p:sldLayoutId id="2147484090" r:id="rId5"/>
    <p:sldLayoutId id="2147484031" r:id="rId6"/>
    <p:sldLayoutId id="2147484091" r:id="rId7"/>
    <p:sldLayoutId id="2147484092" r:id="rId8"/>
    <p:sldLayoutId id="2147484093" r:id="rId9"/>
    <p:sldLayoutId id="2147484032" r:id="rId10"/>
    <p:sldLayoutId id="214748409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4099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ECC209FA-CAFD-4ADF-84D6-1B29449343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7" r:id="rId5"/>
    <p:sldLayoutId id="2147484038" r:id="rId6"/>
    <p:sldLayoutId id="2147484039" r:id="rId7"/>
    <p:sldLayoutId id="2147484040" r:id="rId8"/>
    <p:sldLayoutId id="2147484041" r:id="rId9"/>
    <p:sldLayoutId id="2147484042" r:id="rId10"/>
    <p:sldLayoutId id="21474840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127" name="Текст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fld id="{7C4B8BA8-E8F5-4098-9381-9690A57C4F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5" r:id="rId1"/>
    <p:sldLayoutId id="2147484044" r:id="rId2"/>
    <p:sldLayoutId id="2147484096" r:id="rId3"/>
    <p:sldLayoutId id="2147484045" r:id="rId4"/>
    <p:sldLayoutId id="2147484046" r:id="rId5"/>
    <p:sldLayoutId id="2147484047" r:id="rId6"/>
    <p:sldLayoutId id="2147484097" r:id="rId7"/>
    <p:sldLayoutId id="2147484048" r:id="rId8"/>
    <p:sldLayoutId id="2147484098" r:id="rId9"/>
    <p:sldLayoutId id="2147484049" r:id="rId10"/>
    <p:sldLayoutId id="214748405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614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614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8E361398-9102-49E8-9ACA-23EE77AAED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615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99" r:id="rId1"/>
    <p:sldLayoutId id="2147484051" r:id="rId2"/>
    <p:sldLayoutId id="2147484100" r:id="rId3"/>
    <p:sldLayoutId id="2147484052" r:id="rId4"/>
    <p:sldLayoutId id="2147484053" r:id="rId5"/>
    <p:sldLayoutId id="2147484054" r:id="rId6"/>
    <p:sldLayoutId id="2147484055" r:id="rId7"/>
    <p:sldLayoutId id="2147484056" r:id="rId8"/>
    <p:sldLayoutId id="2147484101" r:id="rId9"/>
    <p:sldLayoutId id="2147484057" r:id="rId10"/>
    <p:sldLayoutId id="21474840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0"/>
            <a:ext cx="365125" cy="6854825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255588" y="5046663"/>
            <a:ext cx="73025" cy="16922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255588" y="4797425"/>
            <a:ext cx="73025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255588" y="4637088"/>
            <a:ext cx="73025" cy="138112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55588" y="4541838"/>
            <a:ext cx="73025" cy="7461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9563" y="681038"/>
            <a:ext cx="46037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68288" y="681038"/>
            <a:ext cx="2857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249238" y="681038"/>
            <a:ext cx="9525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7" name="Прямоугольник 16"/>
          <p:cNvSpPr/>
          <p:nvPr/>
        </p:nvSpPr>
        <p:spPr>
          <a:xfrm>
            <a:off x="222250" y="681038"/>
            <a:ext cx="7938" cy="365125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512763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180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784350"/>
            <a:ext cx="7772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fld id="{3305533E-A55A-4AF5-9B96-6C74AC2AD2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102" r:id="rId1"/>
    <p:sldLayoutId id="2147484059" r:id="rId2"/>
    <p:sldLayoutId id="2147484103" r:id="rId3"/>
    <p:sldLayoutId id="2147484104" r:id="rId4"/>
    <p:sldLayoutId id="2147484105" r:id="rId5"/>
    <p:sldLayoutId id="2147484060" r:id="rId6"/>
    <p:sldLayoutId id="2147484106" r:id="rId7"/>
    <p:sldLayoutId id="2147484061" r:id="rId8"/>
    <p:sldLayoutId id="2147484107" r:id="rId9"/>
    <p:sldLayoutId id="2147484062" r:id="rId10"/>
    <p:sldLayoutId id="21474840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 spc="-100">
          <a:solidFill>
            <a:srgbClr val="C1EEFF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rgbClr val="C1EEFF"/>
          </a:solidFill>
          <a:latin typeface="Consolas" pitchFamily="49" charset="0"/>
        </a:defRPr>
      </a:lvl9pPr>
      <a:extLst/>
    </p:titleStyle>
    <p:bodyStyle>
      <a:lvl1pPr marL="411163" indent="-342900" algn="l" rtl="0" eaLnBrk="0" fontAlgn="base" hangingPunct="0">
        <a:spcBef>
          <a:spcPts val="700"/>
        </a:spcBef>
        <a:spcAft>
          <a:spcPct val="0"/>
        </a:spcAft>
        <a:buClr>
          <a:schemeClr val="tx2"/>
        </a:buClr>
        <a:buSzPct val="95000"/>
        <a:buFont typeface="Wingdings" pitchFamily="2" charset="2"/>
        <a:buChar char="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39775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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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475" indent="-22860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3" pitchFamily="18" charset="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138" indent="-209550" algn="l" rtl="0" eaLnBrk="0" fontAlgn="base" hangingPunct="0">
        <a:spcBef>
          <a:spcPct val="20000"/>
        </a:spcBef>
        <a:spcAft>
          <a:spcPct val="0"/>
        </a:spcAft>
        <a:buClr>
          <a:srgbClr val="FEB80A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email">
              <a:alphaModFix amt="43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675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198" name="Текст 30"/>
          <p:cNvSpPr>
            <a:spLocks noGrp="1"/>
          </p:cNvSpPr>
          <p:nvPr>
            <p:ph type="body" idx="1"/>
          </p:nvPr>
        </p:nvSpPr>
        <p:spPr bwMode="auto">
          <a:xfrm>
            <a:off x="457200" y="1609725"/>
            <a:ext cx="7239000" cy="484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6563" y="6557963"/>
            <a:ext cx="2001837" cy="22701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63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575" y="6556375"/>
            <a:ext cx="588963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fld id="{0C01036A-8C8B-4D08-BD07-B972ACDCE0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08" r:id="rId1"/>
    <p:sldLayoutId id="2147484064" r:id="rId2"/>
    <p:sldLayoutId id="2147484109" r:id="rId3"/>
    <p:sldLayoutId id="2147484065" r:id="rId4"/>
    <p:sldLayoutId id="2147484066" r:id="rId5"/>
    <p:sldLayoutId id="2147484067" r:id="rId6"/>
    <p:sldLayoutId id="2147484068" r:id="rId7"/>
    <p:sldLayoutId id="2147484069" r:id="rId8"/>
    <p:sldLayoutId id="2147484110" r:id="rId9"/>
    <p:sldLayoutId id="2147484070" r:id="rId10"/>
    <p:sldLayoutId id="214748411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 kern="1200" cap="all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chemeClr val="tx1"/>
          </a:solidFill>
          <a:latin typeface="Trebuchet MS" pitchFamily="34" charset="0"/>
        </a:defRPr>
      </a:lvl9pPr>
      <a:extLst/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tx2"/>
        </a:buClr>
        <a:buSzPct val="73000"/>
        <a:buFont typeface="Wingdings 2" pitchFamily="18" charset="2"/>
        <a:buChar char="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20700" indent="-228600" algn="l" rtl="0" eaLnBrk="0" fontAlgn="base" hangingPunct="0">
        <a:spcBef>
          <a:spcPts val="5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"/>
        <a:defRPr sz="2300" kern="1200">
          <a:solidFill>
            <a:srgbClr val="6C6C6C"/>
          </a:solidFill>
          <a:latin typeface="+mn-lt"/>
          <a:ea typeface="+mn-ea"/>
          <a:cs typeface="+mn-cs"/>
        </a:defRPr>
      </a:lvl2pPr>
      <a:lvl3pPr marL="7588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F9B639"/>
        </a:buClr>
        <a:buSzPct val="80000"/>
        <a:buFont typeface="Wingdings 2" pitchFamily="18" charset="2"/>
        <a:buChar char=""/>
        <a:defRPr sz="2000" kern="1200">
          <a:solidFill>
            <a:srgbClr val="6C6C6C"/>
          </a:solidFill>
          <a:latin typeface="+mn-lt"/>
          <a:ea typeface="+mn-ea"/>
          <a:cs typeface="+mn-cs"/>
        </a:defRPr>
      </a:lvl4pPr>
      <a:lvl5pPr marL="1279525" indent="-228600" algn="l" rtl="0" eaLnBrk="0" fontAlgn="base" hangingPunct="0">
        <a:spcBef>
          <a:spcPts val="400"/>
        </a:spcBef>
        <a:spcAft>
          <a:spcPct val="0"/>
        </a:spcAft>
        <a:buClr>
          <a:srgbClr val="F9B639"/>
        </a:buClr>
        <a:buSzPct val="70000"/>
        <a:buFont typeface="Wingdings" pitchFamily="2" charset="2"/>
        <a:buChar char="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22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latin typeface="Arial" charset="0"/>
              </a:defRPr>
            </a:lvl1pPr>
          </a:lstStyle>
          <a:p>
            <a:pPr>
              <a:defRPr/>
            </a:pPr>
            <a:fld id="{F1B2497A-86EB-4B08-9259-9DFE2A2B21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071" r:id="rId4"/>
    <p:sldLayoutId id="2147484072" r:id="rId5"/>
    <p:sldLayoutId id="2147484115" r:id="rId6"/>
    <p:sldLayoutId id="2147484073" r:id="rId7"/>
    <p:sldLayoutId id="2147484116" r:id="rId8"/>
    <p:sldLayoutId id="2147484117" r:id="rId9"/>
    <p:sldLayoutId id="2147484074" r:id="rId10"/>
    <p:sldLayoutId id="21474840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45.xml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59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1563" y="571500"/>
            <a:ext cx="7429500" cy="37861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/>
              <a:t>Экологическое ассорти</a:t>
            </a:r>
            <a:endParaRPr lang="ru-RU" sz="60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22313" y="3684588"/>
            <a:ext cx="7772400" cy="9144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/>
          </a:p>
        </p:txBody>
      </p:sp>
      <p:pic>
        <p:nvPicPr>
          <p:cNvPr id="55300" name="Picture 28" descr="285eeace8d9d"/>
          <p:cNvPicPr>
            <a:picLocks noChangeAspect="1" noChangeArrowheads="1" noCrop="1"/>
          </p:cNvPicPr>
          <p:nvPr/>
        </p:nvPicPr>
        <p:blipFill>
          <a:blip r:embed="rId2" cstate="email">
            <a:lum contras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3" y="4071938"/>
            <a:ext cx="19812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1" name="Picture 26" descr="6217aaa53e81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4888" y="4076700"/>
            <a:ext cx="2843212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2" name="Picture 20" descr="d0e4cad3a849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57250" y="714375"/>
            <a:ext cx="17907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3" name="Picture 10" descr="dd4c2387e6dd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0" y="571500"/>
            <a:ext cx="1714500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Кто замаскировался на фотографии, чем полезно это животное?</a:t>
            </a:r>
          </a:p>
        </p:txBody>
      </p:sp>
      <p:pic>
        <p:nvPicPr>
          <p:cNvPr id="64515" name="Picture 2" descr="E:\Documents and Settings\Admin\Документы - ВЛАДИМИР\Биология и химия\раздел животные\животные\hu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7188" y="1428750"/>
            <a:ext cx="8286750" cy="5429250"/>
          </a:xfrm>
          <a:noFill/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Что это за «</a:t>
            </a:r>
            <a:r>
              <a:rPr lang="ru-RU" dirty="0" err="1" smtClean="0"/>
              <a:t>монстрик</a:t>
            </a:r>
            <a:r>
              <a:rPr lang="ru-RU" dirty="0" smtClean="0"/>
              <a:t>»?</a:t>
            </a:r>
            <a:br>
              <a:rPr lang="ru-RU" dirty="0" smtClean="0"/>
            </a:br>
            <a:r>
              <a:rPr lang="ru-RU" dirty="0" smtClean="0"/>
              <a:t>Какую пользу приносит он в природе?</a:t>
            </a:r>
          </a:p>
        </p:txBody>
      </p:sp>
      <p:pic>
        <p:nvPicPr>
          <p:cNvPr id="65539" name="Picture 2" descr="E:\Documents and Settings\Admin\Документы - ВЛАДИМИР\Биология и химия\раздел животные\животные\JK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85813" y="1428750"/>
            <a:ext cx="7215187" cy="5429250"/>
          </a:xfrm>
          <a:noFill/>
        </p:spPr>
      </p:pic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Заголовок 4"/>
          <p:cNvSpPr>
            <a:spLocks noGrp="1"/>
          </p:cNvSpPr>
          <p:nvPr>
            <p:ph type="title"/>
          </p:nvPr>
        </p:nvSpPr>
        <p:spPr>
          <a:xfrm>
            <a:off x="142875" y="274638"/>
            <a:ext cx="3714750" cy="4725987"/>
          </a:xfrm>
        </p:spPr>
        <p:txBody>
          <a:bodyPr/>
          <a:lstStyle/>
          <a:p>
            <a:pPr eaLnBrk="1" hangingPunct="1"/>
            <a:r>
              <a:rPr lang="ru-RU" smtClean="0"/>
              <a:t>Рыба я или нет?</a:t>
            </a:r>
          </a:p>
        </p:txBody>
      </p:sp>
      <p:pic>
        <p:nvPicPr>
          <p:cNvPr id="66563" name="Picture 2" descr="E:\Documents and Settings\Admin\Документы - ВЛАДИМИР\Экология\Картинки\КРЫМ\Животные\0000084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29063" y="0"/>
            <a:ext cx="5072062" cy="6858000"/>
          </a:xfrm>
          <a:noFill/>
        </p:spPr>
      </p:pic>
      <p:sp>
        <p:nvSpPr>
          <p:cNvPr id="66564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Где живут эти животные?</a:t>
            </a:r>
          </a:p>
        </p:txBody>
      </p:sp>
      <p:pic>
        <p:nvPicPr>
          <p:cNvPr id="67587" name="Picture 12" descr="7c2bb28386f8a3137f2ef1d3ffebe20d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71500" y="1285875"/>
            <a:ext cx="8286750" cy="5572125"/>
          </a:xfrm>
          <a:noFill/>
        </p:spPr>
      </p:pic>
      <p:pic>
        <p:nvPicPr>
          <p:cNvPr id="67588" name="Picture 16" descr="pingvin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4313" y="142875"/>
            <a:ext cx="1047750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Какой медведь самый крупный?</a:t>
            </a:r>
          </a:p>
        </p:txBody>
      </p:sp>
      <p:pic>
        <p:nvPicPr>
          <p:cNvPr id="68611" name="Picture 6" descr="0607090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214563"/>
            <a:ext cx="9144000" cy="4500562"/>
          </a:xfr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1752" y="457200"/>
            <a:ext cx="8686800" cy="61434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/>
              <a:t>Желтый сектор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304800" y="1071563"/>
            <a:ext cx="4191000" cy="557212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ru-RU" sz="1800" smtClean="0"/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1.  Как узнать о приближении дождя, наблюдая за муравейником.</a:t>
            </a:r>
            <a:endParaRPr lang="ru-RU" sz="2400" i="1" smtClean="0"/>
          </a:p>
          <a:p>
            <a:pPr eaLnBrk="1" hangingPunct="1">
              <a:lnSpc>
                <a:spcPct val="80000"/>
              </a:lnSpc>
            </a:pPr>
            <a:r>
              <a:rPr lang="ru-RU" sz="2400" i="1" smtClean="0"/>
              <a:t>2.  </a:t>
            </a:r>
            <a:r>
              <a:rPr lang="ru-RU" sz="2400" smtClean="0"/>
              <a:t>Куда осенью деваются бабочки?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3.  Каких полезных насекомых вы знаете?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4. Какую пользу приносят дождевые черви? </a:t>
            </a:r>
            <a:endParaRPr lang="ru-RU" sz="2400" i="1" smtClean="0"/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 5. Какие хищные насекомые охраняют лесную полянку от вредных мух? </a:t>
            </a:r>
          </a:p>
          <a:p>
            <a:pPr eaLnBrk="1" hangingPunct="1">
              <a:lnSpc>
                <a:spcPct val="80000"/>
              </a:lnSpc>
              <a:buFont typeface="Wingdings 2" pitchFamily="18" charset="2"/>
              <a:buNone/>
            </a:pPr>
            <a:endParaRPr lang="ru-RU" sz="2000" i="1" smtClean="0"/>
          </a:p>
        </p:txBody>
      </p:sp>
      <p:pic>
        <p:nvPicPr>
          <p:cNvPr id="69636" name="Picture 4" descr="E:\Documents and Settings\Admin\Документы - ВЛАДИМИР\Экология\Картинки\КРЫМ\Животные\0000039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5125" y="0"/>
            <a:ext cx="2428875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37" name="Picture 5" descr="E:\Documents and Settings\Admin\Документы - ВЛАДИМИР\Экология\Картинки\КРЫМ\Животные\0000039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72313" y="4500563"/>
            <a:ext cx="2071687" cy="2357437"/>
          </a:xfrm>
          <a:noFill/>
        </p:spPr>
      </p:pic>
      <p:pic>
        <p:nvPicPr>
          <p:cNvPr id="12" name="Picture 4" descr="скарабей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4875" y="2214563"/>
            <a:ext cx="285750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301625" y="411163"/>
            <a:ext cx="8686800" cy="460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214313"/>
            <a:ext cx="4191000" cy="6500812"/>
          </a:xfrm>
        </p:spPr>
        <p:txBody>
          <a:bodyPr>
            <a:normAutofit lnSpcReduction="1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6. Не птица, а летает, не слон, а с хоботом, никто не приручает, а на нос садится.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7. У кого уши на ногах?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8.   Волосата, зелена,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в листьях прячется она.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хоть и много ножек,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бегать все равно не может. 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dirty="0" smtClean="0"/>
              <a:t>9.    Не зверь, не птица, Нос как спица.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Летит - кричит, Сядет - молчит. </a:t>
            </a:r>
            <a:endParaRPr lang="ru-RU" i="1" dirty="0" smtClean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"/>
              <a:defRPr/>
            </a:pPr>
            <a:r>
              <a:rPr lang="ru-RU" i="1" dirty="0" smtClean="0"/>
              <a:t> </a:t>
            </a:r>
            <a:r>
              <a:rPr lang="ru-RU" dirty="0" smtClean="0"/>
              <a:t>10. Два рога - а не бык, Шесть ног без копыт. Летит — так воет, Сядет - землю роет. </a:t>
            </a:r>
            <a:endParaRPr lang="ru-RU" i="1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ru-RU" dirty="0"/>
          </a:p>
        </p:txBody>
      </p:sp>
      <p:pic>
        <p:nvPicPr>
          <p:cNvPr id="6" name="Picture 4" descr="божья коровк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00600" y="285750"/>
            <a:ext cx="4057650" cy="3416300"/>
          </a:xfrm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3643313"/>
            <a:ext cx="42148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200000"/>
                  </a:schemeClr>
                </a:solidFill>
              </a:rPr>
              <a:t>Чёрный сектор</a:t>
            </a:r>
            <a:endParaRPr lang="ru-RU" dirty="0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716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1.  Гуляя с родителями по лесу, Света и Алеша увидели большой муравейник.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- Давайте посмотрим, что внутри муравейного домика, - сказал Алеша.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- Давайте, - с интересом ответила Света.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Дети взяли большую палку и начали ворошить муравейник. Увидев, чем заняты дети, мама подбежала к ним, забрала палку и сказала: «Если бы муравьи могли говорить, они бы сказали вам,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400" smtClean="0"/>
              <a:t>что...»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Вопрос: Что сказали бы муравьи?</a:t>
            </a: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500188"/>
            <a:ext cx="7772400" cy="485616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smtClean="0"/>
              <a:t>2. На день рождения Кате подарили щенка. Наконец-то сбылась ее мечта. Она так долго уговаривала маму купить ей щенка или котенка. И вот теперь у нее появился новый друг — щенок по кличке «Верный». Катя первое время играла с ним, кормила, гуляла. А по­том у нее появилась новая говорящая кукла. О щенке Катя вспоминала редко, а когда он заболел, сказала маме: «Больной собаке не место в доме, пусть живет на улице».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/>
              <a:t>Вопрос: Правильно ли поступила девочка?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>
          <a:xfrm>
            <a:off x="914400" y="1357313"/>
            <a:ext cx="7772400" cy="49990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/>
              <a:t>3. Олег стоял у цветочной клумбы и бил прутиком по головкам цветов.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smtClean="0"/>
              <a:t>- Что ты делаешь? - спросила старушка.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smtClean="0"/>
              <a:t>- Пчел прогоняю, они цветы жалят.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sz="2800" smtClean="0"/>
              <a:t>Старушка улыбнулась и, подозвав к себе мальчика, что-то рассказала ему. После этого Олег выбросил прутик, удивленно пожав плечами: «А я и не знал об этом».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/>
              <a:t>Вопрос: Что рассказала Олегу старушка?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41987" name="Содержимое 2"/>
          <p:cNvSpPr>
            <a:spLocks noGrp="1"/>
          </p:cNvSpPr>
          <p:nvPr>
            <p:ph sz="quarter" idx="1"/>
          </p:nvPr>
        </p:nvSpPr>
        <p:spPr>
          <a:xfrm>
            <a:off x="1214438" y="0"/>
            <a:ext cx="7472362" cy="5072063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ru-RU" sz="44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4400" dirty="0" smtClean="0"/>
              <a:t>Если ты сорвёшь цветок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4400" dirty="0" smtClean="0"/>
              <a:t>Если я сорву цветок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4400" dirty="0" smtClean="0"/>
              <a:t>Если мы и я и ты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4400" dirty="0" smtClean="0"/>
              <a:t>Если мы сорвём цветы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4400" dirty="0" smtClean="0"/>
              <a:t>То не будет больше в мире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sz="4400" dirty="0" smtClean="0"/>
              <a:t>Их волшебной красоты</a:t>
            </a:r>
          </a:p>
        </p:txBody>
      </p:sp>
      <p:pic>
        <p:nvPicPr>
          <p:cNvPr id="56324" name="Picture 2" descr="E:\Documents and Settings\Admin\Документы - ВЛАДИМИР\Экология\Картинки\КРЫМ\Природа\0000088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4929188"/>
            <a:ext cx="200025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5" name="Picture 3" descr="E:\Documents and Settings\Admin\Документы - ВЛАДИМИР\Экология\Картинки\КРЫМ\Природа\0000090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750" y="4929188"/>
            <a:ext cx="1643063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747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4. Идя на экскурсию в лес, ребята увидели сон-траву. Гена хо­тел сорвать и принести ее в класс, а Ира предложила выкопать и посадить на пришкольном участке. Ребята долго спорили, но так и не решили, кто прав.</a:t>
            </a: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757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5. Сережа рассказал: когда они гуляли с папой по лесу, то развели костер и пекли картошку. Потом папа залил костер из ручья, чтобы не было пожара, а банки и пакеты закопал. Как убедить папу Сережи в том, что в лесу разжигать костер нельзя?</a:t>
            </a:r>
          </a:p>
          <a:p>
            <a:pPr eaLnBrk="1" hangingPunct="1">
              <a:buFontTx/>
              <a:buNone/>
            </a:pPr>
            <a:endParaRPr lang="ru-RU" smtClean="0"/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20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 typeface="Wingdings"/>
              <a:buChar char=""/>
              <a:defRPr/>
            </a:pPr>
            <a:r>
              <a:rPr lang="ru-RU" sz="3200" dirty="0" smtClean="0"/>
              <a:t>6. Телеграмма:</a:t>
            </a:r>
          </a:p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3200" dirty="0" smtClean="0"/>
              <a:t>«Мы - первая зелень, и за это нас ломают. Ломают все, кому не дорог лес. Мы даже боимся распуститься первыми в лесу. А чего хорошего? Все равно сломают. Помогите нам! Это - очень больно, когда тебя ломают. Очень!</a:t>
            </a:r>
            <a:endParaRPr lang="ru-RU" sz="3200" i="1" dirty="0" smtClean="0"/>
          </a:p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ru-RU" sz="3200" i="1" dirty="0" smtClean="0"/>
              <a:t>            Ваши зеленые друзья: Ива, Черемуха, Лесная сирень».</a:t>
            </a:r>
            <a:endParaRPr lang="ru-RU" sz="3200" dirty="0" smtClean="0"/>
          </a:p>
          <a:p>
            <a:pPr marL="411480" eaLnBrk="1" fontAlgn="auto" hangingPunct="1">
              <a:lnSpc>
                <a:spcPct val="80000"/>
              </a:lnSpc>
              <a:spcAft>
                <a:spcPts val="0"/>
              </a:spcAft>
              <a:buFont typeface="Wingdings"/>
              <a:buChar char=""/>
              <a:defRPr/>
            </a:pPr>
            <a:r>
              <a:rPr lang="ru-RU" sz="3200" dirty="0" smtClean="0"/>
              <a:t>Какие ответы вы пошлете на эти телеграммы? Какую помощь можете оказать?</a:t>
            </a:r>
          </a:p>
          <a:p>
            <a:pPr marL="41148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41987" name="Содержимое 2"/>
          <p:cNvSpPr>
            <a:spLocks noGrp="1"/>
          </p:cNvSpPr>
          <p:nvPr>
            <p:ph sz="quarter" idx="1"/>
          </p:nvPr>
        </p:nvSpPr>
        <p:spPr>
          <a:xfrm>
            <a:off x="1214438" y="285750"/>
            <a:ext cx="7472362" cy="5840413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ru-RU" sz="44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4400" dirty="0" smtClean="0"/>
              <a:t>Если ты сорвёшь цветок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4400" dirty="0" smtClean="0"/>
              <a:t>Если я сорву цветок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4400" dirty="0" smtClean="0"/>
              <a:t>Если мы и я и ты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4400" dirty="0" smtClean="0"/>
              <a:t>Если мы сорвём цветы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4400" dirty="0" smtClean="0"/>
              <a:t>То не будет больше в мире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r>
              <a:rPr lang="ru-RU" sz="4400" dirty="0" smtClean="0"/>
              <a:t>Их волшебной красоты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1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1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1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41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200000"/>
                </a:schemeClr>
              </a:solidFill>
            </a:endParaRPr>
          </a:p>
        </p:txBody>
      </p:sp>
      <p:pic>
        <p:nvPicPr>
          <p:cNvPr id="78851" name="Picture 2" descr="E:\Documents and Settings\Admin\Документы - ВЛАДИМИР\Экология\Картинки\КРЫМ\Природа\0000091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286875" cy="6858000"/>
          </a:xfr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Я сорвал цветок и он увял,</a:t>
            </a:r>
          </a:p>
          <a:p>
            <a:pPr eaLnBrk="1" hangingPunct="1"/>
            <a:r>
              <a:rPr lang="ru-RU" smtClean="0"/>
              <a:t>Я поймал мотылька -  </a:t>
            </a:r>
          </a:p>
          <a:p>
            <a:pPr eaLnBrk="1" hangingPunct="1"/>
            <a:r>
              <a:rPr lang="ru-RU" smtClean="0"/>
              <a:t>И он умер у меня на ладони.</a:t>
            </a:r>
          </a:p>
          <a:p>
            <a:pPr eaLnBrk="1" hangingPunct="1"/>
            <a:r>
              <a:rPr lang="ru-RU" smtClean="0"/>
              <a:t>И тогда я понял,</a:t>
            </a:r>
          </a:p>
          <a:p>
            <a:pPr eaLnBrk="1" hangingPunct="1"/>
            <a:r>
              <a:rPr lang="ru-RU" smtClean="0"/>
              <a:t>Что прикоснуться к природе </a:t>
            </a:r>
          </a:p>
          <a:p>
            <a:pPr eaLnBrk="1" hangingPunct="1"/>
            <a:r>
              <a:rPr lang="ru-RU" smtClean="0"/>
              <a:t>Можно только сердцем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7627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/>
              <a:t>Зелёный сектор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928688"/>
            <a:ext cx="4059238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ru-RU" sz="1600" smtClean="0"/>
          </a:p>
          <a:p>
            <a:pPr eaLnBrk="1" hangingPunct="1">
              <a:lnSpc>
                <a:spcPct val="80000"/>
              </a:lnSpc>
            </a:pPr>
            <a:r>
              <a:rPr lang="ru-RU" sz="3200" smtClean="0"/>
              <a:t>1. Назвать пословицы и поговорки о лесе. </a:t>
            </a:r>
            <a:endParaRPr lang="ru-RU" sz="3200" i="1" smtClean="0"/>
          </a:p>
          <a:p>
            <a:pPr eaLnBrk="1" hangingPunct="1">
              <a:lnSpc>
                <a:spcPct val="80000"/>
              </a:lnSpc>
            </a:pPr>
            <a:r>
              <a:rPr lang="ru-RU" sz="3200" i="1" smtClean="0"/>
              <a:t> 2.  </a:t>
            </a:r>
            <a:r>
              <a:rPr lang="ru-RU" sz="3200" smtClean="0"/>
              <a:t>Как по пню срубленного дерева узнать, сколько ему лет?</a:t>
            </a:r>
            <a:r>
              <a:rPr lang="ru-RU" sz="3200" i="1" smtClean="0"/>
              <a:t> </a:t>
            </a:r>
            <a:endParaRPr lang="ru-RU" sz="3200" smtClean="0"/>
          </a:p>
          <a:p>
            <a:pPr eaLnBrk="1" hangingPunct="1">
              <a:lnSpc>
                <a:spcPct val="80000"/>
              </a:lnSpc>
            </a:pPr>
            <a:r>
              <a:rPr lang="ru-RU" sz="3200" smtClean="0"/>
              <a:t>3. Что за трава, которую и слепые знают?</a:t>
            </a:r>
          </a:p>
          <a:p>
            <a:pPr eaLnBrk="1" hangingPunct="1">
              <a:lnSpc>
                <a:spcPct val="80000"/>
              </a:lnSpc>
            </a:pPr>
            <a:r>
              <a:rPr lang="ru-RU" sz="3200" smtClean="0"/>
              <a:t>4.  Какие деревья и зимой остаются зелеными?</a:t>
            </a:r>
            <a:r>
              <a:rPr lang="ru-RU" sz="2400" smtClean="0"/>
              <a:t> </a:t>
            </a:r>
            <a:r>
              <a:rPr lang="ru-RU" sz="2400" i="1" smtClean="0"/>
              <a:t> </a:t>
            </a:r>
            <a:endParaRPr lang="ru-RU" sz="2400" smtClean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lvl="8">
              <a:lnSpc>
                <a:spcPct val="80000"/>
              </a:lnSpc>
              <a:defRPr/>
            </a:pPr>
            <a:r>
              <a:rPr lang="ru-RU" sz="1700" dirty="0" smtClean="0"/>
              <a:t>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ru-RU" sz="2800" dirty="0" smtClean="0"/>
              <a:t> </a:t>
            </a:r>
            <a:endParaRPr lang="ru-RU" dirty="0"/>
          </a:p>
        </p:txBody>
      </p:sp>
      <p:pic>
        <p:nvPicPr>
          <p:cNvPr id="57349" name="Picture 7" descr="паррия голостебельна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3" y="3286125"/>
            <a:ext cx="3000375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0" name="Picture 10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00875" y="3357563"/>
            <a:ext cx="2286000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51" name="Picture 2" descr="E:\Documents and Settings\Admin\Документы - ВЛАДИМИР\Экология\Картинки\КРЫМ\Природа\0000149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57750" y="0"/>
            <a:ext cx="4143375" cy="335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457200" y="106363"/>
            <a:ext cx="8229600" cy="46037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371" name="Содержимое 1"/>
          <p:cNvSpPr>
            <a:spLocks noGrp="1"/>
          </p:cNvSpPr>
          <p:nvPr>
            <p:ph sz="half" idx="1"/>
          </p:nvPr>
        </p:nvSpPr>
        <p:spPr>
          <a:xfrm>
            <a:off x="0" y="214313"/>
            <a:ext cx="4286250" cy="65008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smtClean="0"/>
              <a:t>5. Какой цветок расцветает в наших лесах первым?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/>
              <a:t>6.   Какие   лекарственные   травы   лечат   простуду?   </a:t>
            </a:r>
            <a:r>
              <a:rPr lang="ru-RU" sz="2800" i="1" smtClean="0"/>
              <a:t> </a:t>
            </a:r>
            <a:endParaRPr lang="ru-RU" sz="2800" smtClean="0"/>
          </a:p>
          <a:p>
            <a:pPr eaLnBrk="1" hangingPunct="1">
              <a:lnSpc>
                <a:spcPct val="80000"/>
              </a:lnSpc>
            </a:pPr>
            <a:r>
              <a:rPr lang="ru-RU" sz="2800" smtClean="0"/>
              <a:t>7.Ягодами какого дерева питаются зимой птицы?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/>
              <a:t>8. Самое высокое дерево в мире?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/>
              <a:t>9. Какая ягода бывает черной, красной, белой? 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/>
              <a:t>10.  Назовите ядовитые ягоды, которые растут в лесу. </a:t>
            </a:r>
            <a:endParaRPr lang="ru-RU" sz="2800" i="1" smtClean="0"/>
          </a:p>
          <a:p>
            <a:pPr eaLnBrk="1" hangingPunct="1"/>
            <a:endParaRPr lang="ru-RU" smtClean="0"/>
          </a:p>
        </p:txBody>
      </p:sp>
      <p:pic>
        <p:nvPicPr>
          <p:cNvPr id="58372" name="Picture 8" descr="Roza_tup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15063" y="0"/>
            <a:ext cx="2928937" cy="3500438"/>
          </a:xfrm>
          <a:noFill/>
        </p:spPr>
      </p:pic>
      <p:pic>
        <p:nvPicPr>
          <p:cNvPr id="58373" name="Picture 10" descr="Rab_b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250" y="0"/>
            <a:ext cx="2786063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4" name="Picture 7" descr="Lap_kus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57938" y="3500438"/>
            <a:ext cx="2786062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5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4813" y="3571875"/>
            <a:ext cx="2571750" cy="328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1371600"/>
            <a:ext cx="7851648" cy="1128706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Синий сектор</a:t>
            </a:r>
            <a:endParaRPr lang="ru-RU" dirty="0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85938" y="2571750"/>
            <a:ext cx="6673850" cy="4143375"/>
          </a:xfrm>
        </p:spPr>
        <p:txBody>
          <a:bodyPr/>
          <a:lstStyle/>
          <a:p>
            <a:pPr marR="0" eaLnBrk="1" hangingPunct="1">
              <a:lnSpc>
                <a:spcPct val="80000"/>
              </a:lnSpc>
            </a:pPr>
            <a:r>
              <a:rPr lang="ru-RU" sz="3200" smtClean="0"/>
              <a:t>1.  Перед какой погодой птицы перестают петь? </a:t>
            </a:r>
            <a:endParaRPr lang="ru-RU" sz="3200" i="1" smtClean="0"/>
          </a:p>
          <a:p>
            <a:pPr marR="0" eaLnBrk="1" hangingPunct="1">
              <a:lnSpc>
                <a:spcPct val="80000"/>
              </a:lnSpc>
            </a:pPr>
            <a:r>
              <a:rPr lang="ru-RU" sz="3200" i="1" smtClean="0"/>
              <a:t>2. </a:t>
            </a:r>
            <a:r>
              <a:rPr lang="ru-RU" sz="3200" smtClean="0"/>
              <a:t>Пингвин птица или нет? </a:t>
            </a:r>
          </a:p>
          <a:p>
            <a:pPr marR="0" eaLnBrk="1" hangingPunct="1">
              <a:lnSpc>
                <a:spcPct val="80000"/>
              </a:lnSpc>
            </a:pPr>
            <a:r>
              <a:rPr lang="ru-RU" sz="3200" smtClean="0"/>
              <a:t>3.  Какая птица подбрасывает свое яйцо в другие гнезда?</a:t>
            </a:r>
          </a:p>
          <a:p>
            <a:pPr marR="0" eaLnBrk="1" hangingPunct="1">
              <a:lnSpc>
                <a:spcPct val="80000"/>
              </a:lnSpc>
            </a:pPr>
            <a:r>
              <a:rPr lang="ru-RU" sz="3200" smtClean="0"/>
              <a:t>4. Зимуют ли птицы в скворечниках? </a:t>
            </a:r>
          </a:p>
          <a:p>
            <a:pPr marR="0" eaLnBrk="1" hangingPunct="1">
              <a:lnSpc>
                <a:spcPct val="80000"/>
              </a:lnSpc>
            </a:pPr>
            <a:r>
              <a:rPr lang="ru-RU" sz="3200" smtClean="0"/>
              <a:t>5. Почему снегиря так назвали? </a:t>
            </a:r>
          </a:p>
          <a:p>
            <a:pPr marR="0" eaLnBrk="1" hangingPunct="1"/>
            <a:endParaRPr lang="ru-RU" sz="3200" smtClean="0"/>
          </a:p>
        </p:txBody>
      </p:sp>
      <p:pic>
        <p:nvPicPr>
          <p:cNvPr id="59396" name="Picture 13" descr="f4654abaea4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25" y="4929188"/>
            <a:ext cx="136842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7" name="Picture 16" descr="cfd166fedce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50" y="0"/>
            <a:ext cx="5876925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8" name="Picture 9" descr="69929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50" y="357188"/>
            <a:ext cx="2357438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Заголовок 3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1143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920875"/>
            <a:ext cx="4495800" cy="4433888"/>
          </a:xfrm>
        </p:spPr>
        <p:txBody>
          <a:bodyPr>
            <a:normAutofit lnSpcReduction="10000"/>
          </a:bodyPr>
          <a:lstStyle/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/>
              <a:t>6. Какую птицу называют крылатой кошкой? </a:t>
            </a:r>
            <a:endParaRPr lang="ru-RU" sz="2800" i="1" dirty="0" smtClean="0"/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i="1" dirty="0" smtClean="0"/>
              <a:t>7. </a:t>
            </a:r>
            <a:r>
              <a:rPr lang="ru-RU" sz="2800" dirty="0" smtClean="0"/>
              <a:t>С прилетом каких птиц, считаем мы, начинается весна? 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/>
              <a:t>8.  Загадать загадку о птице.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/>
              <a:t>9.  Пропеть куплет песни, в которой поется о птицах.</a:t>
            </a:r>
          </a:p>
          <a:p>
            <a:pPr marL="274320" indent="-274320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ru-RU" sz="2800" dirty="0" smtClean="0"/>
              <a:t>10. Какая птица выводит птенцов зимой? 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ru-RU" dirty="0"/>
          </a:p>
        </p:txBody>
      </p:sp>
      <p:pic>
        <p:nvPicPr>
          <p:cNvPr id="60420" name="Picture 8" descr="d1ece75c7b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43000" y="142875"/>
            <a:ext cx="257175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1" name="Picture 2" descr="E:\Documents and Settings\Admin\Документы - ВЛАДИМИР\Экология\Картинки\КРЫМ\Животные\00000211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05400" y="3033713"/>
            <a:ext cx="4038600" cy="3824287"/>
          </a:xfrm>
          <a:noFill/>
        </p:spPr>
      </p:pic>
      <p:pic>
        <p:nvPicPr>
          <p:cNvPr id="60422" name="Picture 4" descr="E:\Documents and Settings\Admin\Документы - ВЛАДИМИР\Экология\Картинки\КРЫМ\Животные\0000032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18363" y="285750"/>
            <a:ext cx="1925637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23" name="Picture 5" descr="E:\Documents and Settings\Admin\Документы - ВЛАДИМИР\Экология\Картинки\КРЫМ\Животные\0000052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14813" y="0"/>
            <a:ext cx="3071812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064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/>
              <a:t>Красный сектор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52513"/>
            <a:ext cx="8229600" cy="56165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1. Какие животные живут в наших лесах?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2. Загадать  загадку про животных.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3. Кто меняет шубу 2 раза в год?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4. Что теряет лось каждую зиму? </a:t>
            </a:r>
          </a:p>
          <a:p>
            <a:pPr eaLnBrk="1" hangingPunct="1">
              <a:lnSpc>
                <a:spcPct val="80000"/>
              </a:lnSpc>
            </a:pPr>
            <a:r>
              <a:rPr lang="ru-RU" sz="2400" smtClean="0"/>
              <a:t>5.  какой самый большой хищник в Крыму? </a:t>
            </a:r>
          </a:p>
          <a:p>
            <a:pPr eaLnBrk="1" hangingPunct="1">
              <a:lnSpc>
                <a:spcPct val="80000"/>
              </a:lnSpc>
            </a:pPr>
            <a:endParaRPr lang="ru-RU" sz="2400" smtClean="0"/>
          </a:p>
        </p:txBody>
      </p:sp>
      <p:pic>
        <p:nvPicPr>
          <p:cNvPr id="61444" name="Picture 4" descr="E:\Documents and Settings\Admin\Документы - ВЛАДИМИР\Экология\Картинки\КРЫМ\Животные\0000040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9438" y="4857750"/>
            <a:ext cx="221456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5" name="Picture 5" descr="E:\Documents and Settings\Admin\Документы - ВЛАДИМИР\Экология\Картинки\КРЫМ\Животные\0000040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357563"/>
            <a:ext cx="3643313" cy="350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6" name="Picture 6" descr="E:\Documents and Settings\Admin\Документы - ВЛАДИМИР\Экология\Картинки\КРЫМ\Животные\0000040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9125" y="4786313"/>
            <a:ext cx="2500313" cy="207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7" name="Picture 7" descr="E:\Documents and Settings\Admin\Документы - ВЛАДИМИР\Экология\Картинки\КРЫМ\Животные\00000526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7625" y="2857500"/>
            <a:ext cx="2500313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48" name="Picture 8" descr="E:\Documents and Settings\Admin\Документы - ВЛАДИМИР\Экология\Картинки\КРЫМ\Животные\00000519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86563" y="2928938"/>
            <a:ext cx="2357437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29300" cy="4857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2467" name="Текст 4"/>
          <p:cNvSpPr>
            <a:spLocks noGrp="1"/>
          </p:cNvSpPr>
          <p:nvPr>
            <p:ph type="body" idx="2"/>
          </p:nvPr>
        </p:nvSpPr>
        <p:spPr>
          <a:xfrm>
            <a:off x="457200" y="1497013"/>
            <a:ext cx="5897563" cy="603250"/>
          </a:xfrm>
        </p:spPr>
        <p:txBody>
          <a:bodyPr/>
          <a:lstStyle/>
          <a:p>
            <a:pPr eaLnBrk="1" hangingPunct="1">
              <a:spcBef>
                <a:spcPct val="0"/>
              </a:spcBef>
              <a:spcAft>
                <a:spcPct val="0"/>
              </a:spcAft>
            </a:pPr>
            <a:endParaRPr lang="ru-RU" smtClean="0"/>
          </a:p>
        </p:txBody>
      </p:sp>
      <p:sp>
        <p:nvSpPr>
          <p:cNvPr id="62468" name="Содержимое 2"/>
          <p:cNvSpPr>
            <a:spLocks noGrp="1"/>
          </p:cNvSpPr>
          <p:nvPr>
            <p:ph sz="half" idx="1"/>
          </p:nvPr>
        </p:nvSpPr>
        <p:spPr>
          <a:xfrm>
            <a:off x="214313" y="642938"/>
            <a:ext cx="4929187" cy="5786437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smtClean="0"/>
              <a:t>6. на какой день детёныш Зебры может следовать за матерью?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/>
              <a:t>7. Какой хищный зверь падок до малины?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/>
              <a:t>8.  Каких зайцев называют листопадничками? 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/>
              <a:t>9. Какие животные спят зимой? </a:t>
            </a:r>
          </a:p>
          <a:p>
            <a:pPr eaLnBrk="1" hangingPunct="1">
              <a:lnSpc>
                <a:spcPct val="80000"/>
              </a:lnSpc>
            </a:pPr>
            <a:r>
              <a:rPr lang="ru-RU" sz="2800" smtClean="0"/>
              <a:t>10. Куда зайцу бежать удобнее, с горы или в гору? </a:t>
            </a:r>
            <a:endParaRPr lang="ru-RU" sz="2800" i="1" smtClean="0"/>
          </a:p>
          <a:p>
            <a:pPr eaLnBrk="1" hangingPunct="1"/>
            <a:endParaRPr lang="ru-RU" smtClean="0"/>
          </a:p>
        </p:txBody>
      </p:sp>
      <p:pic>
        <p:nvPicPr>
          <p:cNvPr id="62469" name="Picture 3" descr="E:\Documents and Settings\Admin\Документы - ВЛАДИМИР\Экология\Картинки\КРЫМ\Животные\0000072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3500" y="3929063"/>
            <a:ext cx="3357563" cy="275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0" name="Picture 4" descr="E:\Documents and Settings\Admin\Документы - ВЛАДИМИР\Экология\Картинки\КРЫМ\Животные\0000006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38" y="500063"/>
            <a:ext cx="34290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Белый сектор</a:t>
            </a:r>
            <a:br>
              <a:rPr lang="ru-RU" dirty="0" smtClean="0"/>
            </a:br>
            <a:r>
              <a:rPr lang="ru-RU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Что за животное на картинке?</a:t>
            </a:r>
          </a:p>
        </p:txBody>
      </p:sp>
      <p:pic>
        <p:nvPicPr>
          <p:cNvPr id="63491" name="Picture 8" descr="E:\Documents and Settings\Admin\Документы - ВЛАДИМИР\Экология\Картинки\КРЫМ\Животные\000015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7188" y="1428750"/>
            <a:ext cx="8358187" cy="5429250"/>
          </a:xfrm>
          <a:noFill/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7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theme/theme1.xml><?xml version="1.0" encoding="utf-8"?>
<a:theme xmlns:a="http://schemas.openxmlformats.org/drawingml/2006/main" name="1_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Метро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Метро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ppt/theme/themeOverride4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5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6.xml><?xml version="1.0" encoding="utf-8"?>
<a:themeOverride xmlns:a="http://schemas.openxmlformats.org/drawingml/2006/main">
  <a:clrScheme name="Изящная">
    <a:dk1>
      <a:sysClr val="windowText" lastClr="000000"/>
    </a:dk1>
    <a:lt1>
      <a:sysClr val="window" lastClr="FFFFFF"/>
    </a:lt1>
    <a:dk2>
      <a:srgbClr val="B13F9A"/>
    </a:dk2>
    <a:lt2>
      <a:srgbClr val="F4E7ED"/>
    </a:lt2>
    <a:accent1>
      <a:srgbClr val="B83D68"/>
    </a:accent1>
    <a:accent2>
      <a:srgbClr val="AC66BB"/>
    </a:accent2>
    <a:accent3>
      <a:srgbClr val="DE6C36"/>
    </a:accent3>
    <a:accent4>
      <a:srgbClr val="F9B639"/>
    </a:accent4>
    <a:accent5>
      <a:srgbClr val="CF6DA4"/>
    </a:accent5>
    <a:accent6>
      <a:srgbClr val="FA8D3D"/>
    </a:accent6>
    <a:hlink>
      <a:srgbClr val="FFDE66"/>
    </a:hlink>
    <a:folHlink>
      <a:srgbClr val="D490C5"/>
    </a:folHlink>
  </a:clrScheme>
</a:themeOverride>
</file>

<file path=ppt/theme/themeOverride7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980</Words>
  <Application>Microsoft Office PowerPoint</Application>
  <PresentationFormat>Экран (4:3)</PresentationFormat>
  <Paragraphs>99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25</vt:i4>
      </vt:variant>
    </vt:vector>
  </HeadingPairs>
  <TitlesOfParts>
    <vt:vector size="49" baseType="lpstr">
      <vt:lpstr>Arial</vt:lpstr>
      <vt:lpstr>Calibri</vt:lpstr>
      <vt:lpstr>Century Schoolbook</vt:lpstr>
      <vt:lpstr>Consolas</vt:lpstr>
      <vt:lpstr>Constantia</vt:lpstr>
      <vt:lpstr>Corbel</vt:lpstr>
      <vt:lpstr>Franklin Gothic Book</vt:lpstr>
      <vt:lpstr>Franklin Gothic Medium</vt:lpstr>
      <vt:lpstr>Gill Sans MT</vt:lpstr>
      <vt:lpstr>Trebuchet MS</vt:lpstr>
      <vt:lpstr>Verdana</vt:lpstr>
      <vt:lpstr>Wingdings</vt:lpstr>
      <vt:lpstr>Wingdings 2</vt:lpstr>
      <vt:lpstr>Wingdings 3</vt:lpstr>
      <vt:lpstr>1_Бумажная</vt:lpstr>
      <vt:lpstr>Поток</vt:lpstr>
      <vt:lpstr>Трек</vt:lpstr>
      <vt:lpstr>Тема Office</vt:lpstr>
      <vt:lpstr>Аспект</vt:lpstr>
      <vt:lpstr>1_Поток</vt:lpstr>
      <vt:lpstr>Метро</vt:lpstr>
      <vt:lpstr>Изящная</vt:lpstr>
      <vt:lpstr>Эркер</vt:lpstr>
      <vt:lpstr>Солнцестояние</vt:lpstr>
      <vt:lpstr>Экологическое ассорти</vt:lpstr>
      <vt:lpstr>Презентация PowerPoint</vt:lpstr>
      <vt:lpstr>Зелёный сектор</vt:lpstr>
      <vt:lpstr>Презентация PowerPoint</vt:lpstr>
      <vt:lpstr>Синий сектор</vt:lpstr>
      <vt:lpstr>Презентация PowerPoint</vt:lpstr>
      <vt:lpstr>Красный сектор</vt:lpstr>
      <vt:lpstr>Презентация PowerPoint</vt:lpstr>
      <vt:lpstr>Белый сектор Что за животное на картинке?</vt:lpstr>
      <vt:lpstr>Кто замаскировался на фотографии, чем полезно это животное?</vt:lpstr>
      <vt:lpstr>Что это за «монстрик»? Какую пользу приносит он в природе?</vt:lpstr>
      <vt:lpstr>Рыба я или нет?</vt:lpstr>
      <vt:lpstr>Где живут эти животные?</vt:lpstr>
      <vt:lpstr>Какой медведь самый крупный?</vt:lpstr>
      <vt:lpstr>Желтый сектор</vt:lpstr>
      <vt:lpstr>Презентация PowerPoint</vt:lpstr>
      <vt:lpstr>Чёрный 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Руслан</cp:lastModifiedBy>
  <cp:revision>18</cp:revision>
  <dcterms:created xsi:type="dcterms:W3CDTF">2011-03-28T15:28:51Z</dcterms:created>
  <dcterms:modified xsi:type="dcterms:W3CDTF">2016-01-20T11:52:49Z</dcterms:modified>
</cp:coreProperties>
</file>