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5" r:id="rId10"/>
    <p:sldId id="264" r:id="rId11"/>
    <p:sldId id="260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336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Тестовый материал </a:t>
            </a:r>
            <a:r>
              <a:rPr lang="ru-RU" sz="4000" b="1" dirty="0" smtClean="0">
                <a:solidFill>
                  <a:srgbClr val="C00000"/>
                </a:solidFill>
              </a:rPr>
              <a:t>для школьников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u="sng" dirty="0" smtClean="0">
                <a:solidFill>
                  <a:srgbClr val="C00000"/>
                </a:solidFill>
              </a:rPr>
              <a:t>5-9 класса 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III</a:t>
            </a:r>
            <a:r>
              <a:rPr lang="ru-RU" sz="4000" b="1" dirty="0" smtClean="0">
                <a:solidFill>
                  <a:srgbClr val="FF0000"/>
                </a:solidFill>
              </a:rPr>
              <a:t>-</a:t>
            </a:r>
            <a:r>
              <a:rPr lang="en-US" sz="4000" b="1" dirty="0" smtClean="0">
                <a:solidFill>
                  <a:srgbClr val="FF0000"/>
                </a:solidFill>
              </a:rPr>
              <a:t>IV</a:t>
            </a:r>
            <a:r>
              <a:rPr lang="ru-RU" sz="4000" b="1" dirty="0" smtClean="0">
                <a:solidFill>
                  <a:srgbClr val="FF0000"/>
                </a:solidFill>
              </a:rPr>
              <a:t>  </a:t>
            </a:r>
            <a:r>
              <a:rPr lang="ru-RU" sz="4000" b="1" dirty="0" smtClean="0">
                <a:solidFill>
                  <a:srgbClr val="002060"/>
                </a:solidFill>
              </a:rPr>
              <a:t>ступень </a:t>
            </a:r>
            <a:r>
              <a:rPr lang="ru-RU" sz="4000" b="1" dirty="0" smtClean="0">
                <a:solidFill>
                  <a:srgbClr val="FF0000"/>
                </a:solidFill>
              </a:rPr>
              <a:t>ГТО</a:t>
            </a:r>
            <a:r>
              <a:rPr lang="ru-RU" sz="4000" b="1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>
                <a:solidFill>
                  <a:srgbClr val="002060"/>
                </a:solidFill>
              </a:rPr>
              <a:t>Тема 1.</a:t>
            </a:r>
            <a:r>
              <a:rPr lang="ru-RU" sz="4000" b="1" dirty="0" smtClean="0">
                <a:solidFill>
                  <a:srgbClr val="00B050"/>
                </a:solidFill>
              </a:rPr>
              <a:t> Влияние занятий физической культурой на </a:t>
            </a:r>
            <a:br>
              <a:rPr lang="ru-RU" sz="4000" b="1" dirty="0" smtClean="0">
                <a:solidFill>
                  <a:srgbClr val="00B05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>состояние здоровья, повышение умственной </a:t>
            </a:r>
            <a:br>
              <a:rPr lang="ru-RU" sz="4000" b="1" dirty="0" smtClean="0">
                <a:solidFill>
                  <a:srgbClr val="00B05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>и физической работоспособности  </a:t>
            </a:r>
            <a:r>
              <a:rPr lang="ru-RU" sz="4000" b="1" dirty="0" smtClean="0">
                <a:solidFill>
                  <a:srgbClr val="00B050"/>
                </a:solidFill>
              </a:rPr>
              <a:t/>
            </a:r>
            <a:br>
              <a:rPr lang="ru-RU" sz="4000" b="1" dirty="0" smtClean="0">
                <a:solidFill>
                  <a:srgbClr val="00B05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>(</a:t>
            </a:r>
            <a:r>
              <a:rPr lang="ru-RU" sz="4000" b="1" dirty="0" smtClean="0">
                <a:solidFill>
                  <a:srgbClr val="00B050"/>
                </a:solidFill>
              </a:rPr>
              <a:t>17 вопросов)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55144.jpg"/>
          <p:cNvPicPr>
            <a:picLocks noChangeAspect="1"/>
          </p:cNvPicPr>
          <p:nvPr/>
        </p:nvPicPr>
        <p:blipFill>
          <a:blip r:embed="rId2" cstate="print"/>
          <a:srcRect l="17857" r="21429"/>
          <a:stretch>
            <a:fillRect/>
          </a:stretch>
        </p:blipFill>
        <p:spPr>
          <a:xfrm>
            <a:off x="7236296" y="5229200"/>
            <a:ext cx="1368152" cy="1511616"/>
          </a:xfrm>
          <a:prstGeom prst="rect">
            <a:avLst/>
          </a:prstGeom>
        </p:spPr>
      </p:pic>
      <p:pic>
        <p:nvPicPr>
          <p:cNvPr id="5" name="Рисунок 4" descr="2dfaddcc397bb6771f42e79d959150b6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301208"/>
            <a:ext cx="1584176" cy="1556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008" y="1196752"/>
            <a:ext cx="8928992" cy="2376264"/>
          </a:xfrm>
        </p:spPr>
        <p:txBody>
          <a:bodyPr>
            <a:noAutofit/>
          </a:bodyPr>
          <a:lstStyle/>
          <a:p>
            <a:pPr lvl="0" algn="ctr"/>
            <a:r>
              <a:rPr lang="ru-RU" sz="3200" dirty="0" smtClean="0">
                <a:solidFill>
                  <a:srgbClr val="FF0000"/>
                </a:solidFill>
              </a:rPr>
              <a:t>9.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00B050"/>
                </a:solidFill>
              </a:rPr>
              <a:t>Кто </a:t>
            </a:r>
            <a:r>
              <a:rPr lang="ru-RU" sz="3200" dirty="0" smtClean="0">
                <a:solidFill>
                  <a:srgbClr val="00B050"/>
                </a:solidFill>
              </a:rPr>
              <a:t>является основоположником системы физического воспитания, основу которой составило «Гармоническое,  всестороннее развитие деятельности человеческого организма</a:t>
            </a:r>
            <a:r>
              <a:rPr lang="ru-RU" sz="3200" dirty="0" smtClean="0">
                <a:solidFill>
                  <a:srgbClr val="00B050"/>
                </a:solidFill>
              </a:rPr>
              <a:t>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008" y="3212976"/>
            <a:ext cx="8928992" cy="345638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  <a:r>
              <a:rPr lang="ru-RU" sz="2800" dirty="0" smtClean="0">
                <a:solidFill>
                  <a:srgbClr val="7030A0"/>
                </a:solidFill>
              </a:rPr>
              <a:t> </a:t>
            </a:r>
            <a:r>
              <a:rPr lang="ru-RU" sz="2800" dirty="0" smtClean="0">
                <a:solidFill>
                  <a:schemeClr val="tx1"/>
                </a:solidFill>
              </a:rPr>
              <a:t>Константин Дмитриевич </a:t>
            </a:r>
            <a:r>
              <a:rPr lang="ru-RU" sz="2800" dirty="0" smtClean="0">
                <a:solidFill>
                  <a:schemeClr val="tx1"/>
                </a:solidFill>
              </a:rPr>
              <a:t>Ушинский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 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 </a:t>
            </a:r>
            <a:r>
              <a:rPr lang="ru-RU" sz="2800" dirty="0" smtClean="0">
                <a:solidFill>
                  <a:srgbClr val="FF0000"/>
                </a:solidFill>
              </a:rPr>
              <a:t>б)</a:t>
            </a:r>
            <a:r>
              <a:rPr lang="ru-RU" sz="2800" dirty="0" smtClean="0">
                <a:solidFill>
                  <a:schemeClr val="tx1"/>
                </a:solidFill>
              </a:rPr>
              <a:t> Лев Павлович </a:t>
            </a:r>
            <a:r>
              <a:rPr lang="ru-RU" sz="2800" dirty="0" smtClean="0">
                <a:solidFill>
                  <a:schemeClr val="tx1"/>
                </a:solidFill>
              </a:rPr>
              <a:t>Матвеев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 </a:t>
            </a:r>
            <a:r>
              <a:rPr lang="ru-RU" sz="2800" dirty="0" smtClean="0">
                <a:solidFill>
                  <a:srgbClr val="FF0000"/>
                </a:solidFill>
              </a:rPr>
              <a:t>в)</a:t>
            </a:r>
            <a:r>
              <a:rPr lang="ru-RU" sz="2800" dirty="0" smtClean="0">
                <a:solidFill>
                  <a:schemeClr val="tx1"/>
                </a:solidFill>
              </a:rPr>
              <a:t> Петр Францевич </a:t>
            </a:r>
            <a:r>
              <a:rPr lang="ru-RU" sz="2800" dirty="0" smtClean="0">
                <a:solidFill>
                  <a:schemeClr val="tx1"/>
                </a:solidFill>
              </a:rPr>
              <a:t>Лесгафт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 </a:t>
            </a:r>
            <a:r>
              <a:rPr lang="ru-RU" sz="2800" dirty="0" smtClean="0">
                <a:solidFill>
                  <a:srgbClr val="FF0000"/>
                </a:solidFill>
              </a:rPr>
              <a:t>г)</a:t>
            </a:r>
            <a:r>
              <a:rPr lang="ru-RU" sz="2800" dirty="0" smtClean="0">
                <a:solidFill>
                  <a:schemeClr val="tx1"/>
                </a:solidFill>
              </a:rPr>
              <a:t> Александр Дмитриевич Новиков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208823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10.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00B050"/>
                </a:solidFill>
              </a:rPr>
              <a:t>Здоровый  образ  жизни  -  это  способ  </a:t>
            </a:r>
            <a:r>
              <a:rPr lang="ru-RU" sz="4000" dirty="0" smtClean="0">
                <a:solidFill>
                  <a:srgbClr val="00B050"/>
                </a:solidFill>
              </a:rPr>
              <a:t>жизнедеятельности, </a:t>
            </a:r>
            <a:r>
              <a:rPr lang="ru-RU" sz="4000" dirty="0" smtClean="0">
                <a:solidFill>
                  <a:srgbClr val="00B050"/>
                </a:solidFill>
              </a:rPr>
              <a:t>направленный на...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636912"/>
            <a:ext cx="8928992" cy="403244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а)</a:t>
            </a:r>
            <a:r>
              <a:rPr lang="ru-RU" sz="2800" dirty="0" smtClean="0">
                <a:solidFill>
                  <a:srgbClr val="7030A0"/>
                </a:solidFill>
              </a:rPr>
              <a:t>  </a:t>
            </a:r>
            <a:r>
              <a:rPr lang="ru-RU" sz="2800" dirty="0" smtClean="0">
                <a:solidFill>
                  <a:schemeClr val="tx1"/>
                </a:solidFill>
              </a:rPr>
              <a:t>развитие физических качеств людей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б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  <a:r>
              <a:rPr lang="ru-RU" sz="2800" dirty="0" smtClean="0">
                <a:solidFill>
                  <a:schemeClr val="tx1"/>
                </a:solidFill>
              </a:rPr>
              <a:t>  поддержание высокой работоспособности людей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в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  <a:r>
              <a:rPr lang="ru-RU" sz="2800" dirty="0" smtClean="0">
                <a:solidFill>
                  <a:schemeClr val="tx1"/>
                </a:solidFill>
              </a:rPr>
              <a:t>  сохранение и улучшение здоровья людей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г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  <a:r>
              <a:rPr lang="ru-RU" sz="2800" dirty="0" smtClean="0">
                <a:solidFill>
                  <a:schemeClr val="tx1"/>
                </a:solidFill>
              </a:rPr>
              <a:t>  подготовку к профессиональной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964488" cy="194421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11.</a:t>
            </a:r>
            <a:r>
              <a:rPr lang="ru-RU" sz="4000" dirty="0" smtClean="0">
                <a:solidFill>
                  <a:srgbClr val="00B050"/>
                </a:solidFill>
              </a:rPr>
              <a:t> Ускоренное физическое развитие называется ... </a:t>
            </a:r>
            <a:br>
              <a:rPr lang="ru-RU" sz="4000" dirty="0" smtClean="0">
                <a:solidFill>
                  <a:srgbClr val="00B050"/>
                </a:solidFill>
              </a:rPr>
            </a:b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492896"/>
            <a:ext cx="8856984" cy="388843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а)</a:t>
            </a:r>
            <a:r>
              <a:rPr lang="ru-RU" sz="3200" dirty="0" smtClean="0">
                <a:solidFill>
                  <a:schemeClr val="tx1"/>
                </a:solidFill>
              </a:rPr>
              <a:t> акселерацией; </a:t>
            </a:r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б</a:t>
            </a:r>
            <a:r>
              <a:rPr lang="ru-RU" sz="3200" dirty="0" smtClean="0">
                <a:solidFill>
                  <a:srgbClr val="FF0000"/>
                </a:solidFill>
              </a:rPr>
              <a:t>)</a:t>
            </a:r>
            <a:r>
              <a:rPr lang="ru-RU" sz="3200" dirty="0" smtClean="0">
                <a:solidFill>
                  <a:schemeClr val="tx1"/>
                </a:solidFill>
              </a:rPr>
              <a:t> адаптацией; </a:t>
            </a:r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в</a:t>
            </a:r>
            <a:r>
              <a:rPr lang="ru-RU" sz="3200" dirty="0" smtClean="0">
                <a:solidFill>
                  <a:srgbClr val="FF0000"/>
                </a:solidFill>
              </a:rPr>
              <a:t>)</a:t>
            </a:r>
            <a:r>
              <a:rPr lang="ru-RU" sz="3200" dirty="0" smtClean="0">
                <a:solidFill>
                  <a:schemeClr val="tx1"/>
                </a:solidFill>
              </a:rPr>
              <a:t> суперкомпенсацией; </a:t>
            </a:r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г</a:t>
            </a:r>
            <a:r>
              <a:rPr lang="ru-RU" sz="3200" dirty="0" smtClean="0">
                <a:solidFill>
                  <a:srgbClr val="FF0000"/>
                </a:solidFill>
              </a:rPr>
              <a:t>)</a:t>
            </a:r>
            <a:r>
              <a:rPr lang="ru-RU" sz="3200" dirty="0" smtClean="0">
                <a:solidFill>
                  <a:schemeClr val="tx1"/>
                </a:solidFill>
              </a:rPr>
              <a:t> гипертрофией.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856984" cy="136815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12.</a:t>
            </a:r>
            <a:r>
              <a:rPr lang="ru-RU" sz="4000" dirty="0" smtClean="0">
                <a:solidFill>
                  <a:srgbClr val="00B050"/>
                </a:solidFill>
              </a:rPr>
              <a:t> Что такое </a:t>
            </a:r>
            <a:r>
              <a:rPr lang="ru-RU" sz="4000" u="sng" dirty="0" smtClean="0">
                <a:solidFill>
                  <a:srgbClr val="00B050"/>
                </a:solidFill>
              </a:rPr>
              <a:t>адаптация?</a:t>
            </a:r>
            <a:r>
              <a:rPr lang="ru-RU" sz="4000" dirty="0" smtClean="0">
                <a:solidFill>
                  <a:srgbClr val="00B050"/>
                </a:solidFill>
              </a:rPr>
              <a:t/>
            </a:r>
            <a:br>
              <a:rPr lang="ru-RU" sz="4000" dirty="0" smtClean="0">
                <a:solidFill>
                  <a:srgbClr val="00B050"/>
                </a:solidFill>
              </a:rPr>
            </a:b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700808"/>
            <a:ext cx="8928992" cy="50405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а)</a:t>
            </a:r>
            <a:r>
              <a:rPr lang="ru-RU" sz="2800" dirty="0" smtClean="0">
                <a:solidFill>
                  <a:schemeClr val="tx1"/>
                </a:solidFill>
              </a:rPr>
              <a:t>  процесс приспособления организма к меняющимся условиям внешней среды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б)</a:t>
            </a:r>
            <a:r>
              <a:rPr lang="ru-RU" sz="2800" dirty="0" smtClean="0">
                <a:solidFill>
                  <a:schemeClr val="tx1"/>
                </a:solidFill>
              </a:rPr>
              <a:t> чередование нагрузки и отдыха во время тренировочного процесса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</a:p>
          <a:p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в)</a:t>
            </a:r>
            <a:r>
              <a:rPr lang="ru-RU" sz="2800" dirty="0" smtClean="0">
                <a:solidFill>
                  <a:schemeClr val="tx1"/>
                </a:solidFill>
              </a:rPr>
              <a:t> процесс восстановления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</a:p>
          <a:p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г)</a:t>
            </a:r>
            <a:r>
              <a:rPr lang="ru-RU" sz="2800" dirty="0" smtClean="0">
                <a:solidFill>
                  <a:schemeClr val="tx1"/>
                </a:solidFill>
              </a:rPr>
              <a:t> система повышения эффективности функционирования системы соревнований и системы тренировки.</a:t>
            </a:r>
          </a:p>
          <a:p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13.</a:t>
            </a:r>
            <a:r>
              <a:rPr lang="ru-RU" sz="4000" dirty="0" smtClean="0">
                <a:solidFill>
                  <a:srgbClr val="00B050"/>
                </a:solidFill>
              </a:rPr>
              <a:t> Осанкой называется…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529408"/>
            <a:ext cx="9036496" cy="5067944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/>
              <a:t> </a:t>
            </a:r>
            <a:r>
              <a:rPr lang="ru-RU" sz="3000" dirty="0" smtClean="0">
                <a:solidFill>
                  <a:srgbClr val="FF0000"/>
                </a:solidFill>
              </a:rPr>
              <a:t>а)</a:t>
            </a:r>
            <a:r>
              <a:rPr lang="ru-RU" sz="3000" dirty="0" smtClean="0">
                <a:solidFill>
                  <a:schemeClr val="tx1"/>
                </a:solidFill>
              </a:rPr>
              <a:t>  привычное положение тела, когда человек сидит, стоит или передвигается;  </a:t>
            </a:r>
            <a:endParaRPr lang="ru-RU" sz="3000" dirty="0" smtClean="0">
              <a:solidFill>
                <a:schemeClr val="tx1"/>
              </a:solidFill>
            </a:endParaRPr>
          </a:p>
          <a:p>
            <a:r>
              <a:rPr lang="ru-RU" sz="3000" dirty="0" smtClean="0">
                <a:solidFill>
                  <a:schemeClr val="tx1"/>
                </a:solidFill>
              </a:rPr>
              <a:t>  </a:t>
            </a:r>
          </a:p>
          <a:p>
            <a:r>
              <a:rPr lang="ru-RU" sz="3000" dirty="0" smtClean="0">
                <a:solidFill>
                  <a:schemeClr val="tx1"/>
                </a:solidFill>
              </a:rPr>
              <a:t> </a:t>
            </a:r>
            <a:r>
              <a:rPr lang="ru-RU" sz="3000" dirty="0" smtClean="0">
                <a:solidFill>
                  <a:srgbClr val="FF0000"/>
                </a:solidFill>
              </a:rPr>
              <a:t>б</a:t>
            </a:r>
            <a:r>
              <a:rPr lang="ru-RU" sz="3000" dirty="0" smtClean="0">
                <a:solidFill>
                  <a:srgbClr val="FF0000"/>
                </a:solidFill>
              </a:rPr>
              <a:t>)</a:t>
            </a:r>
            <a:r>
              <a:rPr lang="ru-RU" sz="3000" dirty="0" smtClean="0">
                <a:solidFill>
                  <a:schemeClr val="tx1"/>
                </a:solidFill>
              </a:rPr>
              <a:t> пружинные характеристики позвоночника и стоп; </a:t>
            </a:r>
            <a:endParaRPr lang="ru-RU" sz="3000" dirty="0" smtClean="0">
              <a:solidFill>
                <a:schemeClr val="tx1"/>
              </a:solidFill>
            </a:endParaRPr>
          </a:p>
          <a:p>
            <a:r>
              <a:rPr lang="ru-RU" sz="3000" dirty="0" smtClean="0">
                <a:solidFill>
                  <a:schemeClr val="tx1"/>
                </a:solidFill>
              </a:rPr>
              <a:t>   </a:t>
            </a:r>
          </a:p>
          <a:p>
            <a:r>
              <a:rPr lang="ru-RU" sz="3000" dirty="0" smtClean="0">
                <a:solidFill>
                  <a:schemeClr val="tx1"/>
                </a:solidFill>
              </a:rPr>
              <a:t> </a:t>
            </a:r>
            <a:r>
              <a:rPr lang="ru-RU" sz="3000" dirty="0" smtClean="0">
                <a:solidFill>
                  <a:srgbClr val="FF0000"/>
                </a:solidFill>
              </a:rPr>
              <a:t>в</a:t>
            </a:r>
            <a:r>
              <a:rPr lang="ru-RU" sz="3000" dirty="0" smtClean="0">
                <a:solidFill>
                  <a:srgbClr val="FF0000"/>
                </a:solidFill>
              </a:rPr>
              <a:t>)</a:t>
            </a:r>
            <a:r>
              <a:rPr lang="ru-RU" sz="3000" dirty="0" smtClean="0">
                <a:solidFill>
                  <a:schemeClr val="tx1"/>
                </a:solidFill>
              </a:rPr>
              <a:t> качество  позвоночника,  обеспечивающее хорошее самочувствие;  </a:t>
            </a:r>
            <a:endParaRPr lang="ru-RU" sz="3000" dirty="0" smtClean="0">
              <a:solidFill>
                <a:schemeClr val="tx1"/>
              </a:solidFill>
            </a:endParaRPr>
          </a:p>
          <a:p>
            <a:r>
              <a:rPr lang="ru-RU" sz="3000" dirty="0" smtClean="0">
                <a:solidFill>
                  <a:schemeClr val="tx1"/>
                </a:solidFill>
              </a:rPr>
              <a:t>  </a:t>
            </a:r>
          </a:p>
          <a:p>
            <a:r>
              <a:rPr lang="ru-RU" sz="3000" dirty="0" smtClean="0">
                <a:solidFill>
                  <a:schemeClr val="tx1"/>
                </a:solidFill>
              </a:rPr>
              <a:t> </a:t>
            </a:r>
            <a:r>
              <a:rPr lang="ru-RU" sz="3000" dirty="0" smtClean="0">
                <a:solidFill>
                  <a:srgbClr val="FF0000"/>
                </a:solidFill>
              </a:rPr>
              <a:t>г</a:t>
            </a:r>
            <a:r>
              <a:rPr lang="ru-RU" sz="3000" dirty="0" smtClean="0">
                <a:solidFill>
                  <a:srgbClr val="FF0000"/>
                </a:solidFill>
              </a:rPr>
              <a:t>)</a:t>
            </a:r>
            <a:r>
              <a:rPr lang="ru-RU" sz="3000" dirty="0" smtClean="0">
                <a:solidFill>
                  <a:schemeClr val="tx1"/>
                </a:solidFill>
              </a:rPr>
              <a:t> прямое положение человека сидя, стоя и во время ходьбы</a:t>
            </a:r>
            <a:r>
              <a:rPr lang="ru-RU" sz="3000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76672"/>
            <a:ext cx="8928992" cy="237626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14.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00B050"/>
                </a:solidFill>
              </a:rPr>
              <a:t>Систематические и грамотно организованные занятия физическими упражнениями укрепляют здоровье, так  как…</a:t>
            </a:r>
            <a:br>
              <a:rPr lang="ru-RU" sz="3600" dirty="0" smtClean="0">
                <a:solidFill>
                  <a:srgbClr val="00B050"/>
                </a:solidFill>
              </a:rPr>
            </a:b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564904"/>
            <a:ext cx="9144000" cy="429309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rgbClr val="FF0000"/>
                </a:solidFill>
              </a:rPr>
              <a:t>а)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циркуляция </a:t>
            </a:r>
            <a:r>
              <a:rPr lang="ru-RU" sz="2600" dirty="0" smtClean="0">
                <a:solidFill>
                  <a:schemeClr val="tx1"/>
                </a:solidFill>
              </a:rPr>
              <a:t>крови во время упражнений обеспечивает поступление питательных веществ к органам и системам организма; </a:t>
            </a:r>
            <a:endParaRPr lang="ru-RU" sz="2600" dirty="0" smtClean="0">
              <a:solidFill>
                <a:schemeClr val="tx1"/>
              </a:solidFill>
            </a:endParaRPr>
          </a:p>
          <a:p>
            <a:r>
              <a:rPr lang="ru-RU" sz="2600" dirty="0" smtClean="0">
                <a:solidFill>
                  <a:schemeClr val="tx1"/>
                </a:solidFill>
              </a:rPr>
              <a:t>   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rgbClr val="FF0000"/>
                </a:solidFill>
              </a:rPr>
              <a:t>б</a:t>
            </a:r>
            <a:r>
              <a:rPr lang="ru-RU" sz="2600" dirty="0" smtClean="0">
                <a:solidFill>
                  <a:srgbClr val="FF0000"/>
                </a:solidFill>
              </a:rPr>
              <a:t>)</a:t>
            </a:r>
            <a:r>
              <a:rPr lang="ru-RU" sz="2600" dirty="0" smtClean="0">
                <a:solidFill>
                  <a:schemeClr val="tx1"/>
                </a:solidFill>
              </a:rPr>
              <a:t> повышаются возможности   дыхательной   системы, </a:t>
            </a:r>
            <a:r>
              <a:rPr lang="ru-RU" sz="2600" dirty="0" smtClean="0">
                <a:solidFill>
                  <a:schemeClr val="tx1"/>
                </a:solidFill>
              </a:rPr>
              <a:t>в </a:t>
            </a:r>
            <a:r>
              <a:rPr lang="ru-RU" sz="2600" dirty="0" smtClean="0">
                <a:solidFill>
                  <a:schemeClr val="tx1"/>
                </a:solidFill>
              </a:rPr>
              <a:t>организм поступает большее количество кислорода</a:t>
            </a:r>
            <a:r>
              <a:rPr lang="ru-RU" sz="2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    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rgbClr val="FF0000"/>
                </a:solidFill>
              </a:rPr>
              <a:t>в</a:t>
            </a:r>
            <a:r>
              <a:rPr lang="ru-RU" sz="2600" dirty="0" smtClean="0">
                <a:solidFill>
                  <a:srgbClr val="FF0000"/>
                </a:solidFill>
              </a:rPr>
              <a:t>)</a:t>
            </a:r>
            <a:r>
              <a:rPr lang="ru-RU" sz="2600" dirty="0" smtClean="0">
                <a:solidFill>
                  <a:schemeClr val="tx1"/>
                </a:solidFill>
              </a:rPr>
              <a:t> способствуют повышению резервных возможностей организма</a:t>
            </a:r>
            <a:r>
              <a:rPr lang="ru-RU" sz="2600" dirty="0" smtClean="0">
                <a:solidFill>
                  <a:schemeClr val="tx1"/>
                </a:solidFill>
              </a:rPr>
              <a:t>;</a:t>
            </a:r>
          </a:p>
          <a:p>
            <a:endParaRPr lang="ru-RU" sz="2600" dirty="0" smtClean="0">
              <a:solidFill>
                <a:schemeClr val="tx1"/>
              </a:solidFill>
            </a:endParaRPr>
          </a:p>
          <a:p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rgbClr val="FF0000"/>
                </a:solidFill>
              </a:rPr>
              <a:t>г</a:t>
            </a:r>
            <a:r>
              <a:rPr lang="ru-RU" sz="2600" dirty="0" smtClean="0">
                <a:solidFill>
                  <a:srgbClr val="FF0000"/>
                </a:solidFill>
              </a:rPr>
              <a:t>)</a:t>
            </a:r>
            <a:r>
              <a:rPr lang="ru-RU" sz="2600" dirty="0" smtClean="0">
                <a:solidFill>
                  <a:schemeClr val="tx1"/>
                </a:solidFill>
              </a:rPr>
              <a:t>  при достаточном энергообеспечении организм легче противостоит заболеваниям.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856984" cy="165618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15.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00B050"/>
                </a:solidFill>
              </a:rPr>
              <a:t>Под здоровым образом жизни понимается…</a:t>
            </a:r>
            <a:br>
              <a:rPr lang="ru-RU" sz="4000" dirty="0" smtClean="0">
                <a:solidFill>
                  <a:srgbClr val="00B050"/>
                </a:solidFill>
              </a:rPr>
            </a:b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44824"/>
            <a:ext cx="9144000" cy="48965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sz="2600" dirty="0" smtClean="0">
                <a:solidFill>
                  <a:srgbClr val="FF0000"/>
                </a:solidFill>
              </a:rPr>
              <a:t>а)</a:t>
            </a:r>
            <a:r>
              <a:rPr lang="ru-RU" sz="2600" dirty="0" smtClean="0">
                <a:solidFill>
                  <a:schemeClr val="tx1"/>
                </a:solidFill>
              </a:rPr>
              <a:t> отсутствие вредных привычек, регулярное посещение врача, цивилизованное отношение к природе</a:t>
            </a:r>
            <a:r>
              <a:rPr lang="ru-RU" sz="2600" dirty="0" smtClean="0">
                <a:solidFill>
                  <a:schemeClr val="tx1"/>
                </a:solidFill>
              </a:rPr>
              <a:t>;</a:t>
            </a:r>
          </a:p>
          <a:p>
            <a:endParaRPr lang="ru-RU" sz="2600" dirty="0" smtClean="0">
              <a:solidFill>
                <a:schemeClr val="tx1"/>
              </a:solidFill>
            </a:endParaRPr>
          </a:p>
          <a:p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rgbClr val="FF0000"/>
                </a:solidFill>
              </a:rPr>
              <a:t>б</a:t>
            </a:r>
            <a:r>
              <a:rPr lang="ru-RU" sz="2600" dirty="0" smtClean="0">
                <a:solidFill>
                  <a:srgbClr val="FF0000"/>
                </a:solidFill>
              </a:rPr>
              <a:t>)</a:t>
            </a:r>
            <a:r>
              <a:rPr lang="ru-RU" sz="2600" dirty="0" smtClean="0">
                <a:solidFill>
                  <a:schemeClr val="tx1"/>
                </a:solidFill>
              </a:rPr>
              <a:t> регулярные занятия спортом, закаливания, пропаганда здорового образа жизни</a:t>
            </a:r>
            <a:r>
              <a:rPr lang="ru-RU" sz="2600" dirty="0" smtClean="0">
                <a:solidFill>
                  <a:schemeClr val="tx1"/>
                </a:solidFill>
              </a:rPr>
              <a:t>;</a:t>
            </a:r>
          </a:p>
          <a:p>
            <a:endParaRPr lang="ru-RU" sz="2600" dirty="0" smtClean="0">
              <a:solidFill>
                <a:schemeClr val="tx1"/>
              </a:solidFill>
            </a:endParaRPr>
          </a:p>
          <a:p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rgbClr val="FF0000"/>
                </a:solidFill>
              </a:rPr>
              <a:t>в</a:t>
            </a:r>
            <a:r>
              <a:rPr lang="ru-RU" sz="2600" dirty="0" smtClean="0">
                <a:solidFill>
                  <a:srgbClr val="FF0000"/>
                </a:solidFill>
              </a:rPr>
              <a:t>)</a:t>
            </a:r>
            <a:r>
              <a:rPr lang="ru-RU" sz="2600" dirty="0" smtClean="0">
                <a:solidFill>
                  <a:schemeClr val="tx1"/>
                </a:solidFill>
              </a:rPr>
              <a:t> определенный стиль жизнедеятельности человека, направленный на сохранение и укрепление здоровья</a:t>
            </a:r>
            <a:r>
              <a:rPr lang="ru-RU" sz="2600" dirty="0" smtClean="0">
                <a:solidFill>
                  <a:schemeClr val="tx1"/>
                </a:solidFill>
              </a:rPr>
              <a:t>;</a:t>
            </a:r>
          </a:p>
          <a:p>
            <a:endParaRPr lang="ru-RU" sz="2600" dirty="0" smtClean="0">
              <a:solidFill>
                <a:schemeClr val="tx1"/>
              </a:solidFill>
            </a:endParaRPr>
          </a:p>
          <a:p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rgbClr val="FF0000"/>
                </a:solidFill>
              </a:rPr>
              <a:t>г</a:t>
            </a:r>
            <a:r>
              <a:rPr lang="ru-RU" sz="2600" dirty="0" smtClean="0">
                <a:solidFill>
                  <a:srgbClr val="FF0000"/>
                </a:solidFill>
              </a:rPr>
              <a:t>)</a:t>
            </a:r>
            <a:r>
              <a:rPr lang="ru-RU" sz="2600" dirty="0" smtClean="0">
                <a:solidFill>
                  <a:schemeClr val="tx1"/>
                </a:solidFill>
              </a:rPr>
              <a:t> поддержание на протяжении многих лет высокой работоспособности.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620688"/>
            <a:ext cx="8964488" cy="136815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16.</a:t>
            </a:r>
            <a:r>
              <a:rPr lang="ru-RU" sz="4000" dirty="0" smtClean="0">
                <a:solidFill>
                  <a:srgbClr val="00B050"/>
                </a:solidFill>
              </a:rPr>
              <a:t> Физическая подготовленность </a:t>
            </a:r>
            <a:r>
              <a:rPr lang="ru-RU" sz="4000" dirty="0" smtClean="0">
                <a:solidFill>
                  <a:srgbClr val="00B050"/>
                </a:solidFill>
              </a:rPr>
              <a:t>характеризуется: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132856"/>
            <a:ext cx="9036496" cy="4608512"/>
          </a:xfrm>
        </p:spPr>
        <p:txBody>
          <a:bodyPr>
            <a:no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  <a:r>
              <a:rPr lang="ru-RU" sz="2800" dirty="0" smtClean="0">
                <a:solidFill>
                  <a:schemeClr val="tx1"/>
                </a:solidFill>
              </a:rPr>
              <a:t> высокими результатами в спортивной деятельности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</a:p>
          <a:p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б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  <a:r>
              <a:rPr lang="ru-RU" sz="2800" dirty="0" smtClean="0">
                <a:solidFill>
                  <a:schemeClr val="tx1"/>
                </a:solidFill>
              </a:rPr>
              <a:t> устойчивостью к воздействию неблагоприятных факторов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в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  <a:r>
              <a:rPr lang="ru-RU" sz="2800" dirty="0" smtClean="0">
                <a:solidFill>
                  <a:schemeClr val="tx1"/>
                </a:solidFill>
              </a:rPr>
              <a:t> уровнем работоспособности и разносторонностью двигательного опыта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г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  <a:r>
              <a:rPr lang="ru-RU" sz="2800" dirty="0" smtClean="0">
                <a:solidFill>
                  <a:schemeClr val="tx1"/>
                </a:solidFill>
              </a:rPr>
              <a:t> эффективностью и экономичность двигательных действий.</a:t>
            </a:r>
          </a:p>
          <a:p>
            <a:r>
              <a:rPr lang="ru-RU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332656"/>
            <a:ext cx="9036496" cy="93610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17.</a:t>
            </a:r>
            <a:r>
              <a:rPr lang="ru-RU" sz="4000" dirty="0" smtClean="0">
                <a:solidFill>
                  <a:srgbClr val="00B050"/>
                </a:solidFill>
              </a:rPr>
              <a:t> Гиподинамия – это…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700808"/>
            <a:ext cx="8928992" cy="489654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а)</a:t>
            </a:r>
            <a:r>
              <a:rPr lang="ru-RU" sz="2800" dirty="0" smtClean="0">
                <a:solidFill>
                  <a:schemeClr val="tx1"/>
                </a:solidFill>
              </a:rPr>
              <a:t> нарушение опорно-двигательного аппарата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</a:p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б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  <a:r>
              <a:rPr lang="ru-RU" sz="2800" dirty="0" smtClean="0">
                <a:solidFill>
                  <a:schemeClr val="tx1"/>
                </a:solidFill>
              </a:rPr>
              <a:t> недостаточная физическая активность организма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</a:p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в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отрицательные </a:t>
            </a:r>
            <a:r>
              <a:rPr lang="ru-RU" sz="2800" dirty="0" err="1" smtClean="0">
                <a:solidFill>
                  <a:schemeClr val="tx1"/>
                </a:solidFill>
              </a:rPr>
              <a:t>морфо-функциональные</a:t>
            </a:r>
            <a:r>
              <a:rPr lang="ru-RU" sz="2800" dirty="0" smtClean="0">
                <a:solidFill>
                  <a:schemeClr val="tx1"/>
                </a:solidFill>
              </a:rPr>
              <a:t> изменения </a:t>
            </a:r>
            <a:r>
              <a:rPr lang="ru-RU" sz="2800" dirty="0" smtClean="0">
                <a:solidFill>
                  <a:schemeClr val="tx1"/>
                </a:solidFill>
              </a:rPr>
              <a:t>в организме </a:t>
            </a:r>
            <a:r>
              <a:rPr lang="ru-RU" sz="2800" dirty="0" err="1" smtClean="0">
                <a:solidFill>
                  <a:schemeClr val="tx1"/>
                </a:solidFill>
              </a:rPr>
              <a:t>вследствии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недостаточной двигательной активности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</a:p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г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  <a:r>
              <a:rPr lang="ru-RU" sz="2800" dirty="0" smtClean="0">
                <a:solidFill>
                  <a:schemeClr val="tx1"/>
                </a:solidFill>
              </a:rPr>
              <a:t> расстройство двигательной функции.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43e912e376d585d5b44b019e7d7c461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5085184"/>
            <a:ext cx="1584176" cy="1584176"/>
          </a:xfrm>
        </p:spPr>
      </p:pic>
      <p:pic>
        <p:nvPicPr>
          <p:cNvPr id="5" name="Рисунок 4" descr="4cd7bfc6e440eb03ba4a2c102a42263a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4797152"/>
            <a:ext cx="1800200" cy="1800200"/>
          </a:xfrm>
          <a:prstGeom prst="rect">
            <a:avLst/>
          </a:prstGeom>
        </p:spPr>
      </p:pic>
      <p:pic>
        <p:nvPicPr>
          <p:cNvPr id="6" name="Рисунок 5" descr="fee74616d428382e3ca57d42537122f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288" y="5157192"/>
            <a:ext cx="1512168" cy="1512168"/>
          </a:xfrm>
          <a:prstGeom prst="rect">
            <a:avLst/>
          </a:prstGeom>
        </p:spPr>
      </p:pic>
      <p:pic>
        <p:nvPicPr>
          <p:cNvPr id="7" name="Рисунок 6" descr="AZBdpR.jpg"/>
          <p:cNvPicPr>
            <a:picLocks noChangeAspect="1"/>
          </p:cNvPicPr>
          <p:nvPr/>
        </p:nvPicPr>
        <p:blipFill>
          <a:blip r:embed="rId5" cstate="print"/>
          <a:srcRect l="19225" t="3359" r="15866" b="6250"/>
          <a:stretch>
            <a:fillRect/>
          </a:stretch>
        </p:blipFill>
        <p:spPr>
          <a:xfrm>
            <a:off x="2987824" y="1556792"/>
            <a:ext cx="2619866" cy="2736304"/>
          </a:xfrm>
          <a:prstGeom prst="rect">
            <a:avLst/>
          </a:prstGeom>
        </p:spPr>
      </p:pic>
      <p:pic>
        <p:nvPicPr>
          <p:cNvPr id="9" name="Рисунок 8" descr="7663069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00192" y="1844824"/>
            <a:ext cx="2193032" cy="2171102"/>
          </a:xfrm>
          <a:prstGeom prst="rect">
            <a:avLst/>
          </a:prstGeom>
        </p:spPr>
      </p:pic>
      <p:pic>
        <p:nvPicPr>
          <p:cNvPr id="11" name="Рисунок 10" descr="7663069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3528" y="1844824"/>
            <a:ext cx="2193032" cy="21711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0"/>
            <a:ext cx="9036496" cy="2160240"/>
          </a:xfrm>
        </p:spPr>
        <p:txBody>
          <a:bodyPr>
            <a:noAutofit/>
          </a:bodyPr>
          <a:lstStyle/>
          <a:p>
            <a:pPr lvl="0" algn="ctr"/>
            <a:r>
              <a:rPr lang="ru-RU" sz="36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1.</a:t>
            </a:r>
            <a:r>
              <a:rPr lang="ru-RU" sz="4000" dirty="0" smtClean="0">
                <a:solidFill>
                  <a:srgbClr val="00B050"/>
                </a:solidFill>
              </a:rPr>
              <a:t> </a:t>
            </a:r>
            <a:r>
              <a:rPr lang="ru-RU" sz="4000" b="1" i="1" dirty="0" smtClean="0">
                <a:solidFill>
                  <a:srgbClr val="00B050"/>
                </a:solidFill>
              </a:rPr>
              <a:t>Что </a:t>
            </a:r>
            <a:r>
              <a:rPr lang="ru-RU" sz="4000" b="1" i="1" dirty="0" smtClean="0">
                <a:solidFill>
                  <a:srgbClr val="00B050"/>
                </a:solidFill>
              </a:rPr>
              <a:t>является основным </a:t>
            </a:r>
            <a:r>
              <a:rPr lang="ru-RU" sz="4000" b="1" i="1" u="sng" dirty="0" smtClean="0">
                <a:solidFill>
                  <a:srgbClr val="00B050"/>
                </a:solidFill>
              </a:rPr>
              <a:t>средством</a:t>
            </a:r>
            <a:r>
              <a:rPr lang="ru-RU" sz="4000" b="1" i="1" dirty="0" smtClean="0">
                <a:solidFill>
                  <a:srgbClr val="00B050"/>
                </a:solidFill>
              </a:rPr>
              <a:t> физического воспитания?</a:t>
            </a:r>
            <a:r>
              <a:rPr lang="ru-RU" sz="4000" dirty="0" smtClean="0">
                <a:solidFill>
                  <a:srgbClr val="00B050"/>
                </a:solidFill>
              </a:rPr>
              <a:t/>
            </a:r>
            <a:br>
              <a:rPr lang="ru-RU" sz="4000" dirty="0" smtClean="0">
                <a:solidFill>
                  <a:srgbClr val="00B050"/>
                </a:solidFill>
              </a:rPr>
            </a:b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7016" y="2564904"/>
            <a:ext cx="8533456" cy="417646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а)</a:t>
            </a:r>
            <a:r>
              <a:rPr lang="ru-RU" sz="3600" dirty="0" smtClean="0">
                <a:solidFill>
                  <a:srgbClr val="7030A0"/>
                </a:solidFill>
              </a:rPr>
              <a:t>	</a:t>
            </a:r>
            <a:r>
              <a:rPr lang="ru-RU" sz="3600" dirty="0" smtClean="0">
                <a:solidFill>
                  <a:schemeClr val="tx1"/>
                </a:solidFill>
              </a:rPr>
              <a:t>спорт</a:t>
            </a:r>
          </a:p>
          <a:p>
            <a:endParaRPr lang="ru-RU" sz="1900" dirty="0" smtClean="0">
              <a:solidFill>
                <a:srgbClr val="7030A0"/>
              </a:solidFill>
            </a:endParaRPr>
          </a:p>
          <a:p>
            <a:r>
              <a:rPr lang="ru-RU" sz="3600" dirty="0" smtClean="0">
                <a:solidFill>
                  <a:srgbClr val="FF0000"/>
                </a:solidFill>
              </a:rPr>
              <a:t>б)</a:t>
            </a:r>
            <a:r>
              <a:rPr lang="ru-RU" sz="3600" dirty="0" smtClean="0">
                <a:solidFill>
                  <a:srgbClr val="7030A0"/>
                </a:solidFill>
              </a:rPr>
              <a:t>	</a:t>
            </a:r>
            <a:r>
              <a:rPr lang="ru-RU" sz="3600" dirty="0" smtClean="0">
                <a:solidFill>
                  <a:schemeClr val="tx1"/>
                </a:solidFill>
              </a:rPr>
              <a:t>активный </a:t>
            </a:r>
            <a:r>
              <a:rPr lang="ru-RU" sz="3600" dirty="0" smtClean="0">
                <a:solidFill>
                  <a:schemeClr val="tx1"/>
                </a:solidFill>
              </a:rPr>
              <a:t>отдых</a:t>
            </a:r>
          </a:p>
          <a:p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3600" dirty="0" smtClean="0">
                <a:solidFill>
                  <a:srgbClr val="FF0000"/>
                </a:solidFill>
              </a:rPr>
              <a:t>в)</a:t>
            </a:r>
            <a:r>
              <a:rPr lang="ru-RU" sz="3600" dirty="0" smtClean="0">
                <a:solidFill>
                  <a:srgbClr val="7030A0"/>
                </a:solidFill>
              </a:rPr>
              <a:t>	</a:t>
            </a:r>
            <a:r>
              <a:rPr lang="ru-RU" sz="3600" dirty="0" smtClean="0">
                <a:solidFill>
                  <a:schemeClr val="tx1"/>
                </a:solidFill>
              </a:rPr>
              <a:t>физические </a:t>
            </a:r>
            <a:r>
              <a:rPr lang="ru-RU" sz="3600" dirty="0" smtClean="0">
                <a:solidFill>
                  <a:schemeClr val="tx1"/>
                </a:solidFill>
              </a:rPr>
              <a:t>упражнения</a:t>
            </a:r>
          </a:p>
          <a:p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3600" dirty="0" smtClean="0">
                <a:solidFill>
                  <a:srgbClr val="FF0000"/>
                </a:solidFill>
              </a:rPr>
              <a:t>г)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 smtClean="0">
                <a:solidFill>
                  <a:srgbClr val="7030A0"/>
                </a:solidFill>
              </a:rPr>
              <a:t>   </a:t>
            </a:r>
            <a:r>
              <a:rPr lang="ru-RU" sz="3600" dirty="0" smtClean="0">
                <a:solidFill>
                  <a:schemeClr val="tx1"/>
                </a:solidFill>
              </a:rPr>
              <a:t>туризм</a:t>
            </a:r>
            <a:endParaRPr lang="ru-RU" sz="3600" dirty="0" smtClean="0">
              <a:solidFill>
                <a:schemeClr val="tx1"/>
              </a:solidFill>
            </a:endParaRP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187220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2.</a:t>
            </a:r>
            <a:r>
              <a:rPr lang="ru-RU" sz="3200" dirty="0" smtClean="0">
                <a:solidFill>
                  <a:srgbClr val="00B050"/>
                </a:solidFill>
              </a:rPr>
              <a:t> Педагогический процесс, направленный на обучение движениям, воспитание физических качеств, </a:t>
            </a:r>
            <a:r>
              <a:rPr lang="ru-RU" sz="3200" dirty="0" smtClean="0">
                <a:solidFill>
                  <a:srgbClr val="00B050"/>
                </a:solidFill>
              </a:rPr>
              <a:t>и </a:t>
            </a:r>
            <a:r>
              <a:rPr lang="ru-RU" sz="3200" dirty="0" smtClean="0">
                <a:solidFill>
                  <a:srgbClr val="00B050"/>
                </a:solidFill>
              </a:rPr>
              <a:t>овладение специальными физкультурными знаниями называется…</a:t>
            </a:r>
            <a:r>
              <a:rPr lang="ru-RU" sz="2800" dirty="0" smtClean="0">
                <a:solidFill>
                  <a:srgbClr val="00B050"/>
                </a:solidFill>
              </a:rPr>
              <a:t/>
            </a:r>
            <a:br>
              <a:rPr lang="ru-RU" sz="2800" dirty="0" smtClean="0">
                <a:solidFill>
                  <a:srgbClr val="00B050"/>
                </a:solidFill>
              </a:rPr>
            </a:b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212976"/>
            <a:ext cx="8928992" cy="3456384"/>
          </a:xfrm>
        </p:spPr>
        <p:txBody>
          <a:bodyPr>
            <a:normAutofit fontScale="85000" lnSpcReduction="2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а)</a:t>
            </a:r>
            <a:r>
              <a:rPr lang="ru-RU" sz="3600" dirty="0" smtClean="0">
                <a:solidFill>
                  <a:schemeClr val="tx1"/>
                </a:solidFill>
              </a:rPr>
              <a:t> физкультурным образованием</a:t>
            </a:r>
            <a:r>
              <a:rPr lang="ru-RU" sz="3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    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б)</a:t>
            </a:r>
            <a:r>
              <a:rPr lang="ru-RU" sz="3600" dirty="0" smtClean="0">
                <a:solidFill>
                  <a:schemeClr val="tx1"/>
                </a:solidFill>
              </a:rPr>
              <a:t> физическим воспитанием;  </a:t>
            </a:r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  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в)</a:t>
            </a:r>
            <a:r>
              <a:rPr lang="ru-RU" sz="3600" dirty="0" smtClean="0">
                <a:solidFill>
                  <a:schemeClr val="tx1"/>
                </a:solidFill>
              </a:rPr>
              <a:t> физическим развитием</a:t>
            </a:r>
            <a:r>
              <a:rPr lang="ru-RU" sz="3600" dirty="0" smtClean="0">
                <a:solidFill>
                  <a:schemeClr val="tx1"/>
                </a:solidFill>
              </a:rPr>
              <a:t>;</a:t>
            </a:r>
          </a:p>
          <a:p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rgbClr val="FF0000"/>
                </a:solidFill>
              </a:rPr>
              <a:t>г)</a:t>
            </a:r>
            <a:r>
              <a:rPr lang="ru-RU" sz="3600" dirty="0" smtClean="0">
                <a:solidFill>
                  <a:schemeClr val="tx1"/>
                </a:solidFill>
              </a:rPr>
              <a:t> физической культурой.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964488" cy="165618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3.</a:t>
            </a:r>
            <a:r>
              <a:rPr lang="ru-RU" sz="4000" dirty="0" smtClean="0">
                <a:solidFill>
                  <a:srgbClr val="00B050"/>
                </a:solidFill>
              </a:rPr>
              <a:t> Результатом физической подготовки является... </a:t>
            </a:r>
            <a:br>
              <a:rPr lang="ru-RU" sz="4000" dirty="0" smtClean="0">
                <a:solidFill>
                  <a:srgbClr val="00B050"/>
                </a:solidFill>
              </a:rPr>
            </a:b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9036496" cy="439248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а)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физическое развитие человека; </a:t>
            </a:r>
            <a:endParaRPr lang="ru-RU" sz="3600" dirty="0" smtClean="0">
              <a:solidFill>
                <a:schemeClr val="tx1"/>
              </a:solidFill>
            </a:endParaRPr>
          </a:p>
          <a:p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dirty="0" smtClean="0">
                <a:solidFill>
                  <a:srgbClr val="FF0000"/>
                </a:solidFill>
              </a:rPr>
              <a:t>б</a:t>
            </a:r>
            <a:r>
              <a:rPr lang="ru-RU" sz="3600" dirty="0" smtClean="0">
                <a:solidFill>
                  <a:srgbClr val="FF0000"/>
                </a:solidFill>
              </a:rPr>
              <a:t>)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физическое воспитание</a:t>
            </a:r>
            <a:r>
              <a:rPr lang="ru-RU" sz="3600" dirty="0" smtClean="0">
                <a:solidFill>
                  <a:schemeClr val="tx1"/>
                </a:solidFill>
              </a:rPr>
              <a:t>;</a:t>
            </a:r>
          </a:p>
          <a:p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dirty="0" smtClean="0">
                <a:solidFill>
                  <a:srgbClr val="FF0000"/>
                </a:solidFill>
              </a:rPr>
              <a:t>в</a:t>
            </a:r>
            <a:r>
              <a:rPr lang="ru-RU" sz="3600" dirty="0" smtClean="0">
                <a:solidFill>
                  <a:srgbClr val="FF0000"/>
                </a:solidFill>
              </a:rPr>
              <a:t>)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физическая подготовленность</a:t>
            </a:r>
            <a:r>
              <a:rPr lang="ru-RU" sz="3600" dirty="0" smtClean="0">
                <a:solidFill>
                  <a:schemeClr val="tx1"/>
                </a:solidFill>
              </a:rPr>
              <a:t>;</a:t>
            </a:r>
          </a:p>
          <a:p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dirty="0" smtClean="0">
                <a:solidFill>
                  <a:srgbClr val="FF0000"/>
                </a:solidFill>
              </a:rPr>
              <a:t>г</a:t>
            </a:r>
            <a:r>
              <a:rPr lang="ru-RU" sz="3600" dirty="0" smtClean="0">
                <a:solidFill>
                  <a:srgbClr val="FF0000"/>
                </a:solidFill>
              </a:rPr>
              <a:t>)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физическое совершенство.</a:t>
            </a:r>
          </a:p>
          <a:p>
            <a:endParaRPr lang="ru-RU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836712"/>
            <a:ext cx="8712968" cy="189436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4.</a:t>
            </a:r>
            <a:r>
              <a:rPr lang="ru-RU" sz="4000" dirty="0" smtClean="0">
                <a:solidFill>
                  <a:srgbClr val="00B050"/>
                </a:solidFill>
              </a:rPr>
              <a:t>  Как называется деятельность, составляющая основу физической культуры?</a:t>
            </a:r>
            <a:br>
              <a:rPr lang="ru-RU" sz="4000" dirty="0" smtClean="0">
                <a:solidFill>
                  <a:srgbClr val="00B050"/>
                </a:solidFill>
              </a:rPr>
            </a:b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420888"/>
            <a:ext cx="8964488" cy="4248472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а)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физическая подготовка</a:t>
            </a:r>
          </a:p>
          <a:p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б)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физическое совершенствование</a:t>
            </a:r>
          </a:p>
          <a:p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в)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физическое развитие</a:t>
            </a:r>
          </a:p>
          <a:p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г)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физическое </a:t>
            </a:r>
            <a:r>
              <a:rPr lang="ru-RU" sz="3600" dirty="0" smtClean="0">
                <a:solidFill>
                  <a:schemeClr val="tx1"/>
                </a:solidFill>
              </a:rPr>
              <a:t>упражнение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892480" cy="237626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5.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00B050"/>
                </a:solidFill>
              </a:rPr>
              <a:t>Основные направления  использования физической культуры способствуют...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348880"/>
            <a:ext cx="8964488" cy="432048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а) </a:t>
            </a:r>
            <a:r>
              <a:rPr lang="ru-RU" sz="2800" dirty="0" smtClean="0">
                <a:solidFill>
                  <a:schemeClr val="tx1"/>
                </a:solidFill>
              </a:rPr>
              <a:t>формированию </a:t>
            </a:r>
            <a:r>
              <a:rPr lang="ru-RU" sz="2800" dirty="0" smtClean="0">
                <a:solidFill>
                  <a:schemeClr val="tx1"/>
                </a:solidFill>
              </a:rPr>
              <a:t>базовой физической </a:t>
            </a:r>
            <a:r>
              <a:rPr lang="ru-RU" sz="2800" dirty="0" smtClean="0">
                <a:solidFill>
                  <a:schemeClr val="tx1"/>
                </a:solidFill>
              </a:rPr>
              <a:t>подготовленности</a:t>
            </a:r>
          </a:p>
          <a:p>
            <a:endParaRPr lang="ru-RU" sz="1100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б</a:t>
            </a:r>
            <a:r>
              <a:rPr lang="ru-RU" sz="2800" dirty="0" smtClean="0">
                <a:solidFill>
                  <a:srgbClr val="FF0000"/>
                </a:solidFill>
              </a:rPr>
              <a:t>) </a:t>
            </a:r>
            <a:r>
              <a:rPr lang="ru-RU" sz="2800" dirty="0" smtClean="0">
                <a:solidFill>
                  <a:schemeClr val="tx1"/>
                </a:solidFill>
              </a:rPr>
              <a:t>формированию профессионально-прикладной физической </a:t>
            </a:r>
            <a:r>
              <a:rPr lang="ru-RU" sz="2800" dirty="0" smtClean="0">
                <a:solidFill>
                  <a:schemeClr val="tx1"/>
                </a:solidFill>
              </a:rPr>
              <a:t>подготовленности</a:t>
            </a:r>
          </a:p>
          <a:p>
            <a:endParaRPr lang="ru-RU" sz="1100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в) </a:t>
            </a:r>
            <a:r>
              <a:rPr lang="ru-RU" sz="2800" dirty="0" smtClean="0">
                <a:solidFill>
                  <a:schemeClr val="tx1"/>
                </a:solidFill>
              </a:rPr>
              <a:t>восстановлению </a:t>
            </a:r>
            <a:r>
              <a:rPr lang="ru-RU" sz="2800" dirty="0" smtClean="0">
                <a:solidFill>
                  <a:schemeClr val="tx1"/>
                </a:solidFill>
              </a:rPr>
              <a:t>функций организма после травм и </a:t>
            </a:r>
            <a:r>
              <a:rPr lang="ru-RU" sz="2800" dirty="0" smtClean="0">
                <a:solidFill>
                  <a:schemeClr val="tx1"/>
                </a:solidFill>
              </a:rPr>
              <a:t>заболеваний</a:t>
            </a:r>
          </a:p>
          <a:p>
            <a:endParaRPr lang="ru-RU" sz="1100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г) </a:t>
            </a:r>
            <a:r>
              <a:rPr lang="ru-RU" sz="2800" dirty="0" smtClean="0">
                <a:solidFill>
                  <a:schemeClr val="tx1"/>
                </a:solidFill>
              </a:rPr>
              <a:t>всего выше перечисленного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76672"/>
            <a:ext cx="8928992" cy="25922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6.</a:t>
            </a: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00B050"/>
                </a:solidFill>
              </a:rPr>
              <a:t>Базовая физическая культура преимущественно ориентирована на обеспечение...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780928"/>
            <a:ext cx="9036496" cy="3960440"/>
          </a:xfrm>
        </p:spPr>
        <p:txBody>
          <a:bodyPr>
            <a:normAutofit fontScale="70000" lnSpcReduction="2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а)</a:t>
            </a:r>
            <a:r>
              <a:rPr lang="ru-RU" sz="4000" dirty="0" smtClean="0">
                <a:solidFill>
                  <a:srgbClr val="7030A0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физической </a:t>
            </a:r>
            <a:r>
              <a:rPr lang="ru-RU" sz="4000" dirty="0" smtClean="0">
                <a:solidFill>
                  <a:schemeClr val="tx1"/>
                </a:solidFill>
              </a:rPr>
              <a:t>подготовленности человека к </a:t>
            </a:r>
            <a:r>
              <a:rPr lang="ru-RU" sz="4000" dirty="0" smtClean="0">
                <a:solidFill>
                  <a:schemeClr val="tx1"/>
                </a:solidFill>
              </a:rPr>
              <a:t>жизни</a:t>
            </a:r>
          </a:p>
          <a:p>
            <a:endParaRPr lang="ru-RU" sz="3500" dirty="0" smtClean="0">
              <a:solidFill>
                <a:srgbClr val="7030A0"/>
              </a:solidFill>
            </a:endParaRPr>
          </a:p>
          <a:p>
            <a:r>
              <a:rPr lang="ru-RU" sz="4000" dirty="0" smtClean="0">
                <a:solidFill>
                  <a:srgbClr val="FF0000"/>
                </a:solidFill>
              </a:rPr>
              <a:t>б)</a:t>
            </a:r>
            <a:r>
              <a:rPr lang="ru-RU" sz="4000" dirty="0" smtClean="0">
                <a:solidFill>
                  <a:srgbClr val="7030A0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развитие </a:t>
            </a:r>
            <a:r>
              <a:rPr lang="ru-RU" sz="4000" dirty="0" smtClean="0">
                <a:solidFill>
                  <a:schemeClr val="tx1"/>
                </a:solidFill>
              </a:rPr>
              <a:t>резервных возможностей организма </a:t>
            </a:r>
            <a:r>
              <a:rPr lang="ru-RU" sz="4000" dirty="0" smtClean="0">
                <a:solidFill>
                  <a:schemeClr val="tx1"/>
                </a:solidFill>
              </a:rPr>
              <a:t>человека</a:t>
            </a:r>
          </a:p>
          <a:p>
            <a:endParaRPr lang="ru-RU" sz="3500" dirty="0" smtClean="0">
              <a:solidFill>
                <a:srgbClr val="7030A0"/>
              </a:solidFill>
            </a:endParaRPr>
          </a:p>
          <a:p>
            <a:r>
              <a:rPr lang="ru-RU" sz="4000" dirty="0" smtClean="0">
                <a:solidFill>
                  <a:srgbClr val="FF0000"/>
                </a:solidFill>
              </a:rPr>
              <a:t>в)</a:t>
            </a:r>
            <a:r>
              <a:rPr lang="ru-RU" sz="4000" dirty="0" smtClean="0">
                <a:solidFill>
                  <a:srgbClr val="7030A0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сохранение </a:t>
            </a:r>
            <a:r>
              <a:rPr lang="ru-RU" sz="4000" dirty="0" smtClean="0">
                <a:solidFill>
                  <a:schemeClr val="tx1"/>
                </a:solidFill>
              </a:rPr>
              <a:t>и восстановление </a:t>
            </a:r>
            <a:r>
              <a:rPr lang="ru-RU" sz="4000" dirty="0" smtClean="0">
                <a:solidFill>
                  <a:schemeClr val="tx1"/>
                </a:solidFill>
              </a:rPr>
              <a:t>здоровья</a:t>
            </a:r>
          </a:p>
          <a:p>
            <a:endParaRPr lang="ru-RU" sz="3500" dirty="0" smtClean="0">
              <a:solidFill>
                <a:srgbClr val="7030A0"/>
              </a:solidFill>
            </a:endParaRPr>
          </a:p>
          <a:p>
            <a:r>
              <a:rPr lang="ru-RU" sz="4000" dirty="0" smtClean="0">
                <a:solidFill>
                  <a:srgbClr val="FF0000"/>
                </a:solidFill>
              </a:rPr>
              <a:t>г)</a:t>
            </a:r>
            <a:r>
              <a:rPr lang="ru-RU" sz="4000" dirty="0" smtClean="0">
                <a:solidFill>
                  <a:srgbClr val="7030A0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подготовку </a:t>
            </a:r>
            <a:r>
              <a:rPr lang="ru-RU" sz="4000" dirty="0" smtClean="0">
                <a:solidFill>
                  <a:schemeClr val="tx1"/>
                </a:solidFill>
              </a:rPr>
              <a:t>к профессиональной деятельности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016" y="404664"/>
            <a:ext cx="8856984" cy="27363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7.</a:t>
            </a: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00B050"/>
                </a:solidFill>
              </a:rPr>
              <a:t>Задачи  по </a:t>
            </a:r>
            <a:r>
              <a:rPr lang="ru-RU" sz="4400" dirty="0" smtClean="0">
                <a:solidFill>
                  <a:srgbClr val="00B050"/>
                </a:solidFill>
              </a:rPr>
              <a:t>сохранению </a:t>
            </a:r>
            <a:r>
              <a:rPr lang="ru-RU" sz="4400" dirty="0" smtClean="0">
                <a:solidFill>
                  <a:srgbClr val="00B050"/>
                </a:solidFill>
              </a:rPr>
              <a:t>здоровья в процессе физического воспитания решаются на основе...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708920"/>
            <a:ext cx="8964488" cy="4005064"/>
          </a:xfrm>
        </p:spPr>
        <p:txBody>
          <a:bodyPr>
            <a:normAutofit fontScale="85000" lnSpcReduction="20000"/>
          </a:bodyPr>
          <a:lstStyle/>
          <a:p>
            <a:r>
              <a:rPr lang="ru-RU" sz="3300" dirty="0" smtClean="0">
                <a:solidFill>
                  <a:srgbClr val="FF0000"/>
                </a:solidFill>
              </a:rPr>
              <a:t>а) </a:t>
            </a:r>
            <a:r>
              <a:rPr lang="ru-RU" sz="3300" dirty="0" smtClean="0">
                <a:solidFill>
                  <a:srgbClr val="7030A0"/>
                </a:solidFill>
              </a:rPr>
              <a:t> </a:t>
            </a:r>
            <a:r>
              <a:rPr lang="ru-RU" sz="3300" dirty="0" smtClean="0">
                <a:solidFill>
                  <a:schemeClr val="tx1"/>
                </a:solidFill>
              </a:rPr>
              <a:t>обеспечения полноценного физического </a:t>
            </a:r>
            <a:r>
              <a:rPr lang="ru-RU" sz="3300" dirty="0" smtClean="0">
                <a:solidFill>
                  <a:schemeClr val="tx1"/>
                </a:solidFill>
              </a:rPr>
              <a:t>развития;</a:t>
            </a:r>
          </a:p>
          <a:p>
            <a:endParaRPr lang="ru-RU" sz="3200" dirty="0" smtClean="0">
              <a:solidFill>
                <a:srgbClr val="7030A0"/>
              </a:solidFill>
            </a:endParaRPr>
          </a:p>
          <a:p>
            <a:r>
              <a:rPr lang="ru-RU" sz="3300" dirty="0" smtClean="0">
                <a:solidFill>
                  <a:srgbClr val="FF0000"/>
                </a:solidFill>
              </a:rPr>
              <a:t>б</a:t>
            </a:r>
            <a:r>
              <a:rPr lang="ru-RU" sz="3300" dirty="0" smtClean="0">
                <a:solidFill>
                  <a:srgbClr val="FF0000"/>
                </a:solidFill>
              </a:rPr>
              <a:t>)</a:t>
            </a:r>
            <a:r>
              <a:rPr lang="ru-RU" sz="3300" dirty="0" smtClean="0">
                <a:solidFill>
                  <a:srgbClr val="7030A0"/>
                </a:solidFill>
              </a:rPr>
              <a:t>  </a:t>
            </a:r>
            <a:r>
              <a:rPr lang="ru-RU" sz="3300" dirty="0" smtClean="0">
                <a:solidFill>
                  <a:schemeClr val="tx1"/>
                </a:solidFill>
              </a:rPr>
              <a:t>совершенствования телосложения;</a:t>
            </a:r>
          </a:p>
          <a:p>
            <a:endParaRPr lang="ru-RU" sz="3200" dirty="0" smtClean="0">
              <a:solidFill>
                <a:srgbClr val="7030A0"/>
              </a:solidFill>
            </a:endParaRPr>
          </a:p>
          <a:p>
            <a:r>
              <a:rPr lang="ru-RU" sz="3300" dirty="0" smtClean="0">
                <a:solidFill>
                  <a:srgbClr val="FF0000"/>
                </a:solidFill>
              </a:rPr>
              <a:t>в</a:t>
            </a:r>
            <a:r>
              <a:rPr lang="ru-RU" sz="3300" dirty="0" smtClean="0">
                <a:solidFill>
                  <a:srgbClr val="FF0000"/>
                </a:solidFill>
              </a:rPr>
              <a:t>)</a:t>
            </a:r>
            <a:r>
              <a:rPr lang="ru-RU" sz="3300" dirty="0" smtClean="0">
                <a:solidFill>
                  <a:srgbClr val="7030A0"/>
                </a:solidFill>
              </a:rPr>
              <a:t>  </a:t>
            </a:r>
            <a:r>
              <a:rPr lang="ru-RU" sz="3300" dirty="0" smtClean="0">
                <a:solidFill>
                  <a:schemeClr val="tx1"/>
                </a:solidFill>
              </a:rPr>
              <a:t>закаливания и физиотерапевтических </a:t>
            </a:r>
            <a:r>
              <a:rPr lang="ru-RU" sz="3300" dirty="0" smtClean="0">
                <a:solidFill>
                  <a:schemeClr val="tx1"/>
                </a:solidFill>
              </a:rPr>
              <a:t>процедур</a:t>
            </a:r>
            <a:r>
              <a:rPr lang="ru-RU" sz="3300" dirty="0" smtClean="0">
                <a:solidFill>
                  <a:schemeClr val="tx1"/>
                </a:solidFill>
              </a:rPr>
              <a:t>;</a:t>
            </a:r>
          </a:p>
          <a:p>
            <a:endParaRPr lang="ru-RU" sz="3200" dirty="0" smtClean="0">
              <a:solidFill>
                <a:srgbClr val="7030A0"/>
              </a:solidFill>
            </a:endParaRPr>
          </a:p>
          <a:p>
            <a:r>
              <a:rPr lang="ru-RU" sz="3300" dirty="0" smtClean="0">
                <a:solidFill>
                  <a:srgbClr val="FF0000"/>
                </a:solidFill>
              </a:rPr>
              <a:t>г</a:t>
            </a:r>
            <a:r>
              <a:rPr lang="ru-RU" sz="3300" dirty="0" smtClean="0">
                <a:solidFill>
                  <a:srgbClr val="FF0000"/>
                </a:solidFill>
              </a:rPr>
              <a:t>)</a:t>
            </a:r>
            <a:r>
              <a:rPr lang="ru-RU" sz="3300" dirty="0" smtClean="0">
                <a:solidFill>
                  <a:srgbClr val="7030A0"/>
                </a:solidFill>
              </a:rPr>
              <a:t>  </a:t>
            </a:r>
            <a:r>
              <a:rPr lang="ru-RU" sz="3300" dirty="0" smtClean="0">
                <a:solidFill>
                  <a:schemeClr val="tx1"/>
                </a:solidFill>
              </a:rPr>
              <a:t>формирования </a:t>
            </a:r>
            <a:r>
              <a:rPr lang="ru-RU" sz="3300" dirty="0" smtClean="0">
                <a:solidFill>
                  <a:schemeClr val="tx1"/>
                </a:solidFill>
              </a:rPr>
              <a:t>двигательных умений и навыков.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165618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8.</a:t>
            </a:r>
            <a:r>
              <a:rPr lang="ru-RU" sz="4000" dirty="0" smtClean="0">
                <a:solidFill>
                  <a:srgbClr val="00B050"/>
                </a:solidFill>
              </a:rPr>
              <a:t> Образование в области физической культуры – это…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44824"/>
            <a:ext cx="9036496" cy="5013176"/>
          </a:xfrm>
        </p:spPr>
        <p:txBody>
          <a:bodyPr>
            <a:normAutofit fontScale="32500" lnSpcReduction="20000"/>
          </a:bodyPr>
          <a:lstStyle/>
          <a:p>
            <a:r>
              <a:rPr lang="ru-RU" sz="8600" dirty="0" smtClean="0">
                <a:solidFill>
                  <a:srgbClr val="FF0000"/>
                </a:solidFill>
              </a:rPr>
              <a:t>а)</a:t>
            </a:r>
            <a:r>
              <a:rPr lang="ru-RU" sz="8600" dirty="0" smtClean="0">
                <a:solidFill>
                  <a:srgbClr val="7030A0"/>
                </a:solidFill>
              </a:rPr>
              <a:t> </a:t>
            </a:r>
            <a:r>
              <a:rPr lang="ru-RU" sz="8600" dirty="0" smtClean="0">
                <a:solidFill>
                  <a:schemeClr val="tx1"/>
                </a:solidFill>
              </a:rPr>
              <a:t>формирование </a:t>
            </a:r>
            <a:r>
              <a:rPr lang="ru-RU" sz="8600" dirty="0" smtClean="0">
                <a:solidFill>
                  <a:schemeClr val="tx1"/>
                </a:solidFill>
              </a:rPr>
              <a:t>системы двигательных умений и </a:t>
            </a:r>
            <a:r>
              <a:rPr lang="ru-RU" sz="8600" dirty="0" smtClean="0">
                <a:solidFill>
                  <a:schemeClr val="tx1"/>
                </a:solidFill>
              </a:rPr>
              <a:t>навыков</a:t>
            </a:r>
          </a:p>
          <a:p>
            <a:endParaRPr lang="ru-RU" sz="7400" dirty="0" smtClean="0">
              <a:solidFill>
                <a:srgbClr val="7030A0"/>
              </a:solidFill>
            </a:endParaRPr>
          </a:p>
          <a:p>
            <a:r>
              <a:rPr lang="ru-RU" sz="8600" dirty="0" smtClean="0">
                <a:solidFill>
                  <a:srgbClr val="FF0000"/>
                </a:solidFill>
              </a:rPr>
              <a:t>б)</a:t>
            </a:r>
            <a:r>
              <a:rPr lang="ru-RU" sz="8600" dirty="0" smtClean="0">
                <a:solidFill>
                  <a:srgbClr val="7030A0"/>
                </a:solidFill>
              </a:rPr>
              <a:t> </a:t>
            </a:r>
            <a:r>
              <a:rPr lang="ru-RU" sz="8600" dirty="0" smtClean="0">
                <a:solidFill>
                  <a:schemeClr val="tx1"/>
                </a:solidFill>
              </a:rPr>
              <a:t>формирование </a:t>
            </a:r>
            <a:r>
              <a:rPr lang="ru-RU" sz="8600" dirty="0" smtClean="0">
                <a:solidFill>
                  <a:schemeClr val="tx1"/>
                </a:solidFill>
              </a:rPr>
              <a:t>системы специальных знаний в области физической </a:t>
            </a:r>
            <a:r>
              <a:rPr lang="ru-RU" sz="8600" dirty="0" smtClean="0">
                <a:solidFill>
                  <a:schemeClr val="tx1"/>
                </a:solidFill>
              </a:rPr>
              <a:t>культуры</a:t>
            </a:r>
          </a:p>
          <a:p>
            <a:endParaRPr lang="ru-RU" sz="7400" dirty="0" smtClean="0">
              <a:solidFill>
                <a:srgbClr val="7030A0"/>
              </a:solidFill>
            </a:endParaRPr>
          </a:p>
          <a:p>
            <a:r>
              <a:rPr lang="ru-RU" sz="8600" dirty="0" smtClean="0">
                <a:solidFill>
                  <a:srgbClr val="FF0000"/>
                </a:solidFill>
              </a:rPr>
              <a:t>в)</a:t>
            </a:r>
            <a:r>
              <a:rPr lang="ru-RU" sz="8600" dirty="0" smtClean="0">
                <a:solidFill>
                  <a:srgbClr val="7030A0"/>
                </a:solidFill>
              </a:rPr>
              <a:t> </a:t>
            </a:r>
            <a:r>
              <a:rPr lang="ru-RU" sz="8600" dirty="0" smtClean="0">
                <a:solidFill>
                  <a:schemeClr val="tx1"/>
                </a:solidFill>
              </a:rPr>
              <a:t>системное </a:t>
            </a:r>
            <a:r>
              <a:rPr lang="ru-RU" sz="8600" dirty="0" smtClean="0">
                <a:solidFill>
                  <a:schemeClr val="tx1"/>
                </a:solidFill>
              </a:rPr>
              <a:t>управление человеком своими движениями, знаниями и </a:t>
            </a:r>
            <a:r>
              <a:rPr lang="ru-RU" sz="8600" dirty="0" smtClean="0">
                <a:solidFill>
                  <a:schemeClr val="tx1"/>
                </a:solidFill>
              </a:rPr>
              <a:t>умениями</a:t>
            </a:r>
          </a:p>
          <a:p>
            <a:endParaRPr lang="ru-RU" sz="7400" dirty="0" smtClean="0">
              <a:solidFill>
                <a:srgbClr val="7030A0"/>
              </a:solidFill>
            </a:endParaRPr>
          </a:p>
          <a:p>
            <a:r>
              <a:rPr lang="ru-RU" sz="8600" dirty="0" smtClean="0">
                <a:solidFill>
                  <a:srgbClr val="FF0000"/>
                </a:solidFill>
              </a:rPr>
              <a:t>г)</a:t>
            </a:r>
            <a:r>
              <a:rPr lang="ru-RU" sz="8600" dirty="0" smtClean="0">
                <a:solidFill>
                  <a:srgbClr val="7030A0"/>
                </a:solidFill>
              </a:rPr>
              <a:t> </a:t>
            </a:r>
            <a:r>
              <a:rPr lang="ru-RU" sz="8600" dirty="0" smtClean="0">
                <a:solidFill>
                  <a:schemeClr val="tx1"/>
                </a:solidFill>
              </a:rPr>
              <a:t>системное </a:t>
            </a:r>
            <a:r>
              <a:rPr lang="ru-RU" sz="8600" dirty="0" smtClean="0">
                <a:solidFill>
                  <a:schemeClr val="tx1"/>
                </a:solidFill>
              </a:rPr>
              <a:t>освоение человеком специальных знаний,  двигательных умений и навыков</a:t>
            </a:r>
          </a:p>
          <a:p>
            <a:r>
              <a:rPr lang="ru-RU" sz="7400" dirty="0" smtClean="0">
                <a:solidFill>
                  <a:srgbClr val="7030A0"/>
                </a:solidFill>
              </a:rPr>
              <a:t> </a:t>
            </a:r>
            <a:endParaRPr lang="ru-RU" sz="4600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141</TotalTime>
  <Words>522</Words>
  <Application>Microsoft Office PowerPoint</Application>
  <PresentationFormat>Экран (4:3)</PresentationFormat>
  <Paragraphs>143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Тестовый материал для школьников  5-9 класса   III-IV  ступень ГТО  Тема 1. Влияние занятий физической культурой на  состояние здоровья, повышение умственной  и физической работоспособности   (17 вопросов)   </vt:lpstr>
      <vt:lpstr> 1. Что является основным средством физического воспитания? </vt:lpstr>
      <vt:lpstr>2. Педагогический процесс, направленный на обучение движениям, воспитание физических качеств, и овладение специальными физкультурными знаниями называется… </vt:lpstr>
      <vt:lpstr>3. Результатом физической подготовки является...  </vt:lpstr>
      <vt:lpstr>4.  Как называется деятельность, составляющая основу физической культуры? </vt:lpstr>
      <vt:lpstr>5. Основные направления  использования физической культуры способствуют... </vt:lpstr>
      <vt:lpstr>6. Базовая физическая культура преимущественно ориентирована на обеспечение... </vt:lpstr>
      <vt:lpstr>7. Задачи  по сохранению здоровья в процессе физического воспитания решаются на основе...  </vt:lpstr>
      <vt:lpstr>8. Образование в области физической культуры – это… </vt:lpstr>
      <vt:lpstr>9. Кто является основоположником системы физического воспитания, основу которой составило «Гармоническое,  всестороннее развитие деятельности человеческого организма» </vt:lpstr>
      <vt:lpstr>10. Здоровый  образ  жизни  -  это  способ  жизнедеятельности, направленный на...  </vt:lpstr>
      <vt:lpstr>11. Ускоренное физическое развитие называется ...  </vt:lpstr>
      <vt:lpstr>12. Что такое адаптация? </vt:lpstr>
      <vt:lpstr>13. Осанкой называется… </vt:lpstr>
      <vt:lpstr>14. Систематические и грамотно организованные занятия физическими упражнениями укрепляют здоровье, так  как… </vt:lpstr>
      <vt:lpstr>15. Под здоровым образом жизни понимается… </vt:lpstr>
      <vt:lpstr>16. Физическая подготовленность характеризуется:</vt:lpstr>
      <vt:lpstr>17. Гиподинамия – это…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Тестовый материал для школьников  5-9 класса   III-IV  ступень ГТО  Тема 1. Влияние занятий физической культурой на  состояние здоровья, повышение умственной  и физической работоспособности   (17 вопросов)   </dc:title>
  <dc:creator>Оксана</dc:creator>
  <cp:lastModifiedBy>Оксана</cp:lastModifiedBy>
  <cp:revision>17</cp:revision>
  <dcterms:created xsi:type="dcterms:W3CDTF">2015-09-06T09:30:52Z</dcterms:created>
  <dcterms:modified xsi:type="dcterms:W3CDTF">2015-09-06T12:02:27Z</dcterms:modified>
</cp:coreProperties>
</file>