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62" r:id="rId2"/>
    <p:sldId id="257" r:id="rId3"/>
    <p:sldId id="258" r:id="rId4"/>
    <p:sldId id="259" r:id="rId5"/>
    <p:sldId id="263" r:id="rId6"/>
    <p:sldId id="256" r:id="rId7"/>
    <p:sldId id="261" r:id="rId8"/>
  </p:sldIdLst>
  <p:sldSz cx="9144000" cy="6858000" type="screen4x3"/>
  <p:notesSz cx="6858000" cy="99456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24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6AEB0F-B253-4763-84BB-2BCC3EBD4C84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C9885A-9321-4D14-9D4A-516BFD8910E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1[1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836712"/>
            <a:ext cx="8748464" cy="4896544"/>
          </a:xfrm>
        </p:spPr>
        <p:txBody>
          <a:bodyPr>
            <a:noAutofit/>
          </a:bodyPr>
          <a:lstStyle/>
          <a:p>
            <a:pPr algn="l"/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Мастер класс по физической культуре</a:t>
            </a:r>
            <a:b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Тема: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«Готов к труду и обороне (ГТО)»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Форма проведения: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Игра – путешествие.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fee74616d428382e3ca57d42537122f6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68144" y="3645024"/>
            <a:ext cx="2376264" cy="23762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21[1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4" name="Рисунок 3" descr="b_6265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260648"/>
            <a:ext cx="4176464" cy="345638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707904" y="980728"/>
            <a:ext cx="5436096" cy="5544616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Указ Президента Российской Федерации:</a:t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«О Всероссийском физкультурно-спортивном комплексе</a:t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«Готов к труду и обороне (ГТО)».</a:t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1[1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772400" cy="4608512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Цель комплекса ГТО – </a:t>
            </a:r>
            <a:b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укрепление здоровья, воспитание патриотизма и гражданственности</a:t>
            </a:r>
            <a:b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граждан РФ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1[1]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692696"/>
            <a:ext cx="7772400" cy="1470025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Комплекс ГТО </a:t>
            </a:r>
            <a:b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содержит 11 ступеней: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2348880"/>
            <a:ext cx="4464496" cy="4104456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ru-RU" sz="3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 ступень: (6—8 лет);</a:t>
            </a:r>
          </a:p>
          <a:p>
            <a:pPr algn="l"/>
            <a:r>
              <a:rPr lang="ru-RU" sz="3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II ступень: (9—10 лет);</a:t>
            </a:r>
          </a:p>
          <a:p>
            <a:pPr algn="l"/>
            <a:r>
              <a:rPr lang="ru-RU" sz="3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III ступень (11—12 лет);</a:t>
            </a:r>
          </a:p>
          <a:p>
            <a:pPr algn="l"/>
            <a:r>
              <a:rPr lang="ru-RU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IV ступень: (13—15 лет);</a:t>
            </a:r>
            <a:endParaRPr lang="ru-RU" sz="34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3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 ступень: (16—17 лет);</a:t>
            </a:r>
          </a:p>
          <a:p>
            <a:pPr algn="l"/>
            <a:r>
              <a:rPr lang="ru-RU" sz="3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VI ступень: 18—29 лет;</a:t>
            </a:r>
          </a:p>
          <a:p>
            <a:pPr algn="l"/>
            <a:r>
              <a:rPr lang="ru-RU" sz="3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VII ступень: 30—39 лет;</a:t>
            </a:r>
          </a:p>
          <a:p>
            <a:pPr algn="l"/>
            <a:r>
              <a:rPr lang="ru-RU" sz="3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VIII ступень: 40—49 лет;</a:t>
            </a:r>
          </a:p>
          <a:p>
            <a:pPr algn="l"/>
            <a:r>
              <a:rPr lang="ru-RU" sz="3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IX ступень: 50—59 лет;</a:t>
            </a:r>
          </a:p>
          <a:p>
            <a:pPr algn="l"/>
            <a:r>
              <a:rPr lang="ru-RU" sz="3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X ступень: 60—69 лет;</a:t>
            </a:r>
          </a:p>
          <a:p>
            <a:pPr algn="l"/>
            <a:r>
              <a:rPr lang="ru-RU" sz="3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XI ступень: 70 лет и старше.</a:t>
            </a:r>
          </a:p>
          <a:p>
            <a:pPr algn="l"/>
            <a:endParaRPr lang="ru-RU" dirty="0"/>
          </a:p>
        </p:txBody>
      </p:sp>
      <p:pic>
        <p:nvPicPr>
          <p:cNvPr id="8" name="Рисунок 7" descr="743c6594e8e1b0224c10f8886fb423a5.jpeg"/>
          <p:cNvPicPr>
            <a:picLocks noChangeAspect="1"/>
          </p:cNvPicPr>
          <p:nvPr/>
        </p:nvPicPr>
        <p:blipFill>
          <a:blip r:embed="rId4" cstate="print"/>
          <a:srcRect l="13333" r="13333"/>
          <a:stretch>
            <a:fillRect/>
          </a:stretch>
        </p:blipFill>
        <p:spPr>
          <a:xfrm>
            <a:off x="6156176" y="3933056"/>
            <a:ext cx="1944216" cy="22322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1[1]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836712"/>
            <a:ext cx="8064896" cy="2304256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Игра – путешествие</a:t>
            </a:r>
            <a:b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«Готов к труду и обороне ГТО»</a:t>
            </a:r>
            <a:endParaRPr lang="ru-RU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3886200"/>
            <a:ext cx="8136904" cy="213508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Будущие защитники своей страны </a:t>
            </a:r>
          </a:p>
          <a:p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</a:p>
          <a:p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Успехов вам в игре!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Рисунок 4" descr="x_377b9d7f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46966" y="4725144"/>
            <a:ext cx="1772637" cy="15121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200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35" presetClass="emph" presetSubtype="0" repeatCount="2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Содержимое 17" descr="21[1]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627784" y="1700808"/>
            <a:ext cx="2016224" cy="36004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Мальчики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372200" y="1700808"/>
            <a:ext cx="2016224" cy="36004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Девочки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683568" y="1196752"/>
            <a:ext cx="8229600" cy="576064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</a:rPr>
              <a:t>4 ступень - Нормы комплекса ГТО</a:t>
            </a:r>
            <a:br>
              <a:rPr lang="ru-RU" sz="3600" b="1" dirty="0" smtClean="0">
                <a:solidFill>
                  <a:srgbClr val="FFFF00"/>
                </a:solidFill>
              </a:rPr>
            </a:br>
            <a:r>
              <a:rPr lang="ru-RU" sz="3600" b="1" dirty="0" smtClean="0">
                <a:solidFill>
                  <a:srgbClr val="FFFF00"/>
                </a:solidFill>
              </a:rPr>
              <a:t> для школьников 13-15 лет</a:t>
            </a:r>
            <a:br>
              <a:rPr lang="ru-RU" sz="3600" b="1" dirty="0" smtClean="0">
                <a:solidFill>
                  <a:srgbClr val="FFFF00"/>
                </a:solidFill>
              </a:rPr>
            </a:b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123728" y="2204864"/>
            <a:ext cx="1080120" cy="72008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БРОНЗА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203848" y="2204864"/>
            <a:ext cx="1080120" cy="72008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СЕРЕБРО</a:t>
            </a:r>
            <a:endParaRPr lang="ru-RU" b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283968" y="2204864"/>
            <a:ext cx="1008112" cy="72008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ЗОЛОТО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580112" y="2204864"/>
            <a:ext cx="1008112" cy="72008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БРОНЗА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588224" y="2204864"/>
            <a:ext cx="1080120" cy="72008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СЕРЕБРО</a:t>
            </a:r>
            <a:endParaRPr lang="ru-RU" b="1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7668344" y="2204864"/>
            <a:ext cx="1008112" cy="72008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ЗОЛОТО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95536" y="2924944"/>
            <a:ext cx="172819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БЫСТРОТА</a:t>
            </a:r>
            <a:endParaRPr lang="ru-RU" sz="2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95536" y="3645024"/>
            <a:ext cx="1728192" cy="64807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МЕТКОСТЬ</a:t>
            </a:r>
            <a:endParaRPr lang="ru-RU" sz="2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195736" y="2996952"/>
            <a:ext cx="91440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170</a:t>
            </a:r>
            <a:endParaRPr lang="ru-RU" sz="2000" b="1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395536" y="5733256"/>
            <a:ext cx="1728192" cy="79208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ГИБКОСТЬ</a:t>
            </a:r>
            <a:endParaRPr lang="ru-RU" sz="2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95536" y="5013176"/>
            <a:ext cx="1728192" cy="72008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ЛОВКОСТЬ</a:t>
            </a:r>
            <a:endParaRPr lang="ru-RU" sz="2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95536" y="4293096"/>
            <a:ext cx="1728192" cy="72008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СИЛА</a:t>
            </a:r>
            <a:endParaRPr lang="ru-RU" sz="2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4355976" y="5085184"/>
            <a:ext cx="914400" cy="57606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9,2</a:t>
            </a:r>
            <a:endParaRPr lang="ru-RU" sz="2000" b="1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3275856" y="5085184"/>
            <a:ext cx="914400" cy="57606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10,1</a:t>
            </a:r>
            <a:endParaRPr lang="ru-RU" sz="2000" b="1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2195736" y="4365104"/>
            <a:ext cx="914400" cy="57606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15</a:t>
            </a:r>
            <a:endParaRPr lang="ru-RU" sz="2000" b="1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2195736" y="5085184"/>
            <a:ext cx="914400" cy="57606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10,4</a:t>
            </a:r>
            <a:endParaRPr lang="ru-RU" sz="2000" b="1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4355976" y="5805264"/>
            <a:ext cx="914400" cy="57606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Ладонями </a:t>
            </a:r>
            <a:endParaRPr lang="ru-RU" sz="2000" b="1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2195736" y="5805264"/>
            <a:ext cx="2016224" cy="57606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Касание пола</a:t>
            </a:r>
          </a:p>
          <a:p>
            <a:pPr algn="ctr"/>
            <a:r>
              <a:rPr lang="ru-RU" sz="2000" b="1" dirty="0" smtClean="0"/>
              <a:t>пальцами</a:t>
            </a:r>
            <a:endParaRPr lang="ru-RU" sz="2000" b="1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4355976" y="2996952"/>
            <a:ext cx="91440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180</a:t>
            </a:r>
            <a:endParaRPr lang="ru-RU" sz="2000" b="1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5652120" y="2996952"/>
            <a:ext cx="91440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155</a:t>
            </a:r>
            <a:endParaRPr lang="ru-RU" sz="2000" b="1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6660232" y="2996952"/>
            <a:ext cx="91440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160</a:t>
            </a:r>
            <a:endParaRPr lang="ru-RU" sz="2000" b="1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7740352" y="2996952"/>
            <a:ext cx="91440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165</a:t>
            </a:r>
            <a:endParaRPr lang="ru-RU" sz="2000" b="1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3275856" y="4365104"/>
            <a:ext cx="914400" cy="57606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20</a:t>
            </a:r>
            <a:endParaRPr lang="ru-RU" sz="2000" b="1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7740352" y="5085184"/>
            <a:ext cx="914400" cy="57606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9,7</a:t>
            </a:r>
            <a:endParaRPr lang="ru-RU" sz="2000" b="1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6732240" y="5085184"/>
            <a:ext cx="914400" cy="57606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10,7</a:t>
            </a:r>
            <a:endParaRPr lang="ru-RU" sz="2000" b="1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5652120" y="5085184"/>
            <a:ext cx="914400" cy="57606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10,9</a:t>
            </a:r>
            <a:endParaRPr lang="ru-RU" sz="2000" b="1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5652120" y="5805264"/>
            <a:ext cx="2016224" cy="57606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Касание пола</a:t>
            </a:r>
          </a:p>
          <a:p>
            <a:pPr algn="ctr"/>
            <a:r>
              <a:rPr lang="ru-RU" b="1" dirty="0" smtClean="0"/>
              <a:t>пальцами</a:t>
            </a:r>
            <a:endParaRPr lang="ru-RU" b="1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2195736" y="3717032"/>
            <a:ext cx="914400" cy="57606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2</a:t>
            </a:r>
            <a:endParaRPr lang="ru-RU" sz="2000" b="1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7740352" y="4365104"/>
            <a:ext cx="914400" cy="57606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15</a:t>
            </a:r>
            <a:endParaRPr lang="ru-RU" sz="2000" b="1" dirty="0"/>
          </a:p>
        </p:txBody>
      </p:sp>
      <p:sp>
        <p:nvSpPr>
          <p:cNvPr id="50" name="Прямоугольник 49"/>
          <p:cNvSpPr/>
          <p:nvPr/>
        </p:nvSpPr>
        <p:spPr>
          <a:xfrm>
            <a:off x="6732240" y="4365104"/>
            <a:ext cx="914400" cy="57606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9</a:t>
            </a:r>
            <a:endParaRPr lang="ru-RU" sz="2000" b="1" dirty="0"/>
          </a:p>
        </p:txBody>
      </p:sp>
      <p:sp>
        <p:nvSpPr>
          <p:cNvPr id="51" name="Прямоугольник 50"/>
          <p:cNvSpPr/>
          <p:nvPr/>
        </p:nvSpPr>
        <p:spPr>
          <a:xfrm>
            <a:off x="5652120" y="4365104"/>
            <a:ext cx="914400" cy="57606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7</a:t>
            </a:r>
            <a:endParaRPr lang="ru-RU" sz="2000" b="1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4355976" y="4365104"/>
            <a:ext cx="914400" cy="57606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25</a:t>
            </a:r>
            <a:endParaRPr lang="ru-RU" sz="2000" b="1" dirty="0"/>
          </a:p>
        </p:txBody>
      </p:sp>
      <p:sp>
        <p:nvSpPr>
          <p:cNvPr id="53" name="Прямоугольник 52"/>
          <p:cNvSpPr/>
          <p:nvPr/>
        </p:nvSpPr>
        <p:spPr>
          <a:xfrm>
            <a:off x="4355976" y="3717032"/>
            <a:ext cx="914400" cy="57606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4-5</a:t>
            </a:r>
            <a:endParaRPr lang="ru-RU" sz="2000" b="1" dirty="0"/>
          </a:p>
        </p:txBody>
      </p:sp>
      <p:sp>
        <p:nvSpPr>
          <p:cNvPr id="54" name="Прямоугольник 53"/>
          <p:cNvSpPr/>
          <p:nvPr/>
        </p:nvSpPr>
        <p:spPr>
          <a:xfrm>
            <a:off x="5652120" y="3717032"/>
            <a:ext cx="914400" cy="57606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2</a:t>
            </a:r>
            <a:endParaRPr lang="ru-RU" sz="2000" b="1" dirty="0"/>
          </a:p>
        </p:txBody>
      </p:sp>
      <p:sp>
        <p:nvSpPr>
          <p:cNvPr id="55" name="Прямоугольник 54"/>
          <p:cNvSpPr/>
          <p:nvPr/>
        </p:nvSpPr>
        <p:spPr>
          <a:xfrm>
            <a:off x="6732240" y="3717032"/>
            <a:ext cx="914400" cy="57606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3</a:t>
            </a:r>
            <a:endParaRPr lang="ru-RU" sz="2000" b="1" dirty="0"/>
          </a:p>
        </p:txBody>
      </p:sp>
      <p:sp>
        <p:nvSpPr>
          <p:cNvPr id="56" name="Прямоугольник 55"/>
          <p:cNvSpPr/>
          <p:nvPr/>
        </p:nvSpPr>
        <p:spPr>
          <a:xfrm>
            <a:off x="7740352" y="3717032"/>
            <a:ext cx="914400" cy="57606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4-5</a:t>
            </a:r>
            <a:endParaRPr lang="ru-RU" sz="2000" b="1" dirty="0"/>
          </a:p>
        </p:txBody>
      </p:sp>
      <p:sp>
        <p:nvSpPr>
          <p:cNvPr id="57" name="Прямоугольник 56"/>
          <p:cNvSpPr/>
          <p:nvPr/>
        </p:nvSpPr>
        <p:spPr>
          <a:xfrm>
            <a:off x="3275856" y="2996952"/>
            <a:ext cx="91440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175</a:t>
            </a:r>
            <a:endParaRPr lang="ru-RU" sz="2000" b="1" dirty="0"/>
          </a:p>
        </p:txBody>
      </p:sp>
      <p:sp>
        <p:nvSpPr>
          <p:cNvPr id="58" name="Прямоугольник 57"/>
          <p:cNvSpPr/>
          <p:nvPr/>
        </p:nvSpPr>
        <p:spPr>
          <a:xfrm>
            <a:off x="7740352" y="5805264"/>
            <a:ext cx="914400" cy="57606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Ладонями </a:t>
            </a:r>
            <a:endParaRPr lang="ru-RU" b="1" dirty="0"/>
          </a:p>
        </p:txBody>
      </p:sp>
      <p:sp>
        <p:nvSpPr>
          <p:cNvPr id="59" name="Прямоугольник 58"/>
          <p:cNvSpPr/>
          <p:nvPr/>
        </p:nvSpPr>
        <p:spPr>
          <a:xfrm>
            <a:off x="3275856" y="3717032"/>
            <a:ext cx="914400" cy="57606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3</a:t>
            </a:r>
            <a:endParaRPr lang="ru-RU" sz="2000" b="1" dirty="0"/>
          </a:p>
        </p:txBody>
      </p:sp>
      <p:sp>
        <p:nvSpPr>
          <p:cNvPr id="61" name="Прямоугольник 60"/>
          <p:cNvSpPr/>
          <p:nvPr/>
        </p:nvSpPr>
        <p:spPr>
          <a:xfrm>
            <a:off x="395536" y="2204864"/>
            <a:ext cx="1728192" cy="7200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Виды испытаний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395536" y="2924944"/>
            <a:ext cx="8352928" cy="72008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рямоугольник 64"/>
          <p:cNvSpPr/>
          <p:nvPr/>
        </p:nvSpPr>
        <p:spPr>
          <a:xfrm>
            <a:off x="395536" y="3645024"/>
            <a:ext cx="8352928" cy="72008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рямоугольник 65"/>
          <p:cNvSpPr/>
          <p:nvPr/>
        </p:nvSpPr>
        <p:spPr>
          <a:xfrm>
            <a:off x="395536" y="4365104"/>
            <a:ext cx="8352928" cy="72008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рямоугольник 66"/>
          <p:cNvSpPr/>
          <p:nvPr/>
        </p:nvSpPr>
        <p:spPr>
          <a:xfrm>
            <a:off x="395536" y="5085184"/>
            <a:ext cx="8352928" cy="72008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Прямоугольник 67"/>
          <p:cNvSpPr/>
          <p:nvPr/>
        </p:nvSpPr>
        <p:spPr>
          <a:xfrm>
            <a:off x="395536" y="5805264"/>
            <a:ext cx="8352928" cy="72008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20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7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20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8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65" grpId="0" animBg="1"/>
      <p:bldP spid="66" grpId="0" animBg="1"/>
      <p:bldP spid="67" grpId="0" animBg="1"/>
      <p:bldP spid="6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4" descr="21[1]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944216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Итог игры</a:t>
            </a:r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ГТО </a:t>
            </a:r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«готов к труду и обороне»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2204864"/>
            <a:ext cx="2448272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БРОНЗОВАЯ </a:t>
            </a:r>
          </a:p>
          <a:p>
            <a:pPr algn="ctr"/>
            <a:r>
              <a:rPr lang="ru-RU" sz="24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медаль</a:t>
            </a:r>
            <a:endParaRPr lang="ru-RU" sz="2400" b="1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59832" y="2204864"/>
            <a:ext cx="2808312" cy="914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СЕРЕБРЯННАЯ</a:t>
            </a:r>
          </a:p>
          <a:p>
            <a:pPr algn="ctr"/>
            <a:r>
              <a:rPr lang="ru-RU" sz="2400" b="1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медаль</a:t>
            </a:r>
            <a:endParaRPr lang="ru-RU" sz="2400" b="1" dirty="0">
              <a:ln>
                <a:solidFill>
                  <a:schemeClr val="tx1"/>
                </a:solidFill>
              </a:ln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940152" y="2204864"/>
            <a:ext cx="2592288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ЗОЛОТАЯ </a:t>
            </a:r>
          </a:p>
          <a:p>
            <a:pPr algn="ctr"/>
            <a:r>
              <a:rPr lang="ru-RU" sz="24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медаль</a:t>
            </a:r>
            <a:endParaRPr lang="ru-RU" sz="2400" b="1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1331640" y="3140968"/>
            <a:ext cx="484632" cy="648072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4139952" y="3140968"/>
            <a:ext cx="484632" cy="648072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6948264" y="3140968"/>
            <a:ext cx="484632" cy="648072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 descr="43e912e376d585d5b44b019e7d7c4616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99592" y="3861048"/>
            <a:ext cx="1368152" cy="1368152"/>
          </a:xfrm>
          <a:prstGeom prst="rect">
            <a:avLst/>
          </a:prstGeom>
        </p:spPr>
      </p:pic>
      <p:pic>
        <p:nvPicPr>
          <p:cNvPr id="14" name="Рисунок 13" descr="4cd7bfc6e440eb03ba4a2c102a42263a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779912" y="3861048"/>
            <a:ext cx="1368152" cy="1368152"/>
          </a:xfrm>
          <a:prstGeom prst="rect">
            <a:avLst/>
          </a:prstGeom>
        </p:spPr>
      </p:pic>
      <p:pic>
        <p:nvPicPr>
          <p:cNvPr id="15" name="Рисунок 14" descr="476f3a244439dd03ac3bafd15c08e1b6.jpe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588224" y="3861048"/>
            <a:ext cx="1368152" cy="1368152"/>
          </a:xfrm>
          <a:prstGeom prst="rect">
            <a:avLst/>
          </a:prstGeom>
        </p:spPr>
      </p:pic>
      <p:sp>
        <p:nvSpPr>
          <p:cNvPr id="19" name="Прямоугольник 18"/>
          <p:cNvSpPr/>
          <p:nvPr/>
        </p:nvSpPr>
        <p:spPr>
          <a:xfrm>
            <a:off x="4067944" y="6237312"/>
            <a:ext cx="36004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3</a:t>
            </a:r>
            <a:endParaRPr lang="ru-RU" sz="2400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1835696" y="6237312"/>
            <a:ext cx="36004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5</a:t>
            </a:r>
            <a:endParaRPr lang="ru-RU" sz="2400" b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2555776" y="6237312"/>
            <a:ext cx="36004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7</a:t>
            </a:r>
            <a:endParaRPr lang="ru-RU" sz="2400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2195736" y="6237312"/>
            <a:ext cx="36004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6</a:t>
            </a:r>
            <a:endParaRPr lang="ru-RU" sz="2400" b="1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7380312" y="6237312"/>
            <a:ext cx="36004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4</a:t>
            </a:r>
            <a:endParaRPr lang="ru-RU" sz="2400" b="1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755576" y="6237312"/>
            <a:ext cx="36004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2</a:t>
            </a:r>
            <a:endParaRPr lang="ru-RU" sz="2400" b="1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6300192" y="6237312"/>
            <a:ext cx="36004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1</a:t>
            </a:r>
            <a:endParaRPr lang="ru-RU" sz="2400" b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8460432" y="5949280"/>
            <a:ext cx="36004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8</a:t>
            </a:r>
            <a:endParaRPr lang="ru-RU" sz="2400" b="1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395536" y="6237312"/>
            <a:ext cx="36004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1</a:t>
            </a:r>
            <a:endParaRPr lang="ru-RU" sz="2400" b="1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3347864" y="6237312"/>
            <a:ext cx="36004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1</a:t>
            </a:r>
            <a:endParaRPr lang="ru-RU" sz="2400" b="1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7020272" y="6237312"/>
            <a:ext cx="36004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3</a:t>
            </a:r>
            <a:endParaRPr lang="ru-RU" sz="2400" b="1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4427984" y="6237312"/>
            <a:ext cx="36004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4</a:t>
            </a:r>
            <a:endParaRPr lang="ru-RU" sz="2400" b="1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3707904" y="6237312"/>
            <a:ext cx="36004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2</a:t>
            </a:r>
            <a:endParaRPr lang="ru-RU" sz="2400" b="1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6660232" y="6237312"/>
            <a:ext cx="36004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2</a:t>
            </a:r>
            <a:endParaRPr lang="ru-RU" sz="2400" b="1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1115616" y="6237312"/>
            <a:ext cx="36004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3</a:t>
            </a:r>
            <a:endParaRPr lang="ru-RU" sz="2400" b="1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1475656" y="6237312"/>
            <a:ext cx="36004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4</a:t>
            </a:r>
            <a:endParaRPr lang="ru-RU" sz="2400" b="1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4788024" y="6237312"/>
            <a:ext cx="360040" cy="296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5</a:t>
            </a:r>
            <a:endParaRPr lang="ru-RU" sz="2400" b="1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7740352" y="6237312"/>
            <a:ext cx="36004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5</a:t>
            </a:r>
            <a:endParaRPr lang="ru-RU" sz="2400" b="1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8100392" y="6237312"/>
            <a:ext cx="36004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6</a:t>
            </a:r>
            <a:endParaRPr lang="ru-RU" sz="2400" b="1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5148064" y="6237312"/>
            <a:ext cx="36004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6</a:t>
            </a:r>
            <a:endParaRPr lang="ru-RU" sz="2400" b="1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5508104" y="6237312"/>
            <a:ext cx="36004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7</a:t>
            </a:r>
            <a:endParaRPr lang="ru-RU" sz="2400" b="1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8460432" y="6237312"/>
            <a:ext cx="36004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7</a:t>
            </a:r>
            <a:endParaRPr lang="ru-RU" sz="2400" b="1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5868144" y="6237312"/>
            <a:ext cx="36004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8</a:t>
            </a:r>
            <a:endParaRPr lang="ru-RU" sz="2400" b="1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2915816" y="6237312"/>
            <a:ext cx="36004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8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4.07407E-6 L 0.17725 -0.2518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9" y="-126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4.07407E-6 L 0.21666 -0.25185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" y="-126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07407E-6 L 0.13784 -0.25185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-126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4.07407E-6 L 0.09843 -0.25185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" y="-126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07407E-6 L 0.0592 -0.24143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" y="-12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4.07407E-6 L 0.01979 -0.23078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" y="-116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4.07407E-6 L -0.02743 -0.25185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" y="-126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4.07407E-6 L -0.05903 -0.25185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" y="-126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4.07407E-6 L 0.20868 -0.27291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-13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4.07407E-6 L 0.16927 -0.27291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" y="-13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4.07407E-6 L 0.13003 -0.27291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" y="-13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4.07407E-6 L 0.09062 -0.26226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" y="-13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48148E-6 L 0.05121 -0.27361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" y="-13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4.07407E-6 L 0.0118 -0.26226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" y="-13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4.07407E-6 L -0.03542 -0.27291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" y="-13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4.07407E-6 L -0.06684 -0.27291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" y="-13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4.07407E-6 L 0.19288 -0.26226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6" y="-13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07407E-6 L 0.15364 -0.26226 " pathEditMode="relative" rAng="0" ptsTypes="AA">
                                      <p:cBhvr>
                                        <p:cTn id="91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" y="-13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4.07407E-6 L 0.10642 -0.25185 " pathEditMode="relative" rAng="0" ptsTypes="AA">
                                      <p:cBhvr>
                                        <p:cTn id="9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" y="-126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4.07407E-6 L 0.07482 -0.26226 " pathEditMode="relative" rAng="0" ptsTypes="AA">
                                      <p:cBhvr>
                                        <p:cTn id="10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" y="-13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4.07407E-6 L 0.03541 -0.26226 " pathEditMode="relative" rAng="0" ptsTypes="AA">
                                      <p:cBhvr>
                                        <p:cTn id="106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" y="-13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4.07407E-6 L -0.004 -0.26226 " pathEditMode="relative" rAng="0" ptsTypes="AA">
                                      <p:cBhvr>
                                        <p:cTn id="111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-13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4.07407E-6 L -0.05104 -0.26226 " pathEditMode="relative" rAng="0" ptsTypes="AA">
                                      <p:cBhvr>
                                        <p:cTn id="116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" y="-13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07407E-6 L -0.04323 -0.23102 " pathEditMode="relative" rAng="0" ptsTypes="AA">
                                      <p:cBhvr>
                                        <p:cTn id="12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" y="-116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</TotalTime>
  <Words>187</Words>
  <Application>Microsoft Office PowerPoint</Application>
  <PresentationFormat>Экран (4:3)</PresentationFormat>
  <Paragraphs>95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Мастер класс по физической культуре   Тема:  «Готов к труду и обороне (ГТО)»  Форма проведения:  Игра – путешествие. </vt:lpstr>
      <vt:lpstr>Указ Президента Российской Федерации: «О Всероссийском физкультурно-спортивном комплексе  «Готов к труду и обороне (ГТО)».  </vt:lpstr>
      <vt:lpstr>Цель комплекса ГТО –  укрепление здоровья, воспитание патриотизма и гражданственности граждан РФ</vt:lpstr>
      <vt:lpstr>Комплекс ГТО  содержит 11 ступеней:</vt:lpstr>
      <vt:lpstr>Игра – путешествие «Готов к труду и обороне ГТО»</vt:lpstr>
      <vt:lpstr>4 ступень - Нормы комплекса ГТО  для школьников 13-15 лет  </vt:lpstr>
      <vt:lpstr>Итог игры ГТО  «готов к труду и обороне»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Указ Президента Российской Федерации: ««О Всероссийском физкультурно-спортивном комплексе «Готов к труду и обороне» (ГТО)». » </dc:title>
  <dc:creator>Оксана</dc:creator>
  <cp:lastModifiedBy>Оксана</cp:lastModifiedBy>
  <cp:revision>51</cp:revision>
  <dcterms:created xsi:type="dcterms:W3CDTF">2015-02-01T13:54:58Z</dcterms:created>
  <dcterms:modified xsi:type="dcterms:W3CDTF">2015-02-25T05:23:17Z</dcterms:modified>
</cp:coreProperties>
</file>