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Виды нарушений опорно-двигательного аппарата. Общая характеристика ДЦП.</a:t>
            </a:r>
            <a:endParaRPr lang="ru-RU" dirty="0"/>
          </a:p>
        </p:txBody>
      </p:sp>
      <p:sp>
        <p:nvSpPr>
          <p:cNvPr id="3" name="Подзаголовок 2"/>
          <p:cNvSpPr>
            <a:spLocks noGrp="1"/>
          </p:cNvSpPr>
          <p:nvPr>
            <p:ph type="subTitle" idx="1"/>
          </p:nvPr>
        </p:nvSpPr>
        <p:spPr>
          <a:xfrm>
            <a:off x="3500430" y="4786322"/>
            <a:ext cx="5643570" cy="714380"/>
          </a:xfrm>
        </p:spPr>
        <p:txBody>
          <a:bodyPr>
            <a:normAutofit fontScale="77500" lnSpcReduction="20000"/>
          </a:bodyPr>
          <a:lstStyle/>
          <a:p>
            <a:pPr algn="l"/>
            <a:r>
              <a:rPr lang="ru-RU" dirty="0" smtClean="0">
                <a:solidFill>
                  <a:schemeClr val="tx1"/>
                </a:solidFill>
              </a:rPr>
              <a:t>Выполнил: Баталов Виктор Николаевич</a:t>
            </a:r>
            <a:endParaRPr lang="ru-RU" dirty="0">
              <a:solidFill>
                <a:schemeClr val="tx1"/>
              </a:solidFill>
            </a:endParaRPr>
          </a:p>
        </p:txBody>
      </p:sp>
      <p:sp>
        <p:nvSpPr>
          <p:cNvPr id="4" name="TextBox 3"/>
          <p:cNvSpPr txBox="1"/>
          <p:nvPr/>
        </p:nvSpPr>
        <p:spPr>
          <a:xfrm>
            <a:off x="4857752" y="5286388"/>
            <a:ext cx="3143272" cy="461665"/>
          </a:xfrm>
          <a:prstGeom prst="rect">
            <a:avLst/>
          </a:prstGeom>
          <a:noFill/>
        </p:spPr>
        <p:txBody>
          <a:bodyPr wrap="square" rtlCol="0">
            <a:spAutoFit/>
          </a:bodyPr>
          <a:lstStyle/>
          <a:p>
            <a:r>
              <a:rPr lang="ru-RU" sz="2400" dirty="0" smtClean="0"/>
              <a:t>Нефтеюганск 2015 год</a:t>
            </a:r>
            <a:endParaRPr lang="ru-RU" sz="2400"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714380" cy="461665"/>
          </a:xfrm>
          <a:prstGeom prst="rect">
            <a:avLst/>
          </a:prstGeom>
          <a:noFill/>
        </p:spPr>
        <p:txBody>
          <a:bodyPr wrap="square" rtlCol="0">
            <a:spAutoFit/>
          </a:bodyPr>
          <a:lstStyle/>
          <a:p>
            <a:r>
              <a:rPr lang="ru-RU" sz="2400" dirty="0" smtClean="0"/>
              <a:t>1.9</a:t>
            </a:r>
            <a:endParaRPr lang="ru-RU" sz="2400" dirty="0"/>
          </a:p>
        </p:txBody>
      </p:sp>
      <p:sp>
        <p:nvSpPr>
          <p:cNvPr id="4" name="TextBox 3"/>
          <p:cNvSpPr txBox="1"/>
          <p:nvPr/>
        </p:nvSpPr>
        <p:spPr>
          <a:xfrm>
            <a:off x="1142976" y="214290"/>
            <a:ext cx="7286676" cy="2308324"/>
          </a:xfrm>
          <a:prstGeom prst="rect">
            <a:avLst/>
          </a:prstGeom>
          <a:noFill/>
        </p:spPr>
        <p:txBody>
          <a:bodyPr wrap="square" rtlCol="0">
            <a:spAutoFit/>
          </a:bodyPr>
          <a:lstStyle/>
          <a:p>
            <a:r>
              <a:rPr lang="ru-RU" sz="2400" dirty="0" smtClean="0"/>
              <a:t>Индивидуальная программа реабилитации для каждого человек с ограниченной трудоспособностью имеет рекомендательны характер, не являясь обязательной. Другими словами, чело век может отказаться как от всей программы, так и от отдельных составных ее частей.</a:t>
            </a:r>
            <a:endParaRPr lang="ru-RU" sz="2400" dirty="0"/>
          </a:p>
        </p:txBody>
      </p:sp>
      <p:sp>
        <p:nvSpPr>
          <p:cNvPr id="5" name="TextBox 4"/>
          <p:cNvSpPr txBox="1"/>
          <p:nvPr/>
        </p:nvSpPr>
        <p:spPr>
          <a:xfrm>
            <a:off x="1214414" y="2500306"/>
            <a:ext cx="7215238" cy="3785652"/>
          </a:xfrm>
          <a:prstGeom prst="rect">
            <a:avLst/>
          </a:prstGeom>
          <a:noFill/>
        </p:spPr>
        <p:txBody>
          <a:bodyPr wrap="square" rtlCol="0">
            <a:spAutoFit/>
          </a:bodyPr>
          <a:lstStyle/>
          <a:p>
            <a:r>
              <a:rPr lang="ru-RU" sz="2400" dirty="0" smtClean="0"/>
              <a:t>В развитых странах человеку с любой формой и степенью ограничения трудоспособности предоставлено реальное право на полноценное профессиональное образование и освоение минимально ограничивающих интересы инвалидов профессий и видов труда. Если человек не может в силу своих возможностей участвовать в производительном труде, ему предоставляется возможность занятости на уровне его способностей и интересов</a:t>
            </a:r>
            <a:r>
              <a:rPr lang="ru-RU" dirty="0" smtClean="0"/>
              <a:t>.</a:t>
            </a:r>
            <a:endParaRPr lang="ru-RU" dirty="0"/>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214290"/>
            <a:ext cx="642942" cy="461665"/>
          </a:xfrm>
          <a:prstGeom prst="rect">
            <a:avLst/>
          </a:prstGeom>
          <a:noFill/>
        </p:spPr>
        <p:txBody>
          <a:bodyPr wrap="square" rtlCol="0">
            <a:spAutoFit/>
          </a:bodyPr>
          <a:lstStyle/>
          <a:p>
            <a:r>
              <a:rPr lang="ru-RU" sz="2400" dirty="0" smtClean="0"/>
              <a:t>2.1</a:t>
            </a:r>
            <a:endParaRPr lang="ru-RU" sz="2400" dirty="0"/>
          </a:p>
        </p:txBody>
      </p:sp>
      <p:sp>
        <p:nvSpPr>
          <p:cNvPr id="3" name="TextBox 2"/>
          <p:cNvSpPr txBox="1"/>
          <p:nvPr/>
        </p:nvSpPr>
        <p:spPr>
          <a:xfrm>
            <a:off x="1357290" y="214290"/>
            <a:ext cx="6215106" cy="830997"/>
          </a:xfrm>
          <a:prstGeom prst="rect">
            <a:avLst/>
          </a:prstGeom>
          <a:noFill/>
        </p:spPr>
        <p:txBody>
          <a:bodyPr wrap="square" rtlCol="0">
            <a:spAutoFit/>
          </a:bodyPr>
          <a:lstStyle/>
          <a:p>
            <a:r>
              <a:rPr lang="ru-RU" sz="2400" dirty="0" smtClean="0"/>
              <a:t>Виды нарушений опорно-двигательного аппарата.</a:t>
            </a:r>
            <a:endParaRPr lang="ru-RU" sz="2400" dirty="0"/>
          </a:p>
        </p:txBody>
      </p:sp>
      <p:sp>
        <p:nvSpPr>
          <p:cNvPr id="4" name="TextBox 3"/>
          <p:cNvSpPr txBox="1"/>
          <p:nvPr/>
        </p:nvSpPr>
        <p:spPr>
          <a:xfrm>
            <a:off x="1428728" y="1000108"/>
            <a:ext cx="7429552" cy="5632311"/>
          </a:xfrm>
          <a:prstGeom prst="rect">
            <a:avLst/>
          </a:prstGeom>
          <a:noFill/>
        </p:spPr>
        <p:txBody>
          <a:bodyPr wrap="square" rtlCol="0">
            <a:spAutoFit/>
          </a:bodyPr>
          <a:lstStyle/>
          <a:p>
            <a:pPr marL="457200" indent="-457200">
              <a:buAutoNum type="arabicPeriod"/>
            </a:pPr>
            <a:r>
              <a:rPr lang="ru-RU" sz="2400" dirty="0" smtClean="0"/>
              <a:t>Заболевания нервной системы: детский церебральный паралич; полиомиелит.</a:t>
            </a:r>
          </a:p>
          <a:p>
            <a:pPr marL="457200" indent="-457200">
              <a:buAutoNum type="arabicPeriod"/>
            </a:pPr>
            <a:r>
              <a:rPr lang="ru-RU" sz="2400" dirty="0" smtClean="0"/>
              <a:t>  Врожденная патология опорно-двигательного аппарата: врожденный вывих бедра; кривошея; косолапость и другие деформации стоп; аномалии развития позвоночника (сколиоз); недоразвитие и дефекты конечностей; аномалии развития пальцев кисти; </a:t>
            </a:r>
            <a:r>
              <a:rPr lang="ru-RU" sz="2400" dirty="0" err="1" smtClean="0"/>
              <a:t>артрогрипоз</a:t>
            </a:r>
            <a:r>
              <a:rPr lang="ru-RU" sz="2400" dirty="0" smtClean="0"/>
              <a:t> (врожденное уродство). </a:t>
            </a:r>
          </a:p>
          <a:p>
            <a:pPr marL="457200" indent="-457200">
              <a:buAutoNum type="arabicPeriod"/>
            </a:pPr>
            <a:r>
              <a:rPr lang="ru-RU" sz="2400" dirty="0" smtClean="0"/>
              <a:t> Приобретенные заболевания и повреждения опорно-двигательного аппарата: травматические повреждения спинного мозга, головного мозга и конечностей; полиартрит; заболевания скелета (туберкулез, опухоли костей, остеомиелит); системные заболевания скелета (хондродистрофия, рахит).</a:t>
            </a:r>
            <a:endParaRPr lang="ru-RU" sz="2400" dirty="0"/>
          </a:p>
        </p:txBody>
      </p:sp>
    </p:spTree>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857256" cy="461665"/>
          </a:xfrm>
          <a:prstGeom prst="rect">
            <a:avLst/>
          </a:prstGeom>
          <a:noFill/>
        </p:spPr>
        <p:txBody>
          <a:bodyPr wrap="square" rtlCol="0">
            <a:spAutoFit/>
          </a:bodyPr>
          <a:lstStyle/>
          <a:p>
            <a:r>
              <a:rPr lang="ru-RU" sz="2400" dirty="0" smtClean="0"/>
              <a:t>2.2</a:t>
            </a:r>
            <a:endParaRPr lang="ru-RU" sz="2400" dirty="0"/>
          </a:p>
        </p:txBody>
      </p:sp>
      <p:sp>
        <p:nvSpPr>
          <p:cNvPr id="3" name="TextBox 2"/>
          <p:cNvSpPr txBox="1"/>
          <p:nvPr/>
        </p:nvSpPr>
        <p:spPr>
          <a:xfrm>
            <a:off x="1428728" y="428604"/>
            <a:ext cx="6357982" cy="5262979"/>
          </a:xfrm>
          <a:prstGeom prst="rect">
            <a:avLst/>
          </a:prstGeom>
          <a:noFill/>
        </p:spPr>
        <p:txBody>
          <a:bodyPr wrap="square" rtlCol="0">
            <a:spAutoFit/>
          </a:bodyPr>
          <a:lstStyle/>
          <a:p>
            <a:r>
              <a:rPr lang="ru-RU" sz="2400" dirty="0" smtClean="0"/>
              <a:t>В  социальной адаптации определяются два направления.</a:t>
            </a:r>
          </a:p>
          <a:p>
            <a:r>
              <a:rPr lang="ru-RU" sz="2400" dirty="0" smtClean="0"/>
              <a:t>1. Первое имеет целью приспособить к ребенку окружающую среду. Для этого существуют специальные технические средства передвижения (коляски, костыли, трости, велосипеды), предметы обихода (тарелки, ложки, особые выключатели электроприборов), пандусы, съезды на тротуарах.</a:t>
            </a:r>
          </a:p>
          <a:p>
            <a:r>
              <a:rPr lang="ru-RU" sz="2400" dirty="0" smtClean="0"/>
              <a:t>2. Второй способ адаптации ребенка с двигательным дефектом — приспособить его самого к обычным условиям социальной среды.</a:t>
            </a:r>
            <a:endParaRPr lang="ru-RU" sz="2400" dirty="0"/>
          </a:p>
        </p:txBody>
      </p:sp>
    </p:spTree>
  </p:cSld>
  <p:clrMapOvr>
    <a:masterClrMapping/>
  </p:clrMapOvr>
  <p:transition>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428604"/>
            <a:ext cx="857256" cy="461665"/>
          </a:xfrm>
          <a:prstGeom prst="rect">
            <a:avLst/>
          </a:prstGeom>
          <a:noFill/>
        </p:spPr>
        <p:txBody>
          <a:bodyPr wrap="square" rtlCol="0">
            <a:spAutoFit/>
          </a:bodyPr>
          <a:lstStyle/>
          <a:p>
            <a:r>
              <a:rPr lang="ru-RU" sz="2400" dirty="0" smtClean="0"/>
              <a:t>2.3</a:t>
            </a:r>
            <a:endParaRPr lang="ru-RU" sz="2400" dirty="0"/>
          </a:p>
        </p:txBody>
      </p:sp>
      <p:sp>
        <p:nvSpPr>
          <p:cNvPr id="3" name="TextBox 2"/>
          <p:cNvSpPr txBox="1"/>
          <p:nvPr/>
        </p:nvSpPr>
        <p:spPr>
          <a:xfrm>
            <a:off x="2000232" y="428604"/>
            <a:ext cx="4572032" cy="461665"/>
          </a:xfrm>
          <a:prstGeom prst="rect">
            <a:avLst/>
          </a:prstGeom>
          <a:noFill/>
        </p:spPr>
        <p:txBody>
          <a:bodyPr wrap="square" rtlCol="0">
            <a:spAutoFit/>
          </a:bodyPr>
          <a:lstStyle/>
          <a:p>
            <a:r>
              <a:rPr lang="ru-RU" dirty="0" smtClean="0"/>
              <a:t> </a:t>
            </a:r>
            <a:r>
              <a:rPr lang="ru-RU" sz="2400" dirty="0" smtClean="0"/>
              <a:t>Общая характеристика ДЦП</a:t>
            </a:r>
            <a:endParaRPr lang="ru-RU" sz="2400" dirty="0"/>
          </a:p>
        </p:txBody>
      </p:sp>
      <p:sp>
        <p:nvSpPr>
          <p:cNvPr id="4" name="TextBox 3"/>
          <p:cNvSpPr txBox="1"/>
          <p:nvPr/>
        </p:nvSpPr>
        <p:spPr>
          <a:xfrm>
            <a:off x="1142976" y="1500174"/>
            <a:ext cx="6215106" cy="4154984"/>
          </a:xfrm>
          <a:prstGeom prst="rect">
            <a:avLst/>
          </a:prstGeom>
          <a:noFill/>
        </p:spPr>
        <p:txBody>
          <a:bodyPr wrap="square" rtlCol="0">
            <a:spAutoFit/>
          </a:bodyPr>
          <a:lstStyle/>
          <a:p>
            <a:r>
              <a:rPr lang="ru-RU" sz="2400" dirty="0" smtClean="0"/>
              <a:t>ДЦП возникает в результате недоразвития или повреждения мозга в раннем онтогенезе. При этом наиболее тяжело страдают «молодые» отделы мозга — большие полушария, которые регулируют произвольные движения, речь и другие корковые функции. детский церебральный паралич проявляется в виде различных двигательных, психических и речевых нарушений. Таким образом, при ДЦП страдают самые важные для человека</a:t>
            </a:r>
            <a:endParaRPr lang="ru-RU" sz="2400" dirty="0"/>
          </a:p>
        </p:txBody>
      </p:sp>
    </p:spTree>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642918"/>
            <a:ext cx="7358114" cy="2677656"/>
          </a:xfrm>
          <a:prstGeom prst="rect">
            <a:avLst/>
          </a:prstGeom>
          <a:noFill/>
        </p:spPr>
        <p:txBody>
          <a:bodyPr wrap="square" rtlCol="0">
            <a:spAutoFit/>
          </a:bodyPr>
          <a:lstStyle/>
          <a:p>
            <a:r>
              <a:rPr lang="ru-RU" sz="2400" dirty="0" smtClean="0"/>
              <a:t>Причиной ДЦП могут быть различные неблагоприятные факторы, воздействующие во внутриутробном (пренатальном) периоде, в момент родов (интранатальном) или на первом году жизни (в раннем постнатальном периоде). Наибольшее значение в возникновении ДЦП придается поражению</a:t>
            </a:r>
            <a:endParaRPr lang="ru-RU" sz="2400" dirty="0"/>
          </a:p>
        </p:txBody>
      </p:sp>
      <p:sp>
        <p:nvSpPr>
          <p:cNvPr id="3" name="TextBox 2"/>
          <p:cNvSpPr txBox="1"/>
          <p:nvPr/>
        </p:nvSpPr>
        <p:spPr>
          <a:xfrm>
            <a:off x="785786" y="3500438"/>
            <a:ext cx="7215238" cy="2308324"/>
          </a:xfrm>
          <a:prstGeom prst="rect">
            <a:avLst/>
          </a:prstGeom>
          <a:noFill/>
        </p:spPr>
        <p:txBody>
          <a:bodyPr wrap="square" rtlCol="0">
            <a:spAutoFit/>
          </a:bodyPr>
          <a:lstStyle/>
          <a:p>
            <a:r>
              <a:rPr lang="ru-RU" sz="2400" dirty="0" smtClean="0"/>
              <a:t>К вредным факторам, неблагоприятно действующим на плод внутриутробно, относятся: инфекционные заболевания, перенесенные будущей матерью во время беременности (вирусные инфекции, краснуха, токсиплазмоз); сердечно-сосудистые и эндокринные нарушения у матери; токсикозы беременности;</a:t>
            </a:r>
            <a:endParaRPr lang="ru-RU" sz="2400" dirty="0"/>
          </a:p>
        </p:txBody>
      </p:sp>
    </p:spTree>
  </p:cSld>
  <p:clrMapOvr>
    <a:masterClrMapping/>
  </p:clrMapOvr>
  <p:transition>
    <p:wheel spokes="3"/>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0"/>
            <a:ext cx="857256" cy="461665"/>
          </a:xfrm>
          <a:prstGeom prst="rect">
            <a:avLst/>
          </a:prstGeom>
          <a:noFill/>
        </p:spPr>
        <p:txBody>
          <a:bodyPr wrap="square" rtlCol="0">
            <a:spAutoFit/>
          </a:bodyPr>
          <a:lstStyle/>
          <a:p>
            <a:r>
              <a:rPr lang="ru-RU" sz="2400" dirty="0" smtClean="0"/>
              <a:t>2.4</a:t>
            </a:r>
            <a:endParaRPr lang="ru-RU" sz="2400" dirty="0"/>
          </a:p>
        </p:txBody>
      </p:sp>
      <p:sp>
        <p:nvSpPr>
          <p:cNvPr id="4" name="TextBox 3"/>
          <p:cNvSpPr txBox="1"/>
          <p:nvPr/>
        </p:nvSpPr>
        <p:spPr>
          <a:xfrm>
            <a:off x="1428728" y="0"/>
            <a:ext cx="7000924" cy="461665"/>
          </a:xfrm>
          <a:prstGeom prst="rect">
            <a:avLst/>
          </a:prstGeom>
          <a:noFill/>
        </p:spPr>
        <p:txBody>
          <a:bodyPr wrap="square" rtlCol="0">
            <a:spAutoFit/>
          </a:bodyPr>
          <a:lstStyle/>
          <a:p>
            <a:r>
              <a:rPr lang="ru-RU" dirty="0" smtClean="0"/>
              <a:t> </a:t>
            </a:r>
            <a:r>
              <a:rPr lang="ru-RU" sz="2400" dirty="0" smtClean="0"/>
              <a:t>Структура двигательного дефекта при ДЦП.</a:t>
            </a:r>
            <a:endParaRPr lang="ru-RU" sz="2400" dirty="0"/>
          </a:p>
        </p:txBody>
      </p:sp>
      <p:sp>
        <p:nvSpPr>
          <p:cNvPr id="6" name="TextBox 5"/>
          <p:cNvSpPr txBox="1"/>
          <p:nvPr/>
        </p:nvSpPr>
        <p:spPr>
          <a:xfrm>
            <a:off x="1214414" y="428604"/>
            <a:ext cx="6429420" cy="2308324"/>
          </a:xfrm>
          <a:prstGeom prst="rect">
            <a:avLst/>
          </a:prstGeom>
          <a:noFill/>
        </p:spPr>
        <p:txBody>
          <a:bodyPr wrap="square" rtlCol="0">
            <a:spAutoFit/>
          </a:bodyPr>
          <a:lstStyle/>
          <a:p>
            <a:r>
              <a:rPr lang="ru-RU" sz="2400" dirty="0" smtClean="0"/>
              <a:t>1. Нарушение мышечного тонуса (по типу спастичности, ригидности, гипотонии, дистонии). Мышечный тонус условно называют рефлексом на проприоцепцию, ответом мышц на самоощущение. для любого двигательного акта необходим нормальный мышечный тонус. </a:t>
            </a:r>
            <a:endParaRPr lang="ru-RU" sz="2400" dirty="0"/>
          </a:p>
        </p:txBody>
      </p:sp>
      <p:sp>
        <p:nvSpPr>
          <p:cNvPr id="8" name="TextBox 7"/>
          <p:cNvSpPr txBox="1"/>
          <p:nvPr/>
        </p:nvSpPr>
        <p:spPr>
          <a:xfrm>
            <a:off x="1000100" y="2786058"/>
            <a:ext cx="7715304" cy="4154984"/>
          </a:xfrm>
          <a:prstGeom prst="rect">
            <a:avLst/>
          </a:prstGeom>
          <a:noFill/>
        </p:spPr>
        <p:txBody>
          <a:bodyPr wrap="square" rtlCol="0">
            <a:spAutoFit/>
          </a:bodyPr>
          <a:lstStyle/>
          <a:p>
            <a:r>
              <a:rPr lang="ru-RU" sz="2400" dirty="0" smtClean="0"/>
              <a:t>2. Ограничение или невозможность произвольных движений (парезы и параличи). В зависимости от тяжести поражения мозга может наблюдаться полное или частичное отсутствие тех или иных движений. Полное отсутствие произвольных движений, обусловленное поражением двигательных зон коры головного мозга и проводящих двигательных (пирамидных) путей, называется центральным параличом, а ограничение объема движений — центральным парезом. Ограничение объема произвольных движений обычно.</a:t>
            </a:r>
            <a:endParaRPr lang="ru-RU" sz="24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357166"/>
            <a:ext cx="7786742" cy="1200329"/>
          </a:xfrm>
          <a:prstGeom prst="rect">
            <a:avLst/>
          </a:prstGeom>
          <a:noFill/>
        </p:spPr>
        <p:txBody>
          <a:bodyPr wrap="square" rtlCol="0">
            <a:spAutoFit/>
          </a:bodyPr>
          <a:lstStyle/>
          <a:p>
            <a:r>
              <a:rPr lang="ru-RU" sz="2400" dirty="0" smtClean="0"/>
              <a:t>З. Наличие насильственных движений, для многих форм ДЦП характерны насильственные движения, которые могут проявляться в виде гиперкинезов и тремора.</a:t>
            </a:r>
            <a:endParaRPr lang="ru-RU" sz="2400" dirty="0"/>
          </a:p>
        </p:txBody>
      </p:sp>
      <p:sp>
        <p:nvSpPr>
          <p:cNvPr id="3" name="TextBox 2"/>
          <p:cNvSpPr txBox="1"/>
          <p:nvPr/>
        </p:nvSpPr>
        <p:spPr>
          <a:xfrm>
            <a:off x="714348" y="1714488"/>
            <a:ext cx="7500990" cy="1938992"/>
          </a:xfrm>
          <a:prstGeom prst="rect">
            <a:avLst/>
          </a:prstGeom>
          <a:noFill/>
        </p:spPr>
        <p:txBody>
          <a:bodyPr wrap="square" rtlCol="0">
            <a:spAutoFit/>
          </a:bodyPr>
          <a:lstStyle/>
          <a:p>
            <a:r>
              <a:rPr lang="ru-RU" sz="2400" dirty="0" smtClean="0"/>
              <a:t>Гиперкинезы — непроизвольные насильственные движения, обусловленные переменным тонусом мышц, с наличием неестественных поз и незаконченных движений. Они могут наблюдаться в покое и усиливаться</a:t>
            </a:r>
            <a:endParaRPr lang="ru-RU" sz="2400" dirty="0"/>
          </a:p>
        </p:txBody>
      </p:sp>
      <p:sp>
        <p:nvSpPr>
          <p:cNvPr id="4" name="TextBox 3"/>
          <p:cNvSpPr txBox="1"/>
          <p:nvPr/>
        </p:nvSpPr>
        <p:spPr>
          <a:xfrm>
            <a:off x="785786" y="3714752"/>
            <a:ext cx="7286676" cy="1200329"/>
          </a:xfrm>
          <a:prstGeom prst="rect">
            <a:avLst/>
          </a:prstGeom>
          <a:noFill/>
        </p:spPr>
        <p:txBody>
          <a:bodyPr wrap="square" rtlCol="0">
            <a:spAutoFit/>
          </a:bodyPr>
          <a:lstStyle/>
          <a:p>
            <a:r>
              <a:rPr lang="ru-RU" sz="2400" dirty="0" smtClean="0"/>
              <a:t>Тремор — дрожание пальцев рук и языка. Он наиболее выражен при целенаправленных движениях (например, при письме)</a:t>
            </a:r>
            <a:endParaRPr lang="ru-RU" sz="2400" dirty="0"/>
          </a:p>
        </p:txBody>
      </p:sp>
    </p:spTree>
  </p:cSld>
  <p:clrMapOvr>
    <a:masterClrMapping/>
  </p:clrMapOvr>
  <p:transition>
    <p:blind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71480"/>
            <a:ext cx="7643866" cy="1200329"/>
          </a:xfrm>
          <a:prstGeom prst="rect">
            <a:avLst/>
          </a:prstGeom>
          <a:noFill/>
        </p:spPr>
        <p:txBody>
          <a:bodyPr wrap="square" rtlCol="0">
            <a:spAutoFit/>
          </a:bodyPr>
          <a:lstStyle/>
          <a:p>
            <a:r>
              <a:rPr lang="ru-RU" sz="2400" dirty="0" smtClean="0"/>
              <a:t>4. Нарушения равновесия и координации движений (атаксия). Наблюдается туловищная атаксия в виде неустойчивости при сидении, стоянии и ходьбе. </a:t>
            </a:r>
            <a:endParaRPr lang="ru-RU" sz="2400" dirty="0"/>
          </a:p>
        </p:txBody>
      </p:sp>
      <p:sp>
        <p:nvSpPr>
          <p:cNvPr id="3" name="TextBox 2"/>
          <p:cNvSpPr txBox="1"/>
          <p:nvPr/>
        </p:nvSpPr>
        <p:spPr>
          <a:xfrm>
            <a:off x="714348" y="1928802"/>
            <a:ext cx="6929486" cy="461665"/>
          </a:xfrm>
          <a:prstGeom prst="rect">
            <a:avLst/>
          </a:prstGeom>
          <a:noFill/>
        </p:spPr>
        <p:txBody>
          <a:bodyPr wrap="square" rtlCol="0">
            <a:spAutoFit/>
          </a:bodyPr>
          <a:lstStyle/>
          <a:p>
            <a:r>
              <a:rPr lang="ru-RU" sz="2400" dirty="0" smtClean="0"/>
              <a:t>5. Нарушение ощущений движений (кинестезий). </a:t>
            </a:r>
            <a:endParaRPr lang="ru-RU" sz="2400" dirty="0"/>
          </a:p>
        </p:txBody>
      </p:sp>
      <p:sp>
        <p:nvSpPr>
          <p:cNvPr id="5" name="TextBox 4"/>
          <p:cNvSpPr txBox="1"/>
          <p:nvPr/>
        </p:nvSpPr>
        <p:spPr>
          <a:xfrm>
            <a:off x="857224" y="2786058"/>
            <a:ext cx="6929486" cy="2308324"/>
          </a:xfrm>
          <a:prstGeom prst="rect">
            <a:avLst/>
          </a:prstGeom>
          <a:noFill/>
        </p:spPr>
        <p:txBody>
          <a:bodyPr wrap="square" rtlCol="0">
            <a:spAutoFit/>
          </a:bodyPr>
          <a:lstStyle/>
          <a:p>
            <a:r>
              <a:rPr lang="ru-RU" dirty="0" smtClean="0"/>
              <a:t> </a:t>
            </a:r>
            <a:r>
              <a:rPr lang="ru-RU" sz="2400" dirty="0" smtClean="0"/>
              <a:t>У детей с церебральным параличом бывает ослаблено чувство позы; у некоторых искажено восприятие направления движения (например, движение пальцев рук по прямой может ощущаться ими как движение по окружности или в сторону). </a:t>
            </a:r>
            <a:endParaRPr lang="ru-RU" sz="2400" dirty="0"/>
          </a:p>
        </p:txBody>
      </p:sp>
    </p:spTree>
  </p:cSld>
  <p:clrMapOvr>
    <a:masterClrMapping/>
  </p:clrMapOvr>
  <p:transition>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71480"/>
            <a:ext cx="7500990" cy="1200329"/>
          </a:xfrm>
          <a:prstGeom prst="rect">
            <a:avLst/>
          </a:prstGeom>
          <a:noFill/>
        </p:spPr>
        <p:txBody>
          <a:bodyPr wrap="square" rtlCol="0">
            <a:spAutoFit/>
          </a:bodyPr>
          <a:lstStyle/>
          <a:p>
            <a:r>
              <a:rPr lang="ru-RU" sz="2400" dirty="0" smtClean="0"/>
              <a:t>6. Недостаточное развитие цепных установочных выпрямительных рефлексов (статокинетических рефлексов). Статокинетические рефлексы</a:t>
            </a:r>
            <a:endParaRPr lang="ru-RU" sz="2400" dirty="0"/>
          </a:p>
        </p:txBody>
      </p:sp>
      <p:sp>
        <p:nvSpPr>
          <p:cNvPr id="3" name="TextBox 2"/>
          <p:cNvSpPr txBox="1"/>
          <p:nvPr/>
        </p:nvSpPr>
        <p:spPr>
          <a:xfrm>
            <a:off x="785786" y="1785926"/>
            <a:ext cx="7286676" cy="830997"/>
          </a:xfrm>
          <a:prstGeom prst="rect">
            <a:avLst/>
          </a:prstGeom>
          <a:noFill/>
        </p:spPr>
        <p:txBody>
          <a:bodyPr wrap="square" rtlCol="0">
            <a:spAutoFit/>
          </a:bodyPr>
          <a:lstStyle/>
          <a:p>
            <a:r>
              <a:rPr lang="ru-RU" sz="2400" dirty="0" smtClean="0"/>
              <a:t>При недоразвитии этих рефлексов ребенку трудно удерживать в нужном положении голову и туловище. </a:t>
            </a:r>
            <a:endParaRPr lang="ru-RU" sz="2400" dirty="0"/>
          </a:p>
        </p:txBody>
      </p:sp>
      <p:sp>
        <p:nvSpPr>
          <p:cNvPr id="4" name="TextBox 3"/>
          <p:cNvSpPr txBox="1"/>
          <p:nvPr/>
        </p:nvSpPr>
        <p:spPr>
          <a:xfrm>
            <a:off x="642910" y="3071810"/>
            <a:ext cx="7286676" cy="2677656"/>
          </a:xfrm>
          <a:prstGeom prst="rect">
            <a:avLst/>
          </a:prstGeom>
          <a:noFill/>
        </p:spPr>
        <p:txBody>
          <a:bodyPr wrap="square" rtlCol="0">
            <a:spAutoFit/>
          </a:bodyPr>
          <a:lstStyle/>
          <a:p>
            <a:r>
              <a:rPr lang="ru-RU" sz="2400" dirty="0" smtClean="0"/>
              <a:t>7. Синкинезии. Синкинезии — это непроизвольные содружественные движения, сопровождающие выполнение активных движений (например, при попытке взять предмет одной рукой происходит сгибание другой руки; ребенок не может разогнуть согнутые пальцы рук, а при выпрямлении всей руки пальцы разгибаются).</a:t>
            </a:r>
            <a:endParaRPr lang="ru-RU" sz="2400" dirty="0"/>
          </a:p>
        </p:txBody>
      </p:sp>
    </p:spTree>
  </p:cSld>
  <p:clrMapOvr>
    <a:masterClrMapping/>
  </p:clrMapOvr>
  <p:transition>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00042"/>
            <a:ext cx="7500990" cy="3046988"/>
          </a:xfrm>
          <a:prstGeom prst="rect">
            <a:avLst/>
          </a:prstGeom>
          <a:noFill/>
        </p:spPr>
        <p:txBody>
          <a:bodyPr wrap="square" rtlCol="0">
            <a:spAutoFit/>
          </a:bodyPr>
          <a:lstStyle/>
          <a:p>
            <a:r>
              <a:rPr lang="ru-RU" sz="2400" dirty="0" smtClean="0"/>
              <a:t>8. Наличие патологических тонических рефлексов. Их выраженность отражает основной механизм нарушений при ДЦП. двигательные нарушения при церебральном параличе обусловлены тем, что поражение незрелого мозга изменяет последовательность этапов его созревания. При нормальном развитии тонические рефлексы проявляются</a:t>
            </a:r>
            <a:endParaRPr lang="ru-RU" sz="24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142984"/>
          </a:xfrm>
        </p:spPr>
        <p:txBody>
          <a:bodyPr/>
          <a:lstStyle/>
          <a:p>
            <a:r>
              <a:rPr lang="ru-RU" dirty="0" smtClean="0"/>
              <a:t>Содержание.</a:t>
            </a:r>
            <a:endParaRPr lang="ru-RU" dirty="0"/>
          </a:p>
        </p:txBody>
      </p:sp>
      <p:sp>
        <p:nvSpPr>
          <p:cNvPr id="5" name="TextBox 4"/>
          <p:cNvSpPr txBox="1"/>
          <p:nvPr/>
        </p:nvSpPr>
        <p:spPr>
          <a:xfrm>
            <a:off x="642910" y="1643051"/>
            <a:ext cx="7358114" cy="892552"/>
          </a:xfrm>
          <a:prstGeom prst="rect">
            <a:avLst/>
          </a:prstGeom>
          <a:noFill/>
        </p:spPr>
        <p:txBody>
          <a:bodyPr wrap="square" rtlCol="0">
            <a:spAutoFit/>
          </a:bodyPr>
          <a:lstStyle/>
          <a:p>
            <a:r>
              <a:rPr lang="ru-RU" sz="2800" dirty="0" smtClean="0"/>
              <a:t>1. </a:t>
            </a:r>
            <a:r>
              <a:rPr lang="ru-RU" sz="2400" dirty="0" smtClean="0"/>
              <a:t>Система специального образования детей с ограниченными  возможностями.</a:t>
            </a:r>
            <a:endParaRPr lang="ru-RU" sz="2400" dirty="0"/>
          </a:p>
        </p:txBody>
      </p:sp>
      <p:sp>
        <p:nvSpPr>
          <p:cNvPr id="6" name="TextBox 5"/>
          <p:cNvSpPr txBox="1"/>
          <p:nvPr/>
        </p:nvSpPr>
        <p:spPr>
          <a:xfrm>
            <a:off x="714348" y="3000372"/>
            <a:ext cx="7572428" cy="523220"/>
          </a:xfrm>
          <a:prstGeom prst="rect">
            <a:avLst/>
          </a:prstGeom>
          <a:noFill/>
        </p:spPr>
        <p:txBody>
          <a:bodyPr wrap="square" rtlCol="0">
            <a:spAutoFit/>
          </a:bodyPr>
          <a:lstStyle/>
          <a:p>
            <a:r>
              <a:rPr lang="ru-RU" sz="2800" dirty="0" smtClean="0"/>
              <a:t>2</a:t>
            </a:r>
            <a:r>
              <a:rPr lang="ru-RU" dirty="0" smtClean="0"/>
              <a:t>. </a:t>
            </a:r>
            <a:r>
              <a:rPr lang="ru-RU" sz="2400" dirty="0" smtClean="0"/>
              <a:t>Педагогические системы специального образования. </a:t>
            </a:r>
            <a:endParaRPr lang="ru-RU" sz="2400" dirty="0"/>
          </a:p>
        </p:txBody>
      </p:sp>
      <p:sp>
        <p:nvSpPr>
          <p:cNvPr id="8" name="TextBox 7"/>
          <p:cNvSpPr txBox="1"/>
          <p:nvPr/>
        </p:nvSpPr>
        <p:spPr>
          <a:xfrm>
            <a:off x="785786" y="4643446"/>
            <a:ext cx="6500858" cy="523220"/>
          </a:xfrm>
          <a:prstGeom prst="rect">
            <a:avLst/>
          </a:prstGeom>
          <a:noFill/>
        </p:spPr>
        <p:txBody>
          <a:bodyPr wrap="square" rtlCol="0">
            <a:spAutoFit/>
          </a:bodyPr>
          <a:lstStyle/>
          <a:p>
            <a:r>
              <a:rPr lang="ru-RU" sz="2800" dirty="0" smtClean="0"/>
              <a:t>3. </a:t>
            </a:r>
            <a:r>
              <a:rPr lang="ru-RU" sz="2400" dirty="0" smtClean="0"/>
              <a:t>Специальная педагогика.</a:t>
            </a:r>
            <a:endParaRPr lang="ru-RU" sz="24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428604"/>
            <a:ext cx="1071570" cy="461665"/>
          </a:xfrm>
          <a:prstGeom prst="rect">
            <a:avLst/>
          </a:prstGeom>
          <a:noFill/>
        </p:spPr>
        <p:txBody>
          <a:bodyPr wrap="square" rtlCol="0">
            <a:spAutoFit/>
          </a:bodyPr>
          <a:lstStyle/>
          <a:p>
            <a:r>
              <a:rPr lang="ru-RU" sz="2400" dirty="0" smtClean="0"/>
              <a:t>2.4</a:t>
            </a:r>
            <a:endParaRPr lang="ru-RU" sz="2400" dirty="0"/>
          </a:p>
        </p:txBody>
      </p:sp>
      <p:sp>
        <p:nvSpPr>
          <p:cNvPr id="3" name="TextBox 2"/>
          <p:cNvSpPr txBox="1"/>
          <p:nvPr/>
        </p:nvSpPr>
        <p:spPr>
          <a:xfrm>
            <a:off x="1214414" y="357166"/>
            <a:ext cx="6572296" cy="461665"/>
          </a:xfrm>
          <a:prstGeom prst="rect">
            <a:avLst/>
          </a:prstGeom>
          <a:noFill/>
        </p:spPr>
        <p:txBody>
          <a:bodyPr wrap="square" rtlCol="0">
            <a:spAutoFit/>
          </a:bodyPr>
          <a:lstStyle/>
          <a:p>
            <a:r>
              <a:rPr lang="ru-RU" sz="2400" dirty="0" smtClean="0"/>
              <a:t>4. Нарушения психики при ДЦП</a:t>
            </a:r>
            <a:endParaRPr lang="ru-RU" sz="2400" dirty="0"/>
          </a:p>
        </p:txBody>
      </p:sp>
      <p:sp>
        <p:nvSpPr>
          <p:cNvPr id="4" name="TextBox 3"/>
          <p:cNvSpPr txBox="1"/>
          <p:nvPr/>
        </p:nvSpPr>
        <p:spPr>
          <a:xfrm>
            <a:off x="1214414" y="1071546"/>
            <a:ext cx="7215238" cy="2308324"/>
          </a:xfrm>
          <a:prstGeom prst="rect">
            <a:avLst/>
          </a:prstGeom>
          <a:noFill/>
        </p:spPr>
        <p:txBody>
          <a:bodyPr wrap="square" rtlCol="0">
            <a:spAutoFit/>
          </a:bodyPr>
          <a:lstStyle/>
          <a:p>
            <a:r>
              <a:rPr lang="ru-RU" sz="2400" dirty="0" smtClean="0"/>
              <a:t>Аномалии развития психики при ДЦП включают нарушения формирования познавательной деятельности, эмоционально-волевой сферы и личности. Структура интеллектуального дефекта при ДЦП характеризуется рядом специфических особенностей.</a:t>
            </a:r>
            <a:endParaRPr lang="ru-RU" sz="2400" dirty="0"/>
          </a:p>
        </p:txBody>
      </p:sp>
      <p:sp>
        <p:nvSpPr>
          <p:cNvPr id="5" name="TextBox 4"/>
          <p:cNvSpPr txBox="1"/>
          <p:nvPr/>
        </p:nvSpPr>
        <p:spPr>
          <a:xfrm>
            <a:off x="1214414" y="3429000"/>
            <a:ext cx="7000924" cy="2677656"/>
          </a:xfrm>
          <a:prstGeom prst="rect">
            <a:avLst/>
          </a:prstGeom>
          <a:noFill/>
        </p:spPr>
        <p:txBody>
          <a:bodyPr wrap="square" rtlCol="0">
            <a:spAutoFit/>
          </a:bodyPr>
          <a:lstStyle/>
          <a:p>
            <a:r>
              <a:rPr lang="ru-RU" sz="2400" dirty="0" smtClean="0"/>
              <a:t>При ДЦП отмечается нарушение координированной деятельности различных анализаторных систем. Патология зрения, слуха, мышечно-суставного чувства существенно сказывается на восприятии в целом, ограничивает объем информации, затрудняет интеллектуальную деятельность детей с церебральным параличом.</a:t>
            </a:r>
            <a:endParaRPr lang="ru-RU" sz="2400" dirty="0"/>
          </a:p>
        </p:txBody>
      </p:sp>
    </p:spTree>
  </p:cSld>
  <p:clrMapOvr>
    <a:masterClrMapping/>
  </p:clrMapOvr>
  <p:transition>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71480"/>
            <a:ext cx="7715304" cy="2308324"/>
          </a:xfrm>
          <a:prstGeom prst="rect">
            <a:avLst/>
          </a:prstGeom>
          <a:noFill/>
        </p:spPr>
        <p:txBody>
          <a:bodyPr wrap="square" rtlCol="0">
            <a:spAutoFit/>
          </a:bodyPr>
          <a:lstStyle/>
          <a:p>
            <a:r>
              <a:rPr lang="ru-RU" sz="2400" dirty="0" smtClean="0"/>
              <a:t>Неравномерный, дисгармоничный характер интеллектуальной недостаточности, т. е. нарушение одних интеллектуальных функций, задержка развития других и сохранность третьих. Мозаичный характер развития психики связан с ранним органическим поражением мозга на ранних этапах его развития</a:t>
            </a:r>
            <a:endParaRPr lang="ru-RU" sz="2400" dirty="0"/>
          </a:p>
        </p:txBody>
      </p:sp>
      <p:sp>
        <p:nvSpPr>
          <p:cNvPr id="3" name="TextBox 2"/>
          <p:cNvSpPr txBox="1"/>
          <p:nvPr/>
        </p:nvSpPr>
        <p:spPr>
          <a:xfrm>
            <a:off x="714348" y="3071810"/>
            <a:ext cx="7000924" cy="1938992"/>
          </a:xfrm>
          <a:prstGeom prst="rect">
            <a:avLst/>
          </a:prstGeom>
          <a:noFill/>
        </p:spPr>
        <p:txBody>
          <a:bodyPr wrap="square" rtlCol="0">
            <a:spAutoFit/>
          </a:bodyPr>
          <a:lstStyle/>
          <a:p>
            <a:r>
              <a:rPr lang="ru-RU" sz="2400" dirty="0" smtClean="0"/>
              <a:t> Выраженность психоорганических проявлений — замедленность, истощаемость психических процессов, трудности переключения на другие виды деятельности, недостаточность концентрации внимания, снижение объема механической памяти. </a:t>
            </a:r>
            <a:endParaRPr lang="ru-RU" sz="2400"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571480"/>
            <a:ext cx="7072362" cy="2308324"/>
          </a:xfrm>
          <a:prstGeom prst="rect">
            <a:avLst/>
          </a:prstGeom>
          <a:noFill/>
        </p:spPr>
        <p:txBody>
          <a:bodyPr wrap="square" rtlCol="0">
            <a:spAutoFit/>
          </a:bodyPr>
          <a:lstStyle/>
          <a:p>
            <a:r>
              <a:rPr lang="ru-RU" sz="2400" dirty="0" smtClean="0"/>
              <a:t>По состоянию интеллекта дети с церебральным параличом представляют крайне разнородную группу: одни имеют нормальный или близкий к нормальному интеллект, у других наблюдается задержка психического развития, у остальных имеет место олигофрения. </a:t>
            </a:r>
            <a:endParaRPr lang="ru-RU" sz="2400" dirty="0"/>
          </a:p>
        </p:txBody>
      </p:sp>
      <p:sp>
        <p:nvSpPr>
          <p:cNvPr id="3" name="TextBox 2"/>
          <p:cNvSpPr txBox="1"/>
          <p:nvPr/>
        </p:nvSpPr>
        <p:spPr>
          <a:xfrm>
            <a:off x="857224" y="3214686"/>
            <a:ext cx="6929486" cy="2677656"/>
          </a:xfrm>
          <a:prstGeom prst="rect">
            <a:avLst/>
          </a:prstGeom>
          <a:noFill/>
        </p:spPr>
        <p:txBody>
          <a:bodyPr wrap="square" rtlCol="0">
            <a:spAutoFit/>
          </a:bodyPr>
          <a:lstStyle/>
          <a:p>
            <a:r>
              <a:rPr lang="ru-RU" sz="2400" dirty="0" smtClean="0"/>
              <a:t>Для детей с церебральным параличом характерны расстройства эмоционально-волевой сферы, у одних детей они проявляются в виде повышенной эмоциональной возбудимости, раздражительности, двигательной расторможенности, у других — в виде заторможенности, застенчивости, робости. </a:t>
            </a:r>
            <a:endParaRPr lang="ru-RU" sz="2400" dirty="0"/>
          </a:p>
        </p:txBody>
      </p:sp>
    </p:spTree>
  </p:cSld>
  <p:clrMapOvr>
    <a:masterClrMapping/>
  </p:clrMapOvr>
  <p:transition>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500042"/>
            <a:ext cx="7429552" cy="3785652"/>
          </a:xfrm>
          <a:prstGeom prst="rect">
            <a:avLst/>
          </a:prstGeom>
          <a:noFill/>
        </p:spPr>
        <p:txBody>
          <a:bodyPr wrap="square" rtlCol="0">
            <a:spAutoFit/>
          </a:bodyPr>
          <a:lstStyle/>
          <a:p>
            <a:r>
              <a:rPr lang="ru-RU" sz="2400" dirty="0" smtClean="0"/>
              <a:t>У детей с церебральным параличом своеобразная структура личности. достаточное интеллектуальное развитие часто сочетается с отсутствием уверенности в себе, самостоятельности, с повышенной внушаемостью. Личностная незрелость проявляется в наивности суждений, слабой ориентированности в бытовых и практических вопросах. У детей и подростков легко формируются иждивенческие установки, неспособность и нежелание к самостоятельной практической деятельности. </a:t>
            </a:r>
            <a:endParaRPr lang="ru-RU" sz="2400" dirty="0"/>
          </a:p>
        </p:txBody>
      </p:sp>
    </p:spTree>
  </p:cSld>
  <p:clrMapOvr>
    <a:masterClrMapping/>
  </p:clrMapOvr>
  <p:transition>
    <p:comb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428604"/>
            <a:ext cx="4429156" cy="461665"/>
          </a:xfrm>
          <a:prstGeom prst="rect">
            <a:avLst/>
          </a:prstGeom>
          <a:noFill/>
        </p:spPr>
        <p:txBody>
          <a:bodyPr wrap="square" rtlCol="0">
            <a:spAutoFit/>
          </a:bodyPr>
          <a:lstStyle/>
          <a:p>
            <a:r>
              <a:rPr lang="ru-RU" sz="2400" dirty="0" smtClean="0"/>
              <a:t>5. Речевые нарушения при ДЦП</a:t>
            </a:r>
            <a:endParaRPr lang="ru-RU" sz="2400" dirty="0"/>
          </a:p>
        </p:txBody>
      </p:sp>
      <p:sp>
        <p:nvSpPr>
          <p:cNvPr id="3" name="TextBox 2"/>
          <p:cNvSpPr txBox="1"/>
          <p:nvPr/>
        </p:nvSpPr>
        <p:spPr>
          <a:xfrm>
            <a:off x="1000100" y="1214422"/>
            <a:ext cx="7000924" cy="4524315"/>
          </a:xfrm>
          <a:prstGeom prst="rect">
            <a:avLst/>
          </a:prstGeom>
          <a:noFill/>
        </p:spPr>
        <p:txBody>
          <a:bodyPr wrap="square" rtlCol="0">
            <a:spAutoFit/>
          </a:bodyPr>
          <a:lstStyle/>
          <a:p>
            <a:r>
              <a:rPr lang="ru-RU" sz="2400" dirty="0" smtClean="0"/>
              <a:t>В структуре дефекта у детей с церебральным параличом значительно место занимают нарушения речи, частота которых составляет 80%. Особенности нарушений речи и стёпень их выраженности завися в первую очередь от локализации и тяжести поражения мозга В основе нарушений речи при ДЦП лежит не только повреждении определенных структур мозга, но и более позднее формировании или недоразвитие тех отделов коры головного мозга, которые имеют важнейшее значение в речевой и психической деятельности </a:t>
            </a:r>
            <a:endParaRPr lang="ru-RU" sz="2400" dirty="0"/>
          </a:p>
        </p:txBody>
      </p:sp>
    </p:spTree>
  </p:cSld>
  <p:clrMapOvr>
    <a:masterClrMapping/>
  </p:clrMapOvr>
  <p:transition>
    <p:strip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71480"/>
            <a:ext cx="6500858" cy="461665"/>
          </a:xfrm>
          <a:prstGeom prst="rect">
            <a:avLst/>
          </a:prstGeom>
          <a:noFill/>
        </p:spPr>
        <p:txBody>
          <a:bodyPr wrap="square" rtlCol="0">
            <a:spAutoFit/>
          </a:bodyPr>
          <a:lstStyle/>
          <a:p>
            <a:r>
              <a:rPr lang="ru-RU" sz="2400" dirty="0" smtClean="0"/>
              <a:t>6. Коррекционная работа при ДЦП</a:t>
            </a:r>
            <a:endParaRPr lang="ru-RU" sz="2400" dirty="0"/>
          </a:p>
        </p:txBody>
      </p:sp>
      <p:sp>
        <p:nvSpPr>
          <p:cNvPr id="3" name="TextBox 2"/>
          <p:cNvSpPr txBox="1"/>
          <p:nvPr/>
        </p:nvSpPr>
        <p:spPr>
          <a:xfrm>
            <a:off x="500034" y="1214422"/>
            <a:ext cx="7500990" cy="2308324"/>
          </a:xfrm>
          <a:prstGeom prst="rect">
            <a:avLst/>
          </a:prstGeom>
          <a:noFill/>
        </p:spPr>
        <p:txBody>
          <a:bodyPr wrap="square" rtlCol="0">
            <a:spAutoFit/>
          </a:bodyPr>
          <a:lstStyle/>
          <a:p>
            <a:r>
              <a:rPr lang="ru-RU" sz="2400" dirty="0" smtClean="0"/>
              <a:t>Основными целями коррекционной работы при ДЦП являются: оказание детям медицинской, психологической, педагогической, логопедической и социальной помощи, обеспечение максимально полной и ранней социальной адаптации, общего и профессионального обучения. </a:t>
            </a:r>
            <a:endParaRPr lang="ru-RU" sz="2400" dirty="0"/>
          </a:p>
        </p:txBody>
      </p:sp>
      <p:sp>
        <p:nvSpPr>
          <p:cNvPr id="4" name="TextBox 3"/>
          <p:cNvSpPr txBox="1"/>
          <p:nvPr/>
        </p:nvSpPr>
        <p:spPr>
          <a:xfrm>
            <a:off x="500034" y="3786190"/>
            <a:ext cx="7429552" cy="1200329"/>
          </a:xfrm>
          <a:prstGeom prst="rect">
            <a:avLst/>
          </a:prstGeom>
          <a:noFill/>
        </p:spPr>
        <p:txBody>
          <a:bodyPr wrap="square" rtlCol="0">
            <a:spAutoFit/>
          </a:bodyPr>
          <a:lstStyle/>
          <a:p>
            <a:r>
              <a:rPr lang="ru-RU" sz="2400" dirty="0" smtClean="0"/>
              <a:t>Существует несколько основных принципов коррекционно-педагогической работы с детьми, страдающими церебральным параличом.</a:t>
            </a:r>
            <a:endParaRPr lang="ru-RU" sz="2400" dirty="0"/>
          </a:p>
        </p:txBody>
      </p:sp>
    </p:spTree>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642918"/>
            <a:ext cx="7286676" cy="1938992"/>
          </a:xfrm>
          <a:prstGeom prst="rect">
            <a:avLst/>
          </a:prstGeom>
          <a:noFill/>
        </p:spPr>
        <p:txBody>
          <a:bodyPr wrap="square" rtlCol="0">
            <a:spAutoFit/>
          </a:bodyPr>
          <a:lstStyle/>
          <a:p>
            <a:r>
              <a:rPr lang="ru-RU" sz="2400" dirty="0" smtClean="0"/>
              <a:t>1. Комплексный характер коррекционно-педагогической работы. Это означает постоянный учет взаимовлияния двигательных, речевых и психических нарушений в динамике продолжающегося развития ребенка.</a:t>
            </a:r>
            <a:endParaRPr lang="ru-RU" sz="2400" dirty="0"/>
          </a:p>
        </p:txBody>
      </p:sp>
      <p:sp>
        <p:nvSpPr>
          <p:cNvPr id="3" name="TextBox 2"/>
          <p:cNvSpPr txBox="1"/>
          <p:nvPr/>
        </p:nvSpPr>
        <p:spPr>
          <a:xfrm>
            <a:off x="857224" y="2643182"/>
            <a:ext cx="7215238" cy="1200329"/>
          </a:xfrm>
          <a:prstGeom prst="rect">
            <a:avLst/>
          </a:prstGeom>
          <a:noFill/>
        </p:spPr>
        <p:txBody>
          <a:bodyPr wrap="square" rtlCol="0">
            <a:spAutoFit/>
          </a:bodyPr>
          <a:lstStyle/>
          <a:p>
            <a:r>
              <a:rPr lang="ru-RU" sz="2400" dirty="0" smtClean="0"/>
              <a:t>2. Раннее начало онтогенетически последовательного воздействия, опирающегося на сохранные функции. </a:t>
            </a:r>
            <a:endParaRPr lang="ru-RU" sz="2400" dirty="0"/>
          </a:p>
        </p:txBody>
      </p:sp>
      <p:sp>
        <p:nvSpPr>
          <p:cNvPr id="4" name="TextBox 3"/>
          <p:cNvSpPr txBox="1"/>
          <p:nvPr/>
        </p:nvSpPr>
        <p:spPr>
          <a:xfrm>
            <a:off x="857224" y="4214818"/>
            <a:ext cx="6786610" cy="830997"/>
          </a:xfrm>
          <a:prstGeom prst="rect">
            <a:avLst/>
          </a:prstGeom>
          <a:noFill/>
        </p:spPr>
        <p:txBody>
          <a:bodyPr wrap="square" rtlCol="0">
            <a:spAutoFit/>
          </a:bodyPr>
          <a:lstStyle/>
          <a:p>
            <a:r>
              <a:rPr lang="ru-RU" sz="2400" dirty="0" smtClean="0"/>
              <a:t>3. Организация работы в рамках ведущей деятельности. </a:t>
            </a:r>
            <a:endParaRPr lang="ru-RU" sz="2400" dirty="0"/>
          </a:p>
        </p:txBody>
      </p:sp>
    </p:spTree>
  </p:cSld>
  <p:clrMapOvr>
    <a:masterClrMapping/>
  </p:clrMapOvr>
  <p:transition>
    <p:cover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500042"/>
            <a:ext cx="7286676" cy="830997"/>
          </a:xfrm>
          <a:prstGeom prst="rect">
            <a:avLst/>
          </a:prstGeom>
          <a:noFill/>
        </p:spPr>
        <p:txBody>
          <a:bodyPr wrap="square" rtlCol="0">
            <a:spAutoFit/>
          </a:bodyPr>
          <a:lstStyle/>
          <a:p>
            <a:r>
              <a:rPr lang="ru-RU" sz="2400" dirty="0" smtClean="0"/>
              <a:t>4. Наблюдение за ребенком в динамике продолжающегося психоречевого развития.</a:t>
            </a:r>
            <a:endParaRPr lang="ru-RU" sz="2400" dirty="0"/>
          </a:p>
        </p:txBody>
      </p:sp>
      <p:sp>
        <p:nvSpPr>
          <p:cNvPr id="3" name="TextBox 2"/>
          <p:cNvSpPr txBox="1"/>
          <p:nvPr/>
        </p:nvSpPr>
        <p:spPr>
          <a:xfrm>
            <a:off x="785786" y="1357298"/>
            <a:ext cx="6715172" cy="830997"/>
          </a:xfrm>
          <a:prstGeom prst="rect">
            <a:avLst/>
          </a:prstGeom>
          <a:noFill/>
        </p:spPr>
        <p:txBody>
          <a:bodyPr wrap="square" rtlCol="0">
            <a:spAutoFit/>
          </a:bodyPr>
          <a:lstStyle/>
          <a:p>
            <a:r>
              <a:rPr lang="ru-RU" sz="2400" dirty="0" smtClean="0"/>
              <a:t>5. Тесное взаимодействие с родителями и всем окружением ребенка.</a:t>
            </a:r>
            <a:endParaRPr lang="ru-RU" sz="2400" dirty="0"/>
          </a:p>
        </p:txBody>
      </p:sp>
      <p:sp>
        <p:nvSpPr>
          <p:cNvPr id="4" name="TextBox 3"/>
          <p:cNvSpPr txBox="1"/>
          <p:nvPr/>
        </p:nvSpPr>
        <p:spPr>
          <a:xfrm>
            <a:off x="785786" y="2143116"/>
            <a:ext cx="7429552" cy="4524315"/>
          </a:xfrm>
          <a:prstGeom prst="rect">
            <a:avLst/>
          </a:prstGeom>
          <a:noFill/>
        </p:spPr>
        <p:txBody>
          <a:bodyPr wrap="square" rtlCol="0">
            <a:spAutoFit/>
          </a:bodyPr>
          <a:lstStyle/>
          <a:p>
            <a:r>
              <a:rPr lang="ru-RU" sz="2400" dirty="0" smtClean="0"/>
              <a:t>Основными направлениями коррекционно-педагогической работы в раннем и дошкольном возрасте являются: развитие эмоционального, речевого, предметно-действенного и игрового общения с окружающими; стимуляция сенсорных функций (зрительного, слухового, кинестетического восприятия и стереогноза). Формирование пространственных и временных представлений, коррекция их нарушений; развитие предпосылок к интеллектуальной деятельности (внимания, памяти, воображения); формирование математических представлений; развитие зрительно-моторной </a:t>
            </a:r>
            <a:endParaRPr lang="ru-RU" sz="2400"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642918"/>
            <a:ext cx="7358114" cy="830997"/>
          </a:xfrm>
          <a:prstGeom prst="rect">
            <a:avLst/>
          </a:prstGeom>
          <a:noFill/>
        </p:spPr>
        <p:txBody>
          <a:bodyPr wrap="square" rtlCol="0">
            <a:spAutoFit/>
          </a:bodyPr>
          <a:lstStyle/>
          <a:p>
            <a:r>
              <a:rPr lang="ru-RU" sz="2400" dirty="0" smtClean="0"/>
              <a:t>7. Система специализированной помощи детям, страдающим церебральным параличом</a:t>
            </a:r>
            <a:endParaRPr lang="ru-RU" sz="2400" dirty="0"/>
          </a:p>
        </p:txBody>
      </p:sp>
      <p:sp>
        <p:nvSpPr>
          <p:cNvPr id="4" name="TextBox 3"/>
          <p:cNvSpPr txBox="1"/>
          <p:nvPr/>
        </p:nvSpPr>
        <p:spPr>
          <a:xfrm>
            <a:off x="714348" y="1857364"/>
            <a:ext cx="7000924" cy="830997"/>
          </a:xfrm>
          <a:prstGeom prst="rect">
            <a:avLst/>
          </a:prstGeom>
          <a:noFill/>
        </p:spPr>
        <p:txBody>
          <a:bodyPr wrap="square" rtlCol="0">
            <a:spAutoFit/>
          </a:bodyPr>
          <a:lstStyle/>
          <a:p>
            <a:r>
              <a:rPr lang="ru-RU" sz="2400" dirty="0" smtClean="0"/>
              <a:t>Образование как средство реабилитации и достижения независимой жизни</a:t>
            </a:r>
            <a:endParaRPr lang="ru-RU" sz="2400" dirty="0"/>
          </a:p>
        </p:txBody>
      </p:sp>
      <p:sp>
        <p:nvSpPr>
          <p:cNvPr id="5" name="TextBox 4"/>
          <p:cNvSpPr txBox="1"/>
          <p:nvPr/>
        </p:nvSpPr>
        <p:spPr>
          <a:xfrm>
            <a:off x="785786" y="3286124"/>
            <a:ext cx="6929486" cy="1569660"/>
          </a:xfrm>
          <a:prstGeom prst="rect">
            <a:avLst/>
          </a:prstGeom>
          <a:noFill/>
        </p:spPr>
        <p:txBody>
          <a:bodyPr wrap="square" rtlCol="0">
            <a:spAutoFit/>
          </a:bodyPr>
          <a:lstStyle/>
          <a:p>
            <a:r>
              <a:rPr lang="ru-RU" sz="2400" dirty="0" smtClean="0"/>
              <a:t>Образование лиц с нарушением умственного развития. Определение понятия, причины возникновения, клинико-психолого-педагогическая характеристика</a:t>
            </a:r>
            <a:endParaRPr lang="ru-RU" sz="2400" dirty="0"/>
          </a:p>
        </p:txBody>
      </p:sp>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285728"/>
            <a:ext cx="1071570" cy="461665"/>
          </a:xfrm>
          <a:prstGeom prst="rect">
            <a:avLst/>
          </a:prstGeom>
          <a:noFill/>
        </p:spPr>
        <p:txBody>
          <a:bodyPr wrap="square" rtlCol="0">
            <a:spAutoFit/>
          </a:bodyPr>
          <a:lstStyle/>
          <a:p>
            <a:r>
              <a:rPr lang="ru-RU" sz="2400" dirty="0" smtClean="0"/>
              <a:t>3.1</a:t>
            </a:r>
            <a:endParaRPr lang="ru-RU" sz="2400" dirty="0"/>
          </a:p>
        </p:txBody>
      </p:sp>
      <p:sp>
        <p:nvSpPr>
          <p:cNvPr id="4" name="TextBox 3"/>
          <p:cNvSpPr txBox="1"/>
          <p:nvPr/>
        </p:nvSpPr>
        <p:spPr>
          <a:xfrm>
            <a:off x="1428728" y="285728"/>
            <a:ext cx="6572296" cy="1569660"/>
          </a:xfrm>
          <a:prstGeom prst="rect">
            <a:avLst/>
          </a:prstGeom>
          <a:noFill/>
        </p:spPr>
        <p:txBody>
          <a:bodyPr wrap="square" rtlCol="0">
            <a:spAutoFit/>
          </a:bodyPr>
          <a:lstStyle/>
          <a:p>
            <a:r>
              <a:rPr lang="ru-RU" sz="2400" dirty="0" smtClean="0"/>
              <a:t>3.1.Цель дисциплины развитие компетенций у студентов профессионально работать с различными категориями лиц с ограниченными возможностями жизнедеятельности.</a:t>
            </a:r>
            <a:endParaRPr lang="ru-RU" sz="2400" dirty="0"/>
          </a:p>
        </p:txBody>
      </p:sp>
      <p:sp>
        <p:nvSpPr>
          <p:cNvPr id="5" name="TextBox 4"/>
          <p:cNvSpPr txBox="1"/>
          <p:nvPr/>
        </p:nvSpPr>
        <p:spPr>
          <a:xfrm>
            <a:off x="1500166" y="2214554"/>
            <a:ext cx="6500858" cy="3785652"/>
          </a:xfrm>
          <a:prstGeom prst="rect">
            <a:avLst/>
          </a:prstGeom>
          <a:noFill/>
        </p:spPr>
        <p:txBody>
          <a:bodyPr wrap="square" rtlCol="0">
            <a:spAutoFit/>
          </a:bodyPr>
          <a:lstStyle/>
          <a:p>
            <a:r>
              <a:rPr lang="ru-RU" sz="2400" dirty="0" smtClean="0"/>
              <a:t>3.2. Задачи дисциплины:</a:t>
            </a:r>
          </a:p>
          <a:p>
            <a:r>
              <a:rPr lang="ru-RU" sz="2400" dirty="0" smtClean="0"/>
              <a:t>1. развивать профессиональный интерес у студентов к проблеме обучения и воспитания детей с отклонениями в развитии;</a:t>
            </a:r>
          </a:p>
          <a:p>
            <a:r>
              <a:rPr lang="ru-RU" sz="2400" dirty="0" smtClean="0"/>
              <a:t>2. раскрыть образовательные возможности различных предметных отраслей специальной педагогики;</a:t>
            </a:r>
          </a:p>
          <a:p>
            <a:r>
              <a:rPr lang="ru-RU" sz="2400" dirty="0" smtClean="0"/>
              <a:t>3. формировать профессиональные навыки развития детей с особыми образовательными потребностями.</a:t>
            </a:r>
            <a:endParaRPr lang="ru-RU" sz="24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857232"/>
            <a:ext cx="8358214" cy="1938992"/>
          </a:xfrm>
          <a:prstGeom prst="rect">
            <a:avLst/>
          </a:prstGeom>
          <a:noFill/>
        </p:spPr>
        <p:txBody>
          <a:bodyPr wrap="square" rtlCol="0">
            <a:spAutoFit/>
          </a:bodyPr>
          <a:lstStyle/>
          <a:p>
            <a:r>
              <a:rPr lang="ru-RU" sz="2400" dirty="0" smtClean="0"/>
              <a:t>Школьная система специального образования</a:t>
            </a:r>
          </a:p>
          <a:p>
            <a:r>
              <a:rPr lang="ru-RU" sz="2400" dirty="0" smtClean="0"/>
              <a:t>Дети школьного возраста, имеющие особые образовательные</a:t>
            </a:r>
          </a:p>
          <a:p>
            <a:r>
              <a:rPr lang="ru-RU" sz="2400" dirty="0" smtClean="0"/>
              <a:t>потребности, получают образование в соответствии со специальным образовательными стандартами в различных образовательные учреждениях или на дому.</a:t>
            </a:r>
            <a:endParaRPr lang="ru-RU" sz="2400" dirty="0"/>
          </a:p>
        </p:txBody>
      </p:sp>
      <p:sp>
        <p:nvSpPr>
          <p:cNvPr id="3" name="TextBox 2"/>
          <p:cNvSpPr txBox="1"/>
          <p:nvPr/>
        </p:nvSpPr>
        <p:spPr>
          <a:xfrm>
            <a:off x="0" y="928670"/>
            <a:ext cx="642910" cy="461665"/>
          </a:xfrm>
          <a:prstGeom prst="rect">
            <a:avLst/>
          </a:prstGeom>
          <a:noFill/>
        </p:spPr>
        <p:txBody>
          <a:bodyPr wrap="square" rtlCol="0">
            <a:spAutoFit/>
          </a:bodyPr>
          <a:lstStyle/>
          <a:p>
            <a:r>
              <a:rPr lang="ru-RU" sz="2400" dirty="0" smtClean="0"/>
              <a:t>1.1</a:t>
            </a:r>
            <a:endParaRPr lang="ru-RU" sz="2400" dirty="0"/>
          </a:p>
        </p:txBody>
      </p:sp>
      <p:sp>
        <p:nvSpPr>
          <p:cNvPr id="5" name="TextBox 4"/>
          <p:cNvSpPr txBox="1"/>
          <p:nvPr/>
        </p:nvSpPr>
        <p:spPr>
          <a:xfrm>
            <a:off x="0" y="3571876"/>
            <a:ext cx="571472" cy="461665"/>
          </a:xfrm>
          <a:prstGeom prst="rect">
            <a:avLst/>
          </a:prstGeom>
          <a:noFill/>
        </p:spPr>
        <p:txBody>
          <a:bodyPr wrap="square" rtlCol="0">
            <a:spAutoFit/>
          </a:bodyPr>
          <a:lstStyle/>
          <a:p>
            <a:r>
              <a:rPr lang="ru-RU" sz="2400" dirty="0" smtClean="0"/>
              <a:t>1.2</a:t>
            </a:r>
            <a:endParaRPr lang="ru-RU" sz="2400" dirty="0"/>
          </a:p>
        </p:txBody>
      </p:sp>
      <p:sp>
        <p:nvSpPr>
          <p:cNvPr id="6" name="TextBox 5"/>
          <p:cNvSpPr txBox="1"/>
          <p:nvPr/>
        </p:nvSpPr>
        <p:spPr>
          <a:xfrm>
            <a:off x="857224" y="3429000"/>
            <a:ext cx="8001056" cy="2677656"/>
          </a:xfrm>
          <a:prstGeom prst="rect">
            <a:avLst/>
          </a:prstGeom>
          <a:noFill/>
        </p:spPr>
        <p:txBody>
          <a:bodyPr wrap="square" rtlCol="0">
            <a:spAutoFit/>
          </a:bodyPr>
          <a:lstStyle/>
          <a:p>
            <a:r>
              <a:rPr lang="ru-RU" sz="2400" dirty="0" smtClean="0"/>
              <a:t>В настоящее время существует восемь основных видов специальных школ для детей с различными нарушениями развития. Чтобы исключить вынесение диагнозных характеристик в реквизит этих школ (как это было раньше: школа для умственно отсталых школа для глухих и т. п.), в нормативно-правовых и официальны документах эти школы называются по их видовому порядковом номеру:</a:t>
            </a:r>
            <a:endParaRPr lang="ru-RU" sz="2400"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285728"/>
            <a:ext cx="8215370" cy="3046988"/>
          </a:xfrm>
          <a:prstGeom prst="rect">
            <a:avLst/>
          </a:prstGeom>
          <a:noFill/>
        </p:spPr>
        <p:txBody>
          <a:bodyPr wrap="square" rtlCol="0">
            <a:spAutoFit/>
          </a:bodyPr>
          <a:lstStyle/>
          <a:p>
            <a:r>
              <a:rPr lang="ru-RU" sz="2400" dirty="0" smtClean="0"/>
              <a:t>3.3. Место дисциплины в структуре ООП:</a:t>
            </a:r>
          </a:p>
          <a:p>
            <a:r>
              <a:rPr lang="ru-RU" sz="2400" dirty="0" smtClean="0"/>
              <a:t>«Специальная педагогика» является одной из важнейших в блоке дисциплин профессионального цикла при подготовке специалистов по адаптивной физической культуре, интегрирующей знания медицинской, психологической, педагогической и социальной областей и определяет роль, средства, методы, принципы, формы организации занятий для лиц с отклонениями в состоянии здоровья.</a:t>
            </a:r>
            <a:endParaRPr lang="ru-RU" sz="2400" dirty="0"/>
          </a:p>
        </p:txBody>
      </p:sp>
      <p:sp>
        <p:nvSpPr>
          <p:cNvPr id="3" name="TextBox 2"/>
          <p:cNvSpPr txBox="1"/>
          <p:nvPr/>
        </p:nvSpPr>
        <p:spPr>
          <a:xfrm>
            <a:off x="571472" y="3500438"/>
            <a:ext cx="8072494" cy="461665"/>
          </a:xfrm>
          <a:prstGeom prst="rect">
            <a:avLst/>
          </a:prstGeom>
          <a:noFill/>
        </p:spPr>
        <p:txBody>
          <a:bodyPr wrap="square" rtlCol="0">
            <a:spAutoFit/>
          </a:bodyPr>
          <a:lstStyle/>
          <a:p>
            <a:r>
              <a:rPr lang="ru-RU" sz="2400" dirty="0" smtClean="0"/>
              <a:t>3.4. Требования к результатам освоения дисциплины</a:t>
            </a:r>
            <a:r>
              <a:rPr lang="ru-RU" dirty="0" smtClean="0"/>
              <a:t>.</a:t>
            </a:r>
            <a:endParaRPr lang="ru-RU" dirty="0"/>
          </a:p>
        </p:txBody>
      </p:sp>
      <p:sp>
        <p:nvSpPr>
          <p:cNvPr id="4" name="TextBox 3"/>
          <p:cNvSpPr txBox="1"/>
          <p:nvPr/>
        </p:nvSpPr>
        <p:spPr>
          <a:xfrm>
            <a:off x="642910" y="4000504"/>
            <a:ext cx="8001056" cy="2308324"/>
          </a:xfrm>
          <a:prstGeom prst="rect">
            <a:avLst/>
          </a:prstGeom>
          <a:noFill/>
        </p:spPr>
        <p:txBody>
          <a:bodyPr wrap="square" rtlCol="0">
            <a:spAutoFit/>
          </a:bodyPr>
          <a:lstStyle/>
          <a:p>
            <a:r>
              <a:rPr lang="ru-RU" sz="2400" dirty="0" smtClean="0"/>
              <a:t>ПК 17 – характеризуется знанием закономерностей развития физических и психических качеств лиц с отклонениями в состоянии здоровья, кризисы, обусловленные их физическим и психическим созреванием и функционированием, сенситивные периоды развития тех или иных функций</a:t>
            </a:r>
            <a:endParaRPr lang="ru-RU" sz="2400" dirty="0"/>
          </a:p>
        </p:txBody>
      </p:sp>
    </p:spTree>
  </p:cSld>
  <p:clrMapOvr>
    <a:masterClrMapping/>
  </p:clrMapOvr>
  <p:transition>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642918"/>
            <a:ext cx="7929618" cy="3416320"/>
          </a:xfrm>
          <a:prstGeom prst="rect">
            <a:avLst/>
          </a:prstGeom>
          <a:noFill/>
        </p:spPr>
        <p:txBody>
          <a:bodyPr wrap="square" rtlCol="0">
            <a:spAutoFit/>
          </a:bodyPr>
          <a:lstStyle/>
          <a:p>
            <a:r>
              <a:rPr lang="ru-RU" sz="2400" dirty="0" smtClean="0"/>
              <a:t>ПК 20 – характеризуется умением воплощать в жизнь задачи развивающего обучения, обеспечивающего оптимальное умственное и физическое развитие человека.</a:t>
            </a:r>
          </a:p>
          <a:p>
            <a:r>
              <a:rPr lang="ru-RU" sz="2400" dirty="0" smtClean="0"/>
              <a:t>ПК 31 – характеризуется знанием закономерности развития различных видов заболеваний и поражений организма человека, вторичных отклонений, обусловленных основным заболеванием и поражением, сопутствующих основному дефекту, заболеванию и поражению</a:t>
            </a:r>
            <a:endParaRPr lang="ru-RU" sz="2400" dirty="0"/>
          </a:p>
        </p:txBody>
      </p:sp>
    </p:spTree>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642918"/>
            <a:ext cx="7715304" cy="5539978"/>
          </a:xfrm>
          <a:prstGeom prst="rect">
            <a:avLst/>
          </a:prstGeom>
          <a:noFill/>
        </p:spPr>
        <p:txBody>
          <a:bodyPr wrap="square" rtlCol="0">
            <a:spAutoFit/>
          </a:bodyPr>
          <a:lstStyle/>
          <a:p>
            <a:r>
              <a:rPr lang="ru-RU" sz="2400" dirty="0" smtClean="0"/>
              <a:t>Знать:</a:t>
            </a:r>
          </a:p>
          <a:p>
            <a:r>
              <a:rPr lang="ru-RU" sz="2400" dirty="0" smtClean="0"/>
              <a:t>- основы теории образовательной, воспитательной, развивающей (тренировочной) деятельностей, их особенности в процессе реализации реабилитационных, компенсаторных, профилактических мероприятий в различных видах адаптивной физической культуры;</a:t>
            </a:r>
          </a:p>
          <a:p>
            <a:r>
              <a:rPr lang="ru-RU" sz="2400" dirty="0" smtClean="0"/>
              <a:t>- психолого-педагогические особенности профессионального общения;</a:t>
            </a:r>
          </a:p>
          <a:p>
            <a:r>
              <a:rPr lang="ru-RU" sz="2400" dirty="0" smtClean="0"/>
              <a:t>- содержание, формы и методы планирования образовательной, воспитательной, развивающей в том числе (тренировочной), реабилитационной, компенсаторной, профилактической видов деятельности;</a:t>
            </a:r>
          </a:p>
          <a:p>
            <a:r>
              <a:rPr lang="ru-RU" sz="2400" dirty="0" smtClean="0"/>
              <a:t>- этиологию и патогенез основных заболеваний лиц с отклонениями в состоянии здоровья;</a:t>
            </a:r>
          </a:p>
          <a:p>
            <a:endParaRPr lang="ru-RU" dirty="0"/>
          </a:p>
        </p:txBody>
      </p:sp>
    </p:spTree>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571480"/>
            <a:ext cx="8001056" cy="5262979"/>
          </a:xfrm>
          <a:prstGeom prst="rect">
            <a:avLst/>
          </a:prstGeom>
          <a:noFill/>
        </p:spPr>
        <p:txBody>
          <a:bodyPr wrap="square" rtlCol="0">
            <a:spAutoFit/>
          </a:bodyPr>
          <a:lstStyle/>
          <a:p>
            <a:r>
              <a:rPr lang="ru-RU" sz="2400" dirty="0" smtClean="0"/>
              <a:t>Уметь:</a:t>
            </a:r>
          </a:p>
          <a:p>
            <a:r>
              <a:rPr lang="ru-RU" sz="2400" dirty="0" smtClean="0"/>
              <a:t>- обучить лиц с отклонениями в состоянии здоровья знаниями и способами воздействия на физические характеристики в соответствии с выделяемыми видами адаптивной физической культуры;</a:t>
            </a:r>
          </a:p>
          <a:p>
            <a:r>
              <a:rPr lang="ru-RU" sz="2400" dirty="0" smtClean="0"/>
              <a:t>- применять средства и методы для осуществления</a:t>
            </a:r>
          </a:p>
          <a:p>
            <a:r>
              <a:rPr lang="ru-RU" sz="2400" dirty="0" smtClean="0"/>
              <a:t>когнитивного и двигательного (моторного) обучения и оценивать состояние занимающихся;</a:t>
            </a:r>
          </a:p>
          <a:p>
            <a:r>
              <a:rPr lang="ru-RU" sz="2400" dirty="0" smtClean="0"/>
              <a:t>- использовать передовой опыт образовательной деятельности;</a:t>
            </a:r>
          </a:p>
          <a:p>
            <a:r>
              <a:rPr lang="ru-RU" sz="2400" dirty="0" smtClean="0"/>
              <a:t>- способствовать развитию психических и физических качеств занимающихся с учетом сенситивных периодов развития их функций, этиологии и патогенеза заболеваний, воплощать в жизнь задачи развивающего обучения.</a:t>
            </a:r>
            <a:endParaRPr lang="ru-RU" sz="2400"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642918"/>
            <a:ext cx="7500990" cy="2308324"/>
          </a:xfrm>
          <a:prstGeom prst="rect">
            <a:avLst/>
          </a:prstGeom>
          <a:noFill/>
        </p:spPr>
        <p:txBody>
          <a:bodyPr wrap="square" rtlCol="0">
            <a:spAutoFit/>
          </a:bodyPr>
          <a:lstStyle/>
          <a:p>
            <a:r>
              <a:rPr lang="ru-RU" sz="2400" dirty="0" smtClean="0"/>
              <a:t>Владеть:</a:t>
            </a:r>
          </a:p>
          <a:p>
            <a:r>
              <a:rPr lang="ru-RU" sz="2400" dirty="0" smtClean="0"/>
              <a:t>- средствами, методами, приемами, техническими средствами тренажерами для осуществления когнитивного и двигательного (моторного) обучения, воспитания и развития (тренировки) лиц с ограниченными возможностями здоровья.</a:t>
            </a:r>
            <a:endParaRPr lang="ru-RU" sz="2400" dirty="0"/>
          </a:p>
        </p:txBody>
      </p:sp>
    </p:spTree>
  </p:cSld>
  <p:clrMapOvr>
    <a:masterClrMapping/>
  </p:clrMapOvr>
  <p:transition>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214290"/>
            <a:ext cx="7215238" cy="461665"/>
          </a:xfrm>
          <a:prstGeom prst="rect">
            <a:avLst/>
          </a:prstGeom>
          <a:noFill/>
        </p:spPr>
        <p:txBody>
          <a:bodyPr wrap="square" rtlCol="0">
            <a:spAutoFit/>
          </a:bodyPr>
          <a:lstStyle/>
          <a:p>
            <a:pPr algn="ctr"/>
            <a:r>
              <a:rPr lang="ru-RU" sz="2400" dirty="0" smtClean="0"/>
              <a:t>Выводы:</a:t>
            </a:r>
            <a:endParaRPr lang="ru-RU" sz="2400" dirty="0"/>
          </a:p>
        </p:txBody>
      </p:sp>
      <p:sp>
        <p:nvSpPr>
          <p:cNvPr id="3" name="TextBox 2"/>
          <p:cNvSpPr txBox="1"/>
          <p:nvPr/>
        </p:nvSpPr>
        <p:spPr>
          <a:xfrm>
            <a:off x="714348" y="785794"/>
            <a:ext cx="7358114" cy="3416320"/>
          </a:xfrm>
          <a:prstGeom prst="rect">
            <a:avLst/>
          </a:prstGeom>
          <a:noFill/>
        </p:spPr>
        <p:txBody>
          <a:bodyPr wrap="square" rtlCol="0">
            <a:spAutoFit/>
          </a:bodyPr>
          <a:lstStyle/>
          <a:p>
            <a:r>
              <a:rPr lang="ru-RU" sz="2400" dirty="0" smtClean="0"/>
              <a:t>Основной чертой современного специального образования является направленность на укрепление здоровья, социальную адаптацию и интеграцию детей в общество. Обеспечение и реализация права на образование детей с ограниченными возможностями здоровья рассматривается как одна из важнейших задач государственной политики не только в области образования, но и в  области социально-экономического развития</a:t>
            </a:r>
            <a:r>
              <a:rPr lang="ru-RU" dirty="0" smtClean="0"/>
              <a:t>.</a:t>
            </a:r>
            <a:endParaRPr lang="ru-RU" dirty="0"/>
          </a:p>
        </p:txBody>
      </p:sp>
      <p:sp>
        <p:nvSpPr>
          <p:cNvPr id="4" name="TextBox 3"/>
          <p:cNvSpPr txBox="1"/>
          <p:nvPr/>
        </p:nvSpPr>
        <p:spPr>
          <a:xfrm>
            <a:off x="785786" y="4214818"/>
            <a:ext cx="7072362" cy="2308324"/>
          </a:xfrm>
          <a:prstGeom prst="rect">
            <a:avLst/>
          </a:prstGeom>
          <a:noFill/>
        </p:spPr>
        <p:txBody>
          <a:bodyPr wrap="square" rtlCol="0">
            <a:spAutoFit/>
          </a:bodyPr>
          <a:lstStyle/>
          <a:p>
            <a:r>
              <a:rPr lang="ru-RU" sz="2400" dirty="0" smtClean="0"/>
              <a:t>Мы понимаем,  что роль семьи в  коррекционно-оздоровительной работе трудно переоценить, поэтому в своей деятельности мы стремимся привлечь родителей к сотрудничеству и активному участию в воспитательно-образовательном  и коррекционном процессе</a:t>
            </a:r>
            <a:endParaRPr lang="ru-RU" sz="2400" dirty="0"/>
          </a:p>
        </p:txBody>
      </p:sp>
    </p:spTree>
  </p:cSld>
  <p:clrMapOvr>
    <a:masterClrMapping/>
  </p:clrMapOvr>
  <p:transition>
    <p:plu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642918"/>
            <a:ext cx="6715172" cy="461665"/>
          </a:xfrm>
          <a:prstGeom prst="rect">
            <a:avLst/>
          </a:prstGeom>
          <a:noFill/>
        </p:spPr>
        <p:txBody>
          <a:bodyPr wrap="square" rtlCol="0">
            <a:spAutoFit/>
          </a:bodyPr>
          <a:lstStyle/>
          <a:p>
            <a:pPr algn="ctr"/>
            <a:r>
              <a:rPr lang="ru-RU" sz="2400" dirty="0" smtClean="0"/>
              <a:t>Используемая </a:t>
            </a:r>
            <a:r>
              <a:rPr lang="ru-RU" sz="2400" dirty="0" smtClean="0"/>
              <a:t>литература:</a:t>
            </a:r>
            <a:endParaRPr lang="ru-RU" sz="2400" dirty="0"/>
          </a:p>
        </p:txBody>
      </p:sp>
      <p:sp>
        <p:nvSpPr>
          <p:cNvPr id="3" name="TextBox 2"/>
          <p:cNvSpPr txBox="1"/>
          <p:nvPr/>
        </p:nvSpPr>
        <p:spPr>
          <a:xfrm>
            <a:off x="714348" y="1214422"/>
            <a:ext cx="7715304" cy="4154984"/>
          </a:xfrm>
          <a:prstGeom prst="rect">
            <a:avLst/>
          </a:prstGeom>
          <a:noFill/>
        </p:spPr>
        <p:txBody>
          <a:bodyPr wrap="square" rtlCol="0">
            <a:spAutoFit/>
          </a:bodyPr>
          <a:lstStyle/>
          <a:p>
            <a:pPr>
              <a:buNone/>
            </a:pPr>
            <a:r>
              <a:rPr lang="ru-RU" sz="2400" dirty="0" smtClean="0"/>
              <a:t>1. Интернет ресурсы: Учебно образовательный портал Лекции-онлайн по Специальной педагогики.</a:t>
            </a:r>
          </a:p>
          <a:p>
            <a:pPr>
              <a:buNone/>
            </a:pPr>
            <a:r>
              <a:rPr lang="ru-RU" sz="2400" dirty="0" smtClean="0"/>
              <a:t>   2. Бородулина С.Ю. Коррекционная педагогика: психолого-педагогическая коррекция отклонений в развитии и поведении школьников.-Ростов </a:t>
            </a:r>
            <a:r>
              <a:rPr lang="ru-RU" sz="2400" dirty="0" err="1" smtClean="0"/>
              <a:t>н</a:t>
            </a:r>
            <a:r>
              <a:rPr lang="en-US" sz="2400" dirty="0" smtClean="0"/>
              <a:t>/</a:t>
            </a:r>
            <a:r>
              <a:rPr lang="ru-RU" sz="2400" dirty="0" smtClean="0"/>
              <a:t>Д: Феникс, 2004.с.138</a:t>
            </a:r>
          </a:p>
          <a:p>
            <a:pPr>
              <a:buNone/>
            </a:pPr>
            <a:r>
              <a:rPr lang="ru-RU" sz="2400" dirty="0" smtClean="0"/>
              <a:t>Там же, с.139.</a:t>
            </a:r>
          </a:p>
          <a:p>
            <a:pPr>
              <a:buNone/>
            </a:pPr>
            <a:r>
              <a:rPr lang="ru-RU" sz="2400" dirty="0" smtClean="0"/>
              <a:t>   3. Пенькова И.В., Сулейманова И.И. Профилактика нарушения осанки детей младшего школьного возраста в процессе физического воспитания: Учеб.-метод.пос.-Тюмень:Вектор БУК, 2000.40с.</a:t>
            </a: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571480"/>
            <a:ext cx="7358114" cy="5262979"/>
          </a:xfrm>
          <a:prstGeom prst="rect">
            <a:avLst/>
          </a:prstGeom>
          <a:noFill/>
        </p:spPr>
        <p:txBody>
          <a:bodyPr wrap="square" rtlCol="0">
            <a:spAutoFit/>
          </a:bodyPr>
          <a:lstStyle/>
          <a:p>
            <a:r>
              <a:rPr lang="ru-RU" sz="2400" dirty="0" smtClean="0"/>
              <a:t>4. </a:t>
            </a:r>
            <a:r>
              <a:rPr lang="ru-RU" sz="2400" dirty="0" smtClean="0"/>
              <a:t>Специальная педагогика. Уч. пособие для студентов высших учебных заведений./Под. ред. Н.М. Назаровой.- М.: Академия, 2007.-352с.</a:t>
            </a:r>
          </a:p>
          <a:p>
            <a:r>
              <a:rPr lang="ru-RU" sz="2400" dirty="0" smtClean="0"/>
              <a:t>5. </a:t>
            </a:r>
            <a:r>
              <a:rPr lang="ru-RU" sz="2400" dirty="0" smtClean="0"/>
              <a:t>Ганеев А.Д. Лифенцева Н.И. Ялпаева Н.В. Основы коррекционной педагогики. – М.: Академия. 2010 г. – 272с.</a:t>
            </a:r>
          </a:p>
          <a:p>
            <a:r>
              <a:rPr lang="ru-RU" sz="2400" dirty="0" smtClean="0"/>
              <a:t>6. </a:t>
            </a:r>
            <a:r>
              <a:rPr lang="ru-RU" sz="2400" dirty="0" smtClean="0"/>
              <a:t>Колесникова Г.И. Специальная психология и педагогика. – Ростов-на-Дону: Феникс, 2010. – 250с.</a:t>
            </a:r>
          </a:p>
          <a:p>
            <a:r>
              <a:rPr lang="ru-RU" sz="2400" dirty="0" smtClean="0"/>
              <a:t>7. </a:t>
            </a:r>
            <a:r>
              <a:rPr lang="ru-RU" sz="2400" dirty="0" smtClean="0"/>
              <a:t>Специальная педагогика: в 3 т.: учеб. пособие для студ. высш. учеб. заведений / под ред. Н. М. Назаровой. — Т. 2: Общие основы специальной педагогики / [Н. М. Назарова, Л. И. Аксенова, Т. Г. Богданова, С. А. Морозов|. — М.: Издательский центр «Академия», 2008. — 352 с.</a:t>
            </a:r>
            <a:endParaRPr lang="ru-RU" sz="2400" dirty="0"/>
          </a:p>
        </p:txBody>
      </p:sp>
    </p:spTree>
  </p:cSld>
  <p:clrMapOvr>
    <a:masterClrMapping/>
  </p:clrMapOvr>
  <p:transition>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571480"/>
            <a:ext cx="7715304" cy="1200329"/>
          </a:xfrm>
          <a:prstGeom prst="rect">
            <a:avLst/>
          </a:prstGeom>
          <a:noFill/>
        </p:spPr>
        <p:txBody>
          <a:bodyPr wrap="square" rtlCol="0">
            <a:spAutoFit/>
          </a:bodyPr>
          <a:lstStyle/>
          <a:p>
            <a:r>
              <a:rPr lang="ru-RU" sz="2400" dirty="0" smtClean="0"/>
              <a:t>специальное (коррекционное) образовательное учреждение VI вида (школа-интернат для детей с нарушениями опорно-двигательного аппарата);</a:t>
            </a:r>
            <a:endParaRPr lang="ru-RU" sz="2400" dirty="0"/>
          </a:p>
        </p:txBody>
      </p:sp>
      <p:sp>
        <p:nvSpPr>
          <p:cNvPr id="3" name="TextBox 2"/>
          <p:cNvSpPr txBox="1"/>
          <p:nvPr/>
        </p:nvSpPr>
        <p:spPr>
          <a:xfrm>
            <a:off x="214282" y="2714620"/>
            <a:ext cx="642942" cy="461665"/>
          </a:xfrm>
          <a:prstGeom prst="rect">
            <a:avLst/>
          </a:prstGeom>
          <a:noFill/>
        </p:spPr>
        <p:txBody>
          <a:bodyPr wrap="square" rtlCol="0">
            <a:spAutoFit/>
          </a:bodyPr>
          <a:lstStyle/>
          <a:p>
            <a:r>
              <a:rPr lang="ru-RU" sz="2400" dirty="0" smtClean="0"/>
              <a:t>1.3</a:t>
            </a:r>
            <a:endParaRPr lang="ru-RU" sz="2400" dirty="0"/>
          </a:p>
        </p:txBody>
      </p:sp>
      <p:sp>
        <p:nvSpPr>
          <p:cNvPr id="4" name="TextBox 3"/>
          <p:cNvSpPr txBox="1"/>
          <p:nvPr/>
        </p:nvSpPr>
        <p:spPr>
          <a:xfrm>
            <a:off x="1071538" y="2643182"/>
            <a:ext cx="7286676" cy="3785652"/>
          </a:xfrm>
          <a:prstGeom prst="rect">
            <a:avLst/>
          </a:prstGeom>
          <a:noFill/>
        </p:spPr>
        <p:txBody>
          <a:bodyPr wrap="square" rtlCol="0">
            <a:spAutoFit/>
          </a:bodyPr>
          <a:lstStyle/>
          <a:p>
            <a:r>
              <a:rPr lang="ru-RU" sz="2400" dirty="0" smtClean="0"/>
              <a:t>Деятельность таких учреждений регламентируется постановление Правительства Российской Федерации от 12 марта 1997 г. З 288 «06 утверждении Типового положения о специальном (коррекционном) образовательном учреждении для обучающихся, воспитанников с отклонениями в развитии», а также письмом Министерства образования РФ «О специфике деятельности специальных (коррекционных) образовательных учрежден Ий I - VIII видов».</a:t>
            </a:r>
            <a:endParaRPr lang="ru-RU" sz="24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571504" cy="461665"/>
          </a:xfrm>
          <a:prstGeom prst="rect">
            <a:avLst/>
          </a:prstGeom>
          <a:noFill/>
        </p:spPr>
        <p:txBody>
          <a:bodyPr wrap="square" rtlCol="0">
            <a:spAutoFit/>
          </a:bodyPr>
          <a:lstStyle/>
          <a:p>
            <a:r>
              <a:rPr lang="ru-RU" sz="2400" dirty="0" smtClean="0"/>
              <a:t>1.4</a:t>
            </a:r>
            <a:endParaRPr lang="ru-RU" sz="2400" dirty="0"/>
          </a:p>
        </p:txBody>
      </p:sp>
      <p:sp>
        <p:nvSpPr>
          <p:cNvPr id="3" name="TextBox 2"/>
          <p:cNvSpPr txBox="1"/>
          <p:nvPr/>
        </p:nvSpPr>
        <p:spPr>
          <a:xfrm>
            <a:off x="1214414" y="428604"/>
            <a:ext cx="7715304" cy="369332"/>
          </a:xfrm>
          <a:prstGeom prst="rect">
            <a:avLst/>
          </a:prstGeom>
          <a:noFill/>
        </p:spPr>
        <p:txBody>
          <a:bodyPr wrap="square" rtlCol="0">
            <a:spAutoFit/>
          </a:bodyPr>
          <a:lstStyle/>
          <a:p>
            <a:endParaRPr lang="ru-RU" dirty="0"/>
          </a:p>
        </p:txBody>
      </p:sp>
      <p:sp>
        <p:nvSpPr>
          <p:cNvPr id="6" name="TextBox 5"/>
          <p:cNvSpPr txBox="1"/>
          <p:nvPr/>
        </p:nvSpPr>
        <p:spPr>
          <a:xfrm>
            <a:off x="1214414" y="0"/>
            <a:ext cx="7358114" cy="3785652"/>
          </a:xfrm>
          <a:prstGeom prst="rect">
            <a:avLst/>
          </a:prstGeom>
          <a:noFill/>
        </p:spPr>
        <p:txBody>
          <a:bodyPr wrap="square" rtlCol="0">
            <a:spAutoFit/>
          </a:bodyPr>
          <a:lstStyle/>
          <a:p>
            <a:r>
              <a:rPr lang="ru-RU" sz="2400" dirty="0" smtClean="0"/>
              <a:t>В соответствии с этими документами во всех специальных (коррекционных) Образовательных учреждениях реализуются специальные образовательные стандарты.</a:t>
            </a:r>
          </a:p>
          <a:p>
            <a:r>
              <a:rPr lang="ru-RU" sz="2400" dirty="0" smtClean="0"/>
              <a:t>Образовательное учреждение самостоятельно, на основе специального образовательного стандарта, разрабатывает и реализует учебный план и образовательные программы, исходя из особенностей психофизического развития и индивидуальных возможностей детей. </a:t>
            </a:r>
            <a:endParaRPr lang="ru-RU" sz="2400" dirty="0"/>
          </a:p>
        </p:txBody>
      </p:sp>
      <p:sp>
        <p:nvSpPr>
          <p:cNvPr id="7" name="TextBox 6"/>
          <p:cNvSpPr txBox="1"/>
          <p:nvPr/>
        </p:nvSpPr>
        <p:spPr>
          <a:xfrm>
            <a:off x="214282" y="3857628"/>
            <a:ext cx="928694" cy="461665"/>
          </a:xfrm>
          <a:prstGeom prst="rect">
            <a:avLst/>
          </a:prstGeom>
          <a:noFill/>
        </p:spPr>
        <p:txBody>
          <a:bodyPr wrap="square" rtlCol="0">
            <a:spAutoFit/>
          </a:bodyPr>
          <a:lstStyle/>
          <a:p>
            <a:r>
              <a:rPr lang="ru-RU" sz="2400" dirty="0" smtClean="0"/>
              <a:t>1.5</a:t>
            </a:r>
            <a:endParaRPr lang="ru-RU" sz="2400" dirty="0"/>
          </a:p>
        </p:txBody>
      </p:sp>
      <p:sp>
        <p:nvSpPr>
          <p:cNvPr id="8" name="TextBox 7"/>
          <p:cNvSpPr txBox="1"/>
          <p:nvPr/>
        </p:nvSpPr>
        <p:spPr>
          <a:xfrm>
            <a:off x="1285852" y="3857628"/>
            <a:ext cx="7429552" cy="3046988"/>
          </a:xfrm>
          <a:prstGeom prst="rect">
            <a:avLst/>
          </a:prstGeom>
          <a:noFill/>
        </p:spPr>
        <p:txBody>
          <a:bodyPr wrap="square" rtlCol="0">
            <a:spAutoFit/>
          </a:bodyPr>
          <a:lstStyle/>
          <a:p>
            <a:r>
              <a:rPr lang="ru-RU" sz="2400" dirty="0" smtClean="0"/>
              <a:t>Каждое такое образовательное учреждение несет ответственность за жизнь воспитанника и обеспечение его конституционного права на получение бесплатного образования в пределах специального образовательного стандарта. Всем детям обеспечиваются условия для обучения, воспитания, лечения, социальной адаптации и интеграции в общество</a:t>
            </a:r>
            <a:r>
              <a:rPr lang="ru-RU" dirty="0" smtClean="0"/>
              <a:t>.</a:t>
            </a:r>
            <a:endParaRPr lang="ru-RU" dirty="0"/>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285729"/>
            <a:ext cx="785818" cy="461665"/>
          </a:xfrm>
          <a:prstGeom prst="rect">
            <a:avLst/>
          </a:prstGeom>
          <a:noFill/>
        </p:spPr>
        <p:txBody>
          <a:bodyPr wrap="square" rtlCol="0">
            <a:spAutoFit/>
          </a:bodyPr>
          <a:lstStyle/>
          <a:p>
            <a:r>
              <a:rPr lang="ru-RU" sz="2400" dirty="0" smtClean="0"/>
              <a:t>1.6</a:t>
            </a:r>
            <a:endParaRPr lang="ru-RU" sz="2400" dirty="0"/>
          </a:p>
        </p:txBody>
      </p:sp>
      <p:sp>
        <p:nvSpPr>
          <p:cNvPr id="3" name="TextBox 2"/>
          <p:cNvSpPr txBox="1"/>
          <p:nvPr/>
        </p:nvSpPr>
        <p:spPr>
          <a:xfrm>
            <a:off x="1000100" y="214290"/>
            <a:ext cx="7500990" cy="5262979"/>
          </a:xfrm>
          <a:prstGeom prst="rect">
            <a:avLst/>
          </a:prstGeom>
          <a:noFill/>
        </p:spPr>
        <p:txBody>
          <a:bodyPr wrap="square" rtlCol="0">
            <a:spAutoFit/>
          </a:bodyPr>
          <a:lstStyle/>
          <a:p>
            <a:r>
              <a:rPr lang="ru-RU" sz="2400" dirty="0" smtClean="0"/>
              <a:t>Помимо образования специальная школа обеспечивает детям с ограниченными возможностями здоровья и жизнедеятельности медицинское и психологическое сопровождение, для чего в штате специальной школы имеются соответствующие специалисты. Они работают в тесном взаимодействии с педагогическим персоналом, осуществляя диагностическую деятельность, </a:t>
            </a:r>
            <a:r>
              <a:rPr lang="ru-RU" sz="2400" dirty="0" err="1" smtClean="0"/>
              <a:t>психокоррекционные</a:t>
            </a:r>
            <a:r>
              <a:rPr lang="ru-RU" sz="2400" dirty="0" smtClean="0"/>
              <a:t> и психотерапевтические мероприятия, поддерживая в специальной школе охранительный режим, участвуя в </a:t>
            </a:r>
            <a:r>
              <a:rPr lang="ru-RU" sz="2400" dirty="0" err="1" smtClean="0"/>
              <a:t>профконсультировании</a:t>
            </a:r>
            <a:r>
              <a:rPr lang="ru-RU" sz="2400" dirty="0" smtClean="0"/>
              <a:t>. При необходимости дети получают медикаментозное и физиотерапевтическое лечение, массаж, закаливающие процедуры, посещают занятия лечебной физкультурой.</a:t>
            </a:r>
            <a:endParaRPr lang="ru-RU" sz="2400"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4290"/>
            <a:ext cx="714348" cy="461665"/>
          </a:xfrm>
          <a:prstGeom prst="rect">
            <a:avLst/>
          </a:prstGeom>
          <a:noFill/>
        </p:spPr>
        <p:txBody>
          <a:bodyPr wrap="square" rtlCol="0">
            <a:spAutoFit/>
          </a:bodyPr>
          <a:lstStyle/>
          <a:p>
            <a:r>
              <a:rPr lang="ru-RU" sz="2400" dirty="0" smtClean="0"/>
              <a:t>1.7</a:t>
            </a:r>
            <a:endParaRPr lang="ru-RU" sz="2400" dirty="0"/>
          </a:p>
        </p:txBody>
      </p:sp>
      <p:sp>
        <p:nvSpPr>
          <p:cNvPr id="3" name="TextBox 2"/>
          <p:cNvSpPr txBox="1"/>
          <p:nvPr/>
        </p:nvSpPr>
        <p:spPr>
          <a:xfrm>
            <a:off x="714348" y="0"/>
            <a:ext cx="7500990" cy="3416320"/>
          </a:xfrm>
          <a:prstGeom prst="rect">
            <a:avLst/>
          </a:prstGeom>
          <a:noFill/>
        </p:spPr>
        <p:txBody>
          <a:bodyPr wrap="square" rtlCol="0">
            <a:spAutoFit/>
          </a:bodyPr>
          <a:lstStyle/>
          <a:p>
            <a:r>
              <a:rPr lang="ru-RU" sz="2400" dirty="0" smtClean="0"/>
              <a:t>Специальная школа VI вида предназначена для образования детей с нарушениями опорно-двигательного аппарата (двигательные нарушения, имеющие разные причины и разную степень выраженности, детский церебральный паралич, врожденные и приобретенные деформации опорно-двигательного аппарата, вялые параличи верхних и нижних конечностей, парезы и парапарезы нижних и верхних конечностей).</a:t>
            </a:r>
            <a:endParaRPr lang="ru-RU" sz="2400" dirty="0"/>
          </a:p>
        </p:txBody>
      </p:sp>
      <p:sp>
        <p:nvSpPr>
          <p:cNvPr id="4" name="TextBox 3"/>
          <p:cNvSpPr txBox="1"/>
          <p:nvPr/>
        </p:nvSpPr>
        <p:spPr>
          <a:xfrm>
            <a:off x="714348" y="3357562"/>
            <a:ext cx="8143932" cy="2308324"/>
          </a:xfrm>
          <a:prstGeom prst="rect">
            <a:avLst/>
          </a:prstGeom>
          <a:noFill/>
        </p:spPr>
        <p:txBody>
          <a:bodyPr wrap="square" rtlCol="0">
            <a:spAutoFit/>
          </a:bodyPr>
          <a:lstStyle/>
          <a:p>
            <a:r>
              <a:rPr lang="ru-RU" sz="2400" dirty="0" smtClean="0"/>
              <a:t>Школа VI вида осуществляет образовательный процесс в соответствии с уровнями общеобразовательных программ трех ступеней общего образования:</a:t>
            </a:r>
          </a:p>
          <a:p>
            <a:r>
              <a:rPr lang="ru-RU" sz="2400" dirty="0" smtClean="0"/>
              <a:t>1-я ступень — начальное общее образование (4—5 лет);</a:t>
            </a:r>
          </a:p>
          <a:p>
            <a:r>
              <a:rPr lang="ru-RU" sz="2400" dirty="0" smtClean="0"/>
              <a:t>2-я ступень — основное общее образование (6 лет);</a:t>
            </a:r>
          </a:p>
          <a:p>
            <a:r>
              <a:rPr lang="ru-RU" sz="2400" dirty="0" smtClean="0"/>
              <a:t>3-я ступень — среднее (полное) общее образование (2 года</a:t>
            </a:r>
            <a:r>
              <a:rPr lang="ru-RU" dirty="0" smtClean="0"/>
              <a:t>).</a:t>
            </a:r>
            <a:endParaRPr lang="ru-RU" dirty="0"/>
          </a:p>
        </p:txBody>
      </p:sp>
    </p:spTree>
  </p:cSld>
  <p:clrMapOvr>
    <a:masterClrMapping/>
  </p:clrMapOvr>
  <p:transition>
    <p:pull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500042"/>
            <a:ext cx="7786742" cy="4154984"/>
          </a:xfrm>
          <a:prstGeom prst="rect">
            <a:avLst/>
          </a:prstGeom>
          <a:noFill/>
        </p:spPr>
        <p:txBody>
          <a:bodyPr wrap="square" rtlCol="0">
            <a:spAutoFit/>
          </a:bodyPr>
          <a:lstStyle/>
          <a:p>
            <a:r>
              <a:rPr lang="ru-RU" sz="2400" dirty="0" smtClean="0"/>
              <a:t>В первый класс (группу) принимают детей с 7 лет, однако допускается прием детей и старше этого возраста на 1—2 года. Для детей, не посещавших детский сад, открыт подготовительный класс.</a:t>
            </a:r>
          </a:p>
          <a:p>
            <a:r>
              <a:rPr lang="ru-RU" sz="2400" dirty="0" smtClean="0"/>
              <a:t>Количество детей в классе (группе) не более 10 человек.</a:t>
            </a:r>
          </a:p>
          <a:p>
            <a:r>
              <a:rPr lang="ru-RU" sz="2400" dirty="0" smtClean="0"/>
              <a:t>В школе VI вида установлен специальный двигательный режим.</a:t>
            </a:r>
          </a:p>
          <a:p>
            <a:r>
              <a:rPr lang="ru-RU" sz="2400" dirty="0" smtClean="0"/>
              <a:t>Образование осуществляется в единстве с комплексной коррекционной работой, охватывающей двигательную сферу ребенка, его речь и познавательную деятельность в целом.</a:t>
            </a:r>
            <a:endParaRPr lang="ru-RU" sz="2400" dirty="0"/>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0"/>
            <a:ext cx="642942" cy="461665"/>
          </a:xfrm>
          <a:prstGeom prst="rect">
            <a:avLst/>
          </a:prstGeom>
          <a:noFill/>
        </p:spPr>
        <p:txBody>
          <a:bodyPr wrap="square" rtlCol="0">
            <a:spAutoFit/>
          </a:bodyPr>
          <a:lstStyle/>
          <a:p>
            <a:r>
              <a:rPr lang="ru-RU" sz="2400" dirty="0" smtClean="0"/>
              <a:t>1.8</a:t>
            </a:r>
            <a:endParaRPr lang="ru-RU" sz="2400" dirty="0"/>
          </a:p>
        </p:txBody>
      </p:sp>
      <p:sp>
        <p:nvSpPr>
          <p:cNvPr id="3" name="TextBox 2"/>
          <p:cNvSpPr txBox="1"/>
          <p:nvPr/>
        </p:nvSpPr>
        <p:spPr>
          <a:xfrm>
            <a:off x="1214414" y="0"/>
            <a:ext cx="7358114" cy="3416320"/>
          </a:xfrm>
          <a:prstGeom prst="rect">
            <a:avLst/>
          </a:prstGeom>
          <a:noFill/>
        </p:spPr>
        <p:txBody>
          <a:bodyPr wrap="square" rtlCol="0">
            <a:spAutoFit/>
          </a:bodyPr>
          <a:lstStyle/>
          <a:p>
            <a:r>
              <a:rPr lang="ru-RU" sz="2400" dirty="0" smtClean="0"/>
              <a:t>В случае, если ребенок не в состоянии посещать специальное (коррекционное) образовательное учреждение, организуется его обучение в домашних условиях. Организация такого обучения определяется постановлением Правительства Российской Федерации «Об утверждении порядка воспитания и обучения детей-инвалидов на дому и в негосударственных образовательных учреждениях» от 18 июля 1996г.3861</a:t>
            </a:r>
            <a:r>
              <a:rPr lang="ru-RU" dirty="0" smtClean="0"/>
              <a:t>.</a:t>
            </a:r>
            <a:endParaRPr lang="ru-RU" dirty="0"/>
          </a:p>
        </p:txBody>
      </p:sp>
      <p:sp>
        <p:nvSpPr>
          <p:cNvPr id="4" name="TextBox 3"/>
          <p:cNvSpPr txBox="1"/>
          <p:nvPr/>
        </p:nvSpPr>
        <p:spPr>
          <a:xfrm>
            <a:off x="1214414" y="3429000"/>
            <a:ext cx="7358114" cy="2677656"/>
          </a:xfrm>
          <a:prstGeom prst="rect">
            <a:avLst/>
          </a:prstGeom>
          <a:noFill/>
        </p:spPr>
        <p:txBody>
          <a:bodyPr wrap="square" rtlCol="0">
            <a:spAutoFit/>
          </a:bodyPr>
          <a:lstStyle/>
          <a:p>
            <a:r>
              <a:rPr lang="ru-RU" sz="2400" dirty="0" smtClean="0"/>
              <a:t>Право на обучение в домашних условиях получают дети, заболевания или отклонения в развитии у которых соответствуют указанным в установленном Министерством здравоохранения РФ специальном перечне. Основанием для организации надомного обучения является медицинское заключение лечебно-профилактического учреждения.</a:t>
            </a:r>
            <a:endParaRPr lang="ru-RU" sz="2400" dirty="0"/>
          </a:p>
        </p:txBody>
      </p:sp>
    </p:spTree>
  </p:cSld>
  <p:clrMapOvr>
    <a:masterClrMapping/>
  </p:clrMapOvr>
  <p:transition>
    <p:spli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TotalTime>
  <Words>2659</Words>
  <PresentationFormat>Экран (4:3)</PresentationFormat>
  <Paragraphs>127</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Виды нарушений опорно-двигательного аппарата. Общая характеристика ДЦП.</vt:lpstr>
      <vt:lpstr>Содержание.</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нарушений опорно-двигательного аппарата. Общая характеристика ДЦП.</dc:title>
  <dc:creator>User</dc:creator>
  <cp:lastModifiedBy>User</cp:lastModifiedBy>
  <cp:revision>25</cp:revision>
  <dcterms:created xsi:type="dcterms:W3CDTF">2015-11-28T15:10:52Z</dcterms:created>
  <dcterms:modified xsi:type="dcterms:W3CDTF">2015-11-30T15:18:04Z</dcterms:modified>
</cp:coreProperties>
</file>