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60" r:id="rId5"/>
    <p:sldId id="261" r:id="rId6"/>
    <p:sldId id="277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5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422C16"/>
    <a:srgbClr val="0C788E"/>
    <a:srgbClr val="006666"/>
    <a:srgbClr val="0099CC"/>
    <a:srgbClr val="3366CC"/>
    <a:srgbClr val="660033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23" autoAdjust="0"/>
    <p:restoredTop sz="94652" autoAdjust="0"/>
  </p:normalViewPr>
  <p:slideViewPr>
    <p:cSldViewPr>
      <p:cViewPr varScale="1">
        <p:scale>
          <a:sx n="70" d="100"/>
          <a:sy n="70" d="100"/>
        </p:scale>
        <p:origin x="-13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95B42-1DE2-4577-B169-0B7B9B229A81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E54837-3278-447D-8DB4-54E32A8F9C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638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4837-3278-447D-8DB4-54E32A8F9CC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4837-3278-447D-8DB4-54E32A8F9CCF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026E0-F894-4F61-9567-C768598B9E3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7BC84-6B42-4451-9AB2-DDE29CADD18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AC323-8C84-4BF6-ABD0-B060C3D1C9C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CEFEA-ECE5-4E7B-966D-E8D12215415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D39B-4C29-4989-93EA-9254019D20F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4DA2F-591E-48AC-A3D4-94F9DB3FD28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411ED-82EC-4A8E-B4EE-A4FE4CD6729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5772D-2A8F-4193-8181-DFD92032E83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BE06D-E543-4425-ACFA-6A0C1A1D064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9BB79-98A1-4284-891F-468957206E5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F3949-4B2C-4678-8DEF-35926F09B72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22EAC4D-EAAE-4820-9A69-8CB51A2E285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691680" y="332656"/>
            <a:ext cx="5832475" cy="647700"/>
          </a:xfrm>
        </p:spPr>
        <p:txBody>
          <a:bodyPr/>
          <a:lstStyle/>
          <a:p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2800" b="1" dirty="0" smtClean="0">
                <a:solidFill>
                  <a:srgbClr val="FF0000"/>
                </a:solidFill>
                <a:latin typeface="Arial Black" pitchFamily="34" charset="0"/>
              </a:rPr>
              <a:t>Что такое дружба? Каждый знает.</a:t>
            </a:r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Arial Black" pitchFamily="34" charset="0"/>
              </a:rPr>
              <a:t>Может быть, и спрашивать смешно.</a:t>
            </a:r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Arial Black" pitchFamily="34" charset="0"/>
              </a:rPr>
              <a:t>Ну, а все же, что обозначает</a:t>
            </a:r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Arial Black" pitchFamily="34" charset="0"/>
              </a:rPr>
              <a:t>Это слово? Значит что оно?</a:t>
            </a:r>
            <a:r>
              <a:rPr lang="ru-RU" sz="3200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Arial Black" pitchFamily="34" charset="0"/>
              </a:rPr>
            </a:br>
            <a:endParaRPr lang="es-ES" sz="3200" b="1" dirty="0" smtClean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86563" y="6643688"/>
            <a:ext cx="2357437" cy="214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Prezentacii.com</a:t>
            </a:r>
            <a:endParaRPr lang="ru-RU" dirty="0"/>
          </a:p>
        </p:txBody>
      </p:sp>
      <p:pic>
        <p:nvPicPr>
          <p:cNvPr id="10" name="Рисунок 9" descr="H:\Самообразование, Колмакова И. В\фотографии, 2 класс\[000005]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941168"/>
            <a:ext cx="2736304" cy="19168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 descr="H:\Самообразование, Колмакова И. В\фотографии, 2 класс\[000049]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4941168"/>
            <a:ext cx="2808312" cy="19168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Рисунок 13" descr="H:\Самообразование, Колмакова И. В\фотографии, 2 класс\_9040027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16217" y="4941168"/>
            <a:ext cx="2627784" cy="19168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052736"/>
            <a:ext cx="32355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3399"/>
                </a:solidFill>
              </a:rPr>
              <a:t>Старый друг </a:t>
            </a:r>
            <a:endParaRPr lang="ru-RU" sz="3600" b="1" dirty="0">
              <a:solidFill>
                <a:srgbClr val="003399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55976" y="1772816"/>
            <a:ext cx="46018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3399"/>
                </a:solidFill>
              </a:rPr>
              <a:t>лучше новых двух.</a:t>
            </a:r>
            <a:endParaRPr lang="ru-RU" sz="3600" b="1" dirty="0">
              <a:solidFill>
                <a:srgbClr val="003399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3068960"/>
            <a:ext cx="45266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3399"/>
                </a:solidFill>
              </a:rPr>
              <a:t>Друзья познаются </a:t>
            </a:r>
            <a:endParaRPr lang="ru-RU" sz="3600" b="1" dirty="0">
              <a:solidFill>
                <a:srgbClr val="003399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4005064"/>
            <a:ext cx="2448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3399"/>
                </a:solidFill>
              </a:rPr>
              <a:t>в беде.</a:t>
            </a:r>
            <a:endParaRPr lang="ru-RU" sz="3600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628800"/>
            <a:ext cx="43147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3399"/>
                </a:solidFill>
              </a:rPr>
              <a:t>Дружба дружбой, </a:t>
            </a:r>
            <a:endParaRPr lang="ru-RU" sz="3600" b="1" dirty="0">
              <a:solidFill>
                <a:srgbClr val="003399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1880" y="2852936"/>
            <a:ext cx="4612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3399"/>
                </a:solidFill>
              </a:rPr>
              <a:t>а служба службой. </a:t>
            </a:r>
            <a:endParaRPr lang="ru-RU" sz="3600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27984" y="2420888"/>
            <a:ext cx="41669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3399"/>
                </a:solidFill>
              </a:rPr>
              <a:t>    Агния </a:t>
            </a:r>
            <a:r>
              <a:rPr lang="ru-RU" sz="3600" b="1" dirty="0" err="1" smtClean="0">
                <a:solidFill>
                  <a:srgbClr val="003399"/>
                </a:solidFill>
              </a:rPr>
              <a:t>Барто</a:t>
            </a:r>
            <a:r>
              <a:rPr lang="ru-RU" sz="3600" b="1" dirty="0" smtClean="0">
                <a:solidFill>
                  <a:srgbClr val="003399"/>
                </a:solidFill>
              </a:rPr>
              <a:t> 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«Требуется друг»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http://imgal.ru/usrfile/img/portret-agnii-bart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908720"/>
            <a:ext cx="2876550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043608" y="2132856"/>
            <a:ext cx="7272808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Срочно требуется друг!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75856" y="1268760"/>
            <a:ext cx="3082832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4000" b="1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Объявление.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86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827584" y="1844824"/>
            <a:ext cx="786465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Друг – </a:t>
            </a: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это  тот …..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67544" y="919753"/>
            <a:ext cx="8387553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4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smtClean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Толковый словарь» С.И.Ожегова.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 Black" pitchFamily="34" charset="0"/>
            </a:endParaRPr>
          </a:p>
          <a:p>
            <a:pPr marL="0" marR="0" lvl="0" indent="904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904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i="1" dirty="0" smtClean="0">
              <a:solidFill>
                <a:srgbClr val="000000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90488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Друг – это тот, кто связан </a:t>
            </a:r>
          </a:p>
          <a:p>
            <a:pPr marL="0" marR="0" lvl="0" indent="90488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 кем-нибудь взаимным доверием, </a:t>
            </a:r>
          </a:p>
          <a:p>
            <a:pPr marL="0" marR="0" lvl="0" indent="90488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преданностью, любовью».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35896" y="2276872"/>
            <a:ext cx="525996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solidFill>
                  <a:srgbClr val="003399"/>
                </a:solidFill>
              </a:rPr>
              <a:t>Валентина Осеева</a:t>
            </a:r>
          </a:p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 </a:t>
            </a:r>
            <a:r>
              <a:rPr lang="ru-RU" sz="3600" b="1" dirty="0" smtClean="0">
                <a:solidFill>
                  <a:srgbClr val="C00000"/>
                </a:solidFill>
              </a:rPr>
              <a:t>«До первого дождя» </a:t>
            </a:r>
            <a:endParaRPr lang="ru-RU" sz="3600" dirty="0">
              <a:solidFill>
                <a:srgbClr val="C00000"/>
              </a:solidFill>
            </a:endParaRPr>
          </a:p>
        </p:txBody>
      </p:sp>
      <p:pic>
        <p:nvPicPr>
          <p:cNvPr id="30722" name="Picture 2" descr="http://900igr.net/datai/literatura/Oseeva-rasskazy/0008-019-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764704"/>
            <a:ext cx="2880320" cy="36383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331640" y="1124744"/>
            <a:ext cx="676531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6000" b="1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6000" b="1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Настоящий друг</a:t>
            </a:r>
            <a:r>
              <a:rPr kumimoji="0" lang="ru-RU" sz="6000" b="1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6000" b="0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467544" y="1300118"/>
            <a:ext cx="792088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Законы дружбы.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827584" y="527775"/>
            <a:ext cx="339156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Законы дружбы: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51520" y="1299538"/>
            <a:ext cx="58979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выдавать чужие секреты.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179512" y="1947610"/>
            <a:ext cx="71978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Всегда быть откровенным с другом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51520" y="2523674"/>
            <a:ext cx="631397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бойся попросить прощения.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251520" y="3099738"/>
            <a:ext cx="22642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груби.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179512" y="3747810"/>
            <a:ext cx="48360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надо менять друзей.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179512" y="4467890"/>
            <a:ext cx="67446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Надо быть постоянным в дружбе.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3" grpId="0"/>
      <p:bldP spid="327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dirty="0" smtClean="0">
                <a:solidFill>
                  <a:srgbClr val="C00000"/>
                </a:solidFill>
                <a:latin typeface="Arial Black" pitchFamily="34" charset="0"/>
              </a:rPr>
              <a:t/>
            </a:r>
            <a:br>
              <a:rPr lang="ru-RU" b="1" i="1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b="1" i="1" dirty="0" smtClean="0">
                <a:solidFill>
                  <a:srgbClr val="C00000"/>
                </a:solidFill>
                <a:latin typeface="Arial Black" pitchFamily="34" charset="0"/>
              </a:rPr>
              <a:t/>
            </a:r>
            <a:br>
              <a:rPr lang="ru-RU" b="1" i="1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b="1" i="1" dirty="0" smtClean="0">
                <a:solidFill>
                  <a:srgbClr val="0070C0"/>
                </a:solidFill>
                <a:latin typeface="Arial Black" pitchFamily="34" charset="0"/>
              </a:rPr>
              <a:t>Тема: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4000" b="1" i="1" dirty="0" smtClean="0">
                <a:solidFill>
                  <a:srgbClr val="00B050"/>
                </a:solidFill>
                <a:latin typeface="Arial Black" pitchFamily="34" charset="0"/>
              </a:rPr>
              <a:t>«</a:t>
            </a:r>
            <a:r>
              <a:rPr lang="ru-RU" sz="4000" b="1" i="1" dirty="0" smtClean="0">
                <a:solidFill>
                  <a:srgbClr val="00B050"/>
                </a:solidFill>
                <a:latin typeface="Arial Black" pitchFamily="34" charset="0"/>
              </a:rPr>
              <a:t>Разговор о дружбе</a:t>
            </a:r>
            <a:r>
              <a:rPr lang="ru-RU" sz="4000" b="1" i="1" dirty="0" smtClean="0">
                <a:solidFill>
                  <a:srgbClr val="00B050"/>
                </a:solidFill>
                <a:latin typeface="Arial Black" pitchFamily="34" charset="0"/>
              </a:rPr>
              <a:t>»</a:t>
            </a:r>
            <a:endParaRPr lang="ru-RU" sz="4000" b="1" i="1" dirty="0" smtClean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786563" y="6643688"/>
            <a:ext cx="2357437" cy="214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Prezentacii.com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115616" y="1700808"/>
            <a:ext cx="7372531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Дружба – главное чудо всегда,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Arial Black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Сто открытий для всех настоящее,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Arial Black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И любая беда не беда,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Arial Black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Если рядом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друзья настоящие.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403648" y="1305634"/>
            <a:ext cx="650017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Мне было сегодня интересно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1547664" y="2565485"/>
            <a:ext cx="63367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 сегодня был активен</a:t>
            </a:r>
            <a:endParaRPr kumimoji="0" lang="ru-RU" sz="40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719064" y="3226226"/>
            <a:ext cx="84249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 разговора для меня была важна.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953706"/>
            <a:ext cx="80467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Мне сегодня понравилось работать</a:t>
            </a:r>
            <a:r>
              <a:rPr lang="ru-RU" sz="3600" b="1" i="1" dirty="0" smtClean="0">
                <a:solidFill>
                  <a:srgbClr val="C00000"/>
                </a:solidFill>
              </a:rPr>
              <a:t>.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234370" y="3861048"/>
            <a:ext cx="68387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Мне не понравилось занятие. 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31640" y="692696"/>
            <a:ext cx="864096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339752" y="692696"/>
            <a:ext cx="832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- да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00192" y="692696"/>
            <a:ext cx="864096" cy="43204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692696"/>
            <a:ext cx="864096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27984" y="692696"/>
            <a:ext cx="16249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- иногда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80312" y="692696"/>
            <a:ext cx="8932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-нет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35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1" dur="500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1" grpId="0" build="allAtOnce"/>
      <p:bldP spid="35842" grpId="0"/>
      <p:bldP spid="35842" grpId="1"/>
      <p:bldP spid="35843" grpId="0"/>
      <p:bldP spid="35843" grpId="1"/>
      <p:bldP spid="5" grpId="0"/>
      <p:bldP spid="5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1628800"/>
            <a:ext cx="612068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spc="100" dirty="0" smtClean="0">
                <a:ln w="180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Молодцы</a:t>
            </a:r>
            <a:r>
              <a:rPr lang="ru-RU" sz="8000" b="1" spc="100" dirty="0" smtClean="0">
                <a:ln w="180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!</a:t>
            </a:r>
            <a:endParaRPr lang="ru-RU" sz="8000" b="1" cap="none" spc="100" dirty="0">
              <a:ln w="180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916832"/>
            <a:ext cx="84273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rgbClr val="00B050"/>
                </a:solidFill>
                <a:latin typeface="Arial Black" pitchFamily="34" charset="0"/>
              </a:rPr>
              <a:t>« Дружба – это…..»</a:t>
            </a:r>
            <a:endParaRPr lang="ru-RU" sz="6000" dirty="0">
              <a:solidFill>
                <a:srgbClr val="00B050"/>
              </a:solidFill>
              <a:latin typeface="Arial Black" pitchFamily="34" charset="0"/>
            </a:endParaRPr>
          </a:p>
        </p:txBody>
      </p:sp>
      <p:pic>
        <p:nvPicPr>
          <p:cNvPr id="3" name="Рисунок 4" descr="рисующий карандаш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429000"/>
            <a:ext cx="1036915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150913" y="929626"/>
            <a:ext cx="6947992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4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В.И.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Даль «Толковый словарь»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 Black" pitchFamily="34" charset="0"/>
            </a:endParaRPr>
          </a:p>
          <a:p>
            <a:pPr marL="0" marR="0" lvl="0" indent="904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904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«Дружба - … это бескорыстная </a:t>
            </a:r>
          </a:p>
          <a:p>
            <a:pPr marL="0" marR="0" lvl="0" indent="904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приязнь»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331640" y="908720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259632" y="2204864"/>
            <a:ext cx="914400" cy="914400"/>
          </a:xfrm>
          <a:prstGeom prst="ellipse">
            <a:avLst/>
          </a:prstGeom>
          <a:solidFill>
            <a:srgbClr val="00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259632" y="3501008"/>
            <a:ext cx="914400" cy="914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555776" y="1196752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3399"/>
                </a:solidFill>
              </a:rPr>
              <a:t>-взрослый</a:t>
            </a:r>
            <a:endParaRPr lang="ru-RU" sz="4000" b="1" dirty="0">
              <a:solidFill>
                <a:srgbClr val="00339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27784" y="2492897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3399"/>
                </a:solidFill>
              </a:rPr>
              <a:t>-сверстник</a:t>
            </a:r>
            <a:endParaRPr lang="ru-RU" sz="4000" b="1" dirty="0">
              <a:solidFill>
                <a:srgbClr val="003399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55776" y="3717032"/>
            <a:ext cx="29463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3399"/>
                </a:solidFill>
              </a:rPr>
              <a:t>- животное</a:t>
            </a:r>
            <a:endParaRPr lang="ru-RU" sz="4000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hq-wallpapers.ru/wallpapers/1/hq-wallpapers_ru_flowers_696_1440x9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-1714500"/>
            <a:ext cx="13716000" cy="8572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9832" y="764704"/>
            <a:ext cx="25667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C00000"/>
                </a:solidFill>
                <a:latin typeface="Calibri" pitchFamily="34" charset="0"/>
              </a:rPr>
              <a:t>Взрослый</a:t>
            </a:r>
            <a:endParaRPr lang="ru-RU" sz="4400" b="1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2780928"/>
            <a:ext cx="17203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3399"/>
                </a:solidFill>
              </a:rPr>
              <a:t>опытнее</a:t>
            </a:r>
            <a:endParaRPr lang="ru-RU" sz="2800" b="1" dirty="0">
              <a:solidFill>
                <a:srgbClr val="00339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47864" y="2996952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75856" y="2348880"/>
            <a:ext cx="2017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3399"/>
                </a:solidFill>
              </a:rPr>
              <a:t>помощник</a:t>
            </a:r>
            <a:endParaRPr lang="ru-RU" sz="2800" b="1" dirty="0">
              <a:solidFill>
                <a:srgbClr val="0033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00192" y="2780928"/>
            <a:ext cx="18022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3399"/>
                </a:solidFill>
              </a:rPr>
              <a:t>советчик</a:t>
            </a:r>
            <a:endParaRPr lang="ru-RU" sz="2800" b="1" dirty="0">
              <a:solidFill>
                <a:srgbClr val="003399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355976" y="1556792"/>
            <a:ext cx="0" cy="72008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076056" y="1628800"/>
            <a:ext cx="2304256" cy="100811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1475656" y="1628800"/>
            <a:ext cx="2304256" cy="115212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268760"/>
            <a:ext cx="705678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003399"/>
                </a:solidFill>
                <a:latin typeface="Arial Black" pitchFamily="34" charset="0"/>
              </a:rPr>
              <a:t>Нет лучше дружка, </a:t>
            </a:r>
          </a:p>
          <a:p>
            <a:r>
              <a:rPr lang="ru-RU" sz="4400" b="1" dirty="0" smtClean="0">
                <a:solidFill>
                  <a:srgbClr val="003399"/>
                </a:solidFill>
                <a:latin typeface="Arial Black" pitchFamily="34" charset="0"/>
              </a:rPr>
              <a:t>чем родная матушка.</a:t>
            </a:r>
            <a:endParaRPr lang="ru-RU" sz="4400" b="1" dirty="0">
              <a:solidFill>
                <a:srgbClr val="003399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92696"/>
            <a:ext cx="49735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3399"/>
                </a:solidFill>
              </a:rPr>
              <a:t>Не имей сто рублей, </a:t>
            </a:r>
            <a:endParaRPr lang="ru-RU" sz="3600" b="1" dirty="0">
              <a:solidFill>
                <a:srgbClr val="003399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59832" y="1340768"/>
            <a:ext cx="4536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3399"/>
                </a:solidFill>
              </a:rPr>
              <a:t>а имей сто друзей.</a:t>
            </a:r>
            <a:endParaRPr lang="ru-RU" sz="3600" b="1" dirty="0">
              <a:solidFill>
                <a:srgbClr val="003399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2852936"/>
            <a:ext cx="32882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3399"/>
                </a:solidFill>
              </a:rPr>
              <a:t>Один за всех </a:t>
            </a:r>
            <a:endParaRPr lang="ru-RU" sz="3600" b="1" dirty="0">
              <a:solidFill>
                <a:srgbClr val="003399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95936" y="3429000"/>
            <a:ext cx="38450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3399"/>
                </a:solidFill>
              </a:rPr>
              <a:t>и все за одного.</a:t>
            </a:r>
            <a:endParaRPr lang="ru-RU" sz="3600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5069</TotalTime>
  <Words>220</Words>
  <Application>Microsoft Office PowerPoint</Application>
  <PresentationFormat>Экран (4:3)</PresentationFormat>
  <Paragraphs>67</Paragraphs>
  <Slides>22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Diseño predeterminado</vt:lpstr>
      <vt:lpstr>                Что такое дружба? Каждый знает. Может быть, и спрашивать смешно. Ну, а все же, что обозначает Это слово? Значит что оно? </vt:lpstr>
      <vt:lpstr>  Тема: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Инна Колмакова</cp:lastModifiedBy>
  <cp:revision>761</cp:revision>
  <dcterms:created xsi:type="dcterms:W3CDTF">2010-05-23T14:28:12Z</dcterms:created>
  <dcterms:modified xsi:type="dcterms:W3CDTF">2016-01-21T13:07:51Z</dcterms:modified>
</cp:coreProperties>
</file>