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6" r:id="rId3"/>
    <p:sldId id="273" r:id="rId4"/>
    <p:sldId id="277" r:id="rId5"/>
    <p:sldId id="260" r:id="rId6"/>
    <p:sldId id="257" r:id="rId7"/>
    <p:sldId id="278" r:id="rId8"/>
    <p:sldId id="266" r:id="rId9"/>
    <p:sldId id="271" r:id="rId10"/>
    <p:sldId id="269" r:id="rId11"/>
    <p:sldId id="264" r:id="rId12"/>
    <p:sldId id="265" r:id="rId13"/>
    <p:sldId id="270" r:id="rId14"/>
    <p:sldId id="272" r:id="rId15"/>
    <p:sldId id="275" r:id="rId16"/>
    <p:sldId id="259" r:id="rId17"/>
    <p:sldId id="258" r:id="rId18"/>
    <p:sldId id="267" r:id="rId19"/>
    <p:sldId id="268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1C59"/>
    <a:srgbClr val="CCCCFF"/>
    <a:srgbClr val="CCE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7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10"/>
          <p:cNvSpPr/>
          <p:nvPr/>
        </p:nvSpPr>
        <p:spPr>
          <a:xfrm>
            <a:off x="990600" y="1017588"/>
            <a:ext cx="7178675" cy="483076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11"/>
          <p:cNvSpPr/>
          <p:nvPr/>
        </p:nvSpPr>
        <p:spPr>
          <a:xfrm>
            <a:off x="990600" y="1009650"/>
            <a:ext cx="7180263" cy="4832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435684">
            <a:off x="769938" y="701675"/>
            <a:ext cx="566737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096196">
            <a:off x="7854950" y="749300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88" y="5357813"/>
            <a:ext cx="12144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397E0A-A936-443D-BA8A-CB0B78CFF2CB}" type="datetimeFigureOut">
              <a:rPr lang="ru-RU"/>
              <a:pPr>
                <a:defRPr/>
              </a:pPr>
              <a:t>22.01.2016</a:t>
            </a:fld>
            <a:endParaRPr lang="ru-RU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750" y="5357813"/>
            <a:ext cx="50339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475" y="5357813"/>
            <a:ext cx="554038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2C33F674-D24C-4F1F-9012-F448912112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A716B-CEB4-4293-B3E9-9AD06F669660}" type="datetimeFigureOut">
              <a:rPr lang="ru-RU"/>
              <a:pPr>
                <a:defRPr/>
              </a:pPr>
              <a:t>22.01.2016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1377F-41A2-4753-8F87-D943EE30F4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DF34C-5F76-4174-81AC-ABBA9A360A50}" type="datetimeFigureOut">
              <a:rPr lang="ru-RU"/>
              <a:pPr>
                <a:defRPr/>
              </a:pPr>
              <a:t>22.01.2016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0AB65-1283-44AB-AF98-5CAFBABEA0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704F1-9D8D-4B87-B200-8258A0F6E201}" type="datetimeFigureOut">
              <a:rPr lang="ru-RU"/>
              <a:pPr>
                <a:defRPr/>
              </a:pPr>
              <a:t>22.01.2016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CF71F-FD66-42B3-BAD1-96A91DA30C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EA801-BA1B-43A8-B0E8-7FD14759867A}" type="datetimeFigureOut">
              <a:rPr lang="ru-RU"/>
              <a:pPr>
                <a:defRPr/>
              </a:pPr>
              <a:t>22.01.2016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A2BD3-C8E8-432F-A3D4-AE1D25AD92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AB58D-027F-40F1-BF3D-17C39FDA9386}" type="datetimeFigureOut">
              <a:rPr lang="ru-RU"/>
              <a:pPr>
                <a:defRPr/>
              </a:pPr>
              <a:t>22.01.2016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96FBE-F143-447A-95D3-6167D7E335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6CE04-8132-4AE7-9F64-B7A7FD336474}" type="datetimeFigureOut">
              <a:rPr lang="ru-RU"/>
              <a:pPr>
                <a:defRPr/>
              </a:pPr>
              <a:t>22.01.2016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D5F91-E2D8-4197-8FAD-B533A3B93E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D74BE-76B4-4297-A311-22EDEA29EA06}" type="datetimeFigureOut">
              <a:rPr lang="ru-RU"/>
              <a:pPr>
                <a:defRPr/>
              </a:pPr>
              <a:t>22.01.2016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9FC20-9B4F-4267-99B8-980C67B874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620AF0-7BF1-4E75-86A9-5097F4BBC9B2}" type="datetimeFigureOut">
              <a:rPr lang="ru-RU"/>
              <a:pPr>
                <a:defRPr/>
              </a:pPr>
              <a:t>22.01.2016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59698-E764-4D2A-B79D-999221E54B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8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15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16"/>
          <p:cNvSpPr/>
          <p:nvPr/>
        </p:nvSpPr>
        <p:spPr>
          <a:xfrm rot="60000">
            <a:off x="4471988" y="603250"/>
            <a:ext cx="3787775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2"/>
          <p:cNvSpPr/>
          <p:nvPr/>
        </p:nvSpPr>
        <p:spPr>
          <a:xfrm rot="21540000">
            <a:off x="749300" y="576263"/>
            <a:ext cx="378936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3"/>
          <p:cNvSpPr/>
          <p:nvPr/>
        </p:nvSpPr>
        <p:spPr>
          <a:xfrm rot="21540000">
            <a:off x="749300" y="576263"/>
            <a:ext cx="3789363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435684">
            <a:off x="2371725" y="293688"/>
            <a:ext cx="566738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096196">
            <a:off x="6280150" y="333375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2063" y="5886450"/>
            <a:ext cx="12128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FEF1FE-AA94-4FAC-9FF9-8BB9A203B9D9}" type="datetimeFigureOut">
              <a:rPr lang="ru-RU"/>
              <a:pPr>
                <a:defRPr/>
              </a:pPr>
              <a:t>22.01.2016</a:t>
            </a:fld>
            <a:endParaRPr lang="ru-RU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914400" y="5829300"/>
            <a:ext cx="35226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8088" y="5897563"/>
            <a:ext cx="5540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4B8963-6A38-4126-9BE2-1E913422E8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8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11"/>
          <p:cNvSpPr/>
          <p:nvPr/>
        </p:nvSpPr>
        <p:spPr>
          <a:xfrm rot="21540000">
            <a:off x="749300" y="576263"/>
            <a:ext cx="378936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12"/>
          <p:cNvSpPr/>
          <p:nvPr/>
        </p:nvSpPr>
        <p:spPr>
          <a:xfrm rot="21540000">
            <a:off x="744538" y="576263"/>
            <a:ext cx="3789362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28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29"/>
          <p:cNvSpPr/>
          <p:nvPr/>
        </p:nvSpPr>
        <p:spPr>
          <a:xfrm rot="60000">
            <a:off x="4464050" y="603250"/>
            <a:ext cx="3789363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435684">
            <a:off x="2371725" y="293688"/>
            <a:ext cx="566738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096196">
            <a:off x="6280150" y="333375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238" y="5888038"/>
            <a:ext cx="12144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6082E1-96E2-4D2C-8F54-B00233FF1BAE}" type="datetimeFigureOut">
              <a:rPr lang="ru-RU"/>
              <a:pPr>
                <a:defRPr/>
              </a:pPr>
              <a:t>22.01.2016</a:t>
            </a:fld>
            <a:endParaRPr lang="ru-RU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914400" y="5830888"/>
            <a:ext cx="33194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850" y="5900738"/>
            <a:ext cx="5540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7EF208-7CD8-4C7A-A68A-BF4833854C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838" y="574675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838" y="576263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32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1435684">
            <a:off x="544513" y="273050"/>
            <a:ext cx="566737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4096196">
            <a:off x="8115300" y="298450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Title Placeholder 1"/>
          <p:cNvSpPr>
            <a:spLocks noGrp="1"/>
          </p:cNvSpPr>
          <p:nvPr>
            <p:ph type="title"/>
          </p:nvPr>
        </p:nvSpPr>
        <p:spPr bwMode="auto">
          <a:xfrm>
            <a:off x="1095375" y="817563"/>
            <a:ext cx="6964363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63675" y="2119313"/>
            <a:ext cx="6196013" cy="360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775" y="5808663"/>
            <a:ext cx="1212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Rage Italic" pitchFamily="66" charset="0"/>
                <a:cs typeface="+mn-cs"/>
              </a:defRPr>
            </a:lvl1pPr>
          </a:lstStyle>
          <a:p>
            <a:pPr>
              <a:defRPr/>
            </a:pPr>
            <a:fld id="{D628D66D-4857-4DD1-BA62-CA29E53FF9EA}" type="datetimeFigureOut">
              <a:rPr lang="ru-RU"/>
              <a:pPr>
                <a:defRPr/>
              </a:pPr>
              <a:t>22.01.2016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08663"/>
            <a:ext cx="5540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latin typeface="Rage Italic" pitchFamily="66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800" y="5808663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latin typeface="Rage Italic" pitchFamily="66" charset="0"/>
                <a:cs typeface="+mn-cs"/>
              </a:defRPr>
            </a:lvl1pPr>
          </a:lstStyle>
          <a:p>
            <a:pPr>
              <a:defRPr/>
            </a:pPr>
            <a:fld id="{4499C607-697D-45EE-A5E8-0FBEA7D29E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12" r:id="rId8"/>
    <p:sldLayoutId id="2147483713" r:id="rId9"/>
    <p:sldLayoutId id="2147483709" r:id="rId10"/>
    <p:sldLayoutId id="2147483710" r:id="rId11"/>
  </p:sldLayoutIdLst>
  <p:transition spd="slow">
    <p:cover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446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lori.ru/558171" TargetMode="External"/><Relationship Id="rId3" Type="http://schemas.openxmlformats.org/officeDocument/2006/relationships/hyperlink" Target="http://900igr.net/fotografii/russkij-jazyk" TargetMode="External"/><Relationship Id="rId7" Type="http://schemas.openxmlformats.org/officeDocument/2006/relationships/hyperlink" Target="http://blogs.mail.ru/mail" TargetMode="External"/><Relationship Id="rId2" Type="http://schemas.openxmlformats.org/officeDocument/2006/relationships/hyperlink" Target="http://gimn.chernyahovsk.ru/schoolshik/vneurok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ap.mobilmusic.ru/" TargetMode="External"/><Relationship Id="rId11" Type="http://schemas.openxmlformats.org/officeDocument/2006/relationships/image" Target="../media/image39.png"/><Relationship Id="rId5" Type="http://schemas.openxmlformats.org/officeDocument/2006/relationships/hyperlink" Target="http://fotki.yandex.ru/" TargetMode="External"/><Relationship Id="rId10" Type="http://schemas.openxmlformats.org/officeDocument/2006/relationships/hyperlink" Target="http://www.kinopoisk.ru/" TargetMode="External"/><Relationship Id="rId4" Type="http://schemas.openxmlformats.org/officeDocument/2006/relationships/hyperlink" Target="http://images.yandex.ru/" TargetMode="External"/><Relationship Id="rId9" Type="http://schemas.openxmlformats.org/officeDocument/2006/relationships/hyperlink" Target="http://animashky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27200" y="2428875"/>
            <a:ext cx="5722938" cy="107156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Как пишут поздравления?</a:t>
            </a:r>
            <a:endParaRPr lang="ru-RU" b="1" dirty="0">
              <a:solidFill>
                <a:schemeClr val="bg2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51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83175" y="3786188"/>
            <a:ext cx="2728913" cy="1770062"/>
          </a:xfrm>
        </p:spPr>
        <p:txBody>
          <a:bodyPr/>
          <a:lstStyle/>
          <a:p>
            <a:pPr algn="l" eaLnBrk="1" hangingPunct="1">
              <a:spcBef>
                <a:spcPct val="0"/>
              </a:spcBef>
            </a:pPr>
            <a:r>
              <a:rPr lang="ru-RU" sz="16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Выполнила: учитель начальных классов </a:t>
            </a:r>
          </a:p>
          <a:p>
            <a:pPr algn="l" eaLnBrk="1" hangingPunct="1">
              <a:spcBef>
                <a:spcPct val="0"/>
              </a:spcBef>
            </a:pPr>
            <a:r>
              <a:rPr lang="ru-RU" sz="16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МКОУ Первомайской ОШ Урюпинского района</a:t>
            </a:r>
          </a:p>
          <a:p>
            <a:pPr algn="l" eaLnBrk="1" hangingPunct="1">
              <a:spcBef>
                <a:spcPct val="0"/>
              </a:spcBef>
            </a:pPr>
            <a:r>
              <a:rPr lang="ru-RU" sz="16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Волгоградской области Дощечникова</a:t>
            </a:r>
          </a:p>
          <a:p>
            <a:pPr algn="l" eaLnBrk="1" hangingPunct="1">
              <a:spcBef>
                <a:spcPct val="0"/>
              </a:spcBef>
            </a:pPr>
            <a:r>
              <a:rPr lang="ru-RU" sz="16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Наталья Ивановна</a:t>
            </a:r>
          </a:p>
        </p:txBody>
      </p:sp>
      <p:pic>
        <p:nvPicPr>
          <p:cNvPr id="5124" name="Picture 2" descr="C:\Documents and Settings\СиО\Рабочий стол\мама\открытки сбор для урока\Копия Копия 78.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5229225"/>
            <a:ext cx="35274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5564188"/>
            <a:ext cx="36004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4" descr="C:\Documents and Settings\СиО\Рабочий стол\мама\картинки\balls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316038" y="1055688"/>
            <a:ext cx="1479550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36850" y="1058863"/>
            <a:ext cx="183515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37075" y="1123950"/>
            <a:ext cx="183515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89675" y="1228725"/>
            <a:ext cx="1835150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042988" y="1892300"/>
            <a:ext cx="7129462" cy="3397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BC1C59"/>
                </a:solidFill>
                <a:latin typeface="Times New Roman" pitchFamily="18" charset="0"/>
                <a:cs typeface="Times New Roman" pitchFamily="18" charset="0"/>
              </a:rPr>
              <a:t>урок </a:t>
            </a:r>
            <a:r>
              <a:rPr lang="ru-RU" sz="1600" b="1" dirty="0">
                <a:solidFill>
                  <a:srgbClr val="BC1C59"/>
                </a:solidFill>
                <a:latin typeface="Times New Roman" pitchFamily="18" charset="0"/>
                <a:cs typeface="Times New Roman" pitchFamily="18" charset="0"/>
              </a:rPr>
              <a:t>русского</a:t>
            </a:r>
            <a:r>
              <a:rPr lang="ru-RU" sz="1600" dirty="0">
                <a:solidFill>
                  <a:srgbClr val="BC1C59"/>
                </a:solidFill>
                <a:latin typeface="Times New Roman" pitchFamily="18" charset="0"/>
                <a:cs typeface="Times New Roman" pitchFamily="18" charset="0"/>
              </a:rPr>
              <a:t> языка   1 класс   УМК «Гармония»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</p:spPr>
        <p:txBody>
          <a:bodyPr rtlCol="0"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>
                <a:ln w="11430"/>
                <a:gradFill>
                  <a:gsLst>
                    <a:gs pos="25000">
                      <a:srgbClr val="009DD9">
                        <a:satMod val="155000"/>
                      </a:srgbClr>
                    </a:gs>
                    <a:gs pos="100000">
                      <a:srgbClr val="009DD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Работа в </a:t>
            </a:r>
            <a:r>
              <a:rPr lang="ru-RU" sz="4800" b="1" spc="50" dirty="0" smtClean="0">
                <a:ln w="11430"/>
                <a:gradFill>
                  <a:gsLst>
                    <a:gs pos="25000">
                      <a:srgbClr val="009DD9">
                        <a:satMod val="155000"/>
                      </a:srgbClr>
                    </a:gs>
                    <a:gs pos="100000">
                      <a:srgbClr val="009DD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паре</a:t>
            </a:r>
            <a:endParaRPr lang="ru-RU" sz="4800" dirty="0"/>
          </a:p>
        </p:txBody>
      </p:sp>
      <p:pic>
        <p:nvPicPr>
          <p:cNvPr id="14339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2441575" y="2403475"/>
            <a:ext cx="4240213" cy="3035300"/>
          </a:xfr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Как вы считаете какой части поздравления </a:t>
            </a:r>
            <a:br>
              <a:rPr lang="ru-RU" sz="24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 бывает в устной речи?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145064" y="2060848"/>
            <a:ext cx="4947216" cy="3816424"/>
          </a:xfrm>
          <a:prstGeom prst="roundRect">
            <a:avLst>
              <a:gd name="adj" fmla="val 16667"/>
            </a:avLst>
          </a:prstGeo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Что должно прозвучать в ответ</a:t>
            </a:r>
            <a:br>
              <a:rPr lang="ru-RU" sz="24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на поздравление?</a:t>
            </a:r>
          </a:p>
        </p:txBody>
      </p:sp>
      <p:pic>
        <p:nvPicPr>
          <p:cNvPr id="2050" name="Picture 2" descr="C:\Documents and Settings\СиО\Рабочий стол\мама\картинки\Копия спасибо 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940152" y="1844824"/>
            <a:ext cx="1975312" cy="22751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/>
          </a:extLst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123728" y="2313261"/>
            <a:ext cx="3333750" cy="3181350"/>
          </a:xfr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</p:spPr>
        <p:txBody>
          <a:bodyPr rtlCol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>
                <a:ln w="11430"/>
                <a:gradFill>
                  <a:gsLst>
                    <a:gs pos="25000">
                      <a:srgbClr val="009DD9">
                        <a:satMod val="155000"/>
                      </a:srgbClr>
                    </a:gs>
                    <a:gs pos="100000">
                      <a:srgbClr val="009DD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Работа в группе</a:t>
            </a:r>
            <a:br>
              <a:rPr lang="ru-RU" sz="4800" b="1" spc="50" dirty="0">
                <a:ln w="11430"/>
                <a:gradFill>
                  <a:gsLst>
                    <a:gs pos="25000">
                      <a:srgbClr val="009DD9">
                        <a:satMod val="155000"/>
                      </a:srgbClr>
                    </a:gs>
                    <a:gs pos="100000">
                      <a:srgbClr val="009DD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1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70163" y="2119313"/>
            <a:ext cx="3983037" cy="3603625"/>
          </a:xfr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ru-RU" sz="800" smtClean="0">
                <a:solidFill>
                  <a:srgbClr val="000000"/>
                </a:solidFill>
                <a:latin typeface="Arial Unicode MS" pitchFamily="34" charset="-128"/>
              </a:rPr>
              <a:t/>
            </a:r>
            <a:br>
              <a:rPr lang="ru-RU" sz="800" smtClean="0">
                <a:solidFill>
                  <a:srgbClr val="000000"/>
                </a:solidFill>
                <a:latin typeface="Arial Unicode MS" pitchFamily="34" charset="-128"/>
              </a:rPr>
            </a:br>
            <a:r>
              <a:rPr lang="ru-RU" sz="800" smtClean="0">
                <a:solidFill>
                  <a:srgbClr val="0070C0"/>
                </a:solidFill>
                <a:latin typeface="Arial Unicode MS" pitchFamily="34" charset="-128"/>
              </a:rPr>
              <a:t>                                </a:t>
            </a:r>
            <a:r>
              <a:rPr lang="ru-RU" sz="24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Помоги Антону написать поздравительную        	открытку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363514" y="2276871"/>
            <a:ext cx="2416398" cy="2590443"/>
          </a:xfrm>
          <a:prstGeom prst="ellipse">
            <a:avLst/>
          </a:prstGeom>
          <a:effectLst>
            <a:softEdge rad="112500"/>
          </a:effectLst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64075" y="2119313"/>
            <a:ext cx="3652838" cy="3109912"/>
          </a:xfrm>
        </p:spPr>
        <p:txBody>
          <a:bodyPr rtlCol="0">
            <a:normAutofit lnSpcReduction="10000"/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Brush Script MT" pitchFamily="66" charset="0"/>
              <a:buNone/>
              <a:defRPr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Прочитай пожелания.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 болеть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ыть здоровой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ольше отдыхать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…чтобы тебя (вас) радовали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 унывать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обольше улыбок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орошего настроения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76375" y="5502275"/>
            <a:ext cx="618807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Что еще можно пожелать близкому человеку?</a:t>
            </a:r>
            <a:endParaRPr lang="ru-RU" dirty="0">
              <a:solidFill>
                <a:srgbClr val="0070C0"/>
              </a:solidFill>
              <a:latin typeface="+mn-lt"/>
              <a:cs typeface="+mn-cs"/>
            </a:endParaRPr>
          </a:p>
        </p:txBody>
      </p:sp>
      <p:pic>
        <p:nvPicPr>
          <p:cNvPr id="184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1113" y="1123950"/>
            <a:ext cx="627062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Содержимое 2"/>
          <p:cNvSpPr>
            <a:spLocks noGrp="1"/>
          </p:cNvSpPr>
          <p:nvPr>
            <p:ph idx="1"/>
          </p:nvPr>
        </p:nvSpPr>
        <p:spPr>
          <a:xfrm>
            <a:off x="457200" y="1557338"/>
            <a:ext cx="8229600" cy="4449762"/>
          </a:xfrm>
        </p:spPr>
        <p:txBody>
          <a:bodyPr/>
          <a:lstStyle/>
          <a:p>
            <a:pPr eaLnBrk="1" hangingPunct="1"/>
            <a:r>
              <a:rPr lang="ru-RU" smtClean="0"/>
              <a:t>            </a:t>
            </a:r>
          </a:p>
        </p:txBody>
      </p:sp>
      <p:sp>
        <p:nvSpPr>
          <p:cNvPr id="19459" name="Заголовок 1"/>
          <p:cNvSpPr>
            <a:spLocks noGrp="1"/>
          </p:cNvSpPr>
          <p:nvPr>
            <p:ph type="title"/>
          </p:nvPr>
        </p:nvSpPr>
        <p:spPr>
          <a:xfrm>
            <a:off x="1328738" y="836613"/>
            <a:ext cx="6051550" cy="449262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Самооценка </a:t>
            </a:r>
            <a:endParaRPr lang="ru-RU" sz="2400" smtClean="0">
              <a:solidFill>
                <a:schemeClr val="accent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87675" y="1484313"/>
            <a:ext cx="4968875" cy="63404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Сделал все, что в моих силах для успеха.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Я очень доволен собой!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Мне было трудно, но я справился.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Не доволен, сделал не все, что мог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accent6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accent6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accent6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accent6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accent6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accent6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pic>
        <p:nvPicPr>
          <p:cNvPr id="19461" name="Рисунок 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36713" y="1557338"/>
            <a:ext cx="752475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Рисунок 11" descr="C:\Documents and Settings\СиО\Рабочий стол\мама\картинки\ball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2924175"/>
            <a:ext cx="75247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Рисунок 1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636713" y="4292600"/>
            <a:ext cx="75247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Какие праздники мы отмечаем в мае?</a:t>
            </a:r>
            <a:b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Хотели бы вы написать поздравление? </a:t>
            </a: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(стр.127 задание 193)</a:t>
            </a:r>
            <a:b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x-none" sz="16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x-none" sz="16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Дома напишите поздравление с одним из майских праздников по </a:t>
            </a:r>
            <a:r>
              <a:rPr lang="x-none" sz="16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выбору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x-none" sz="16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x-none" sz="16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(на открытках, нарисовать самим открытки и т. д.).</a:t>
            </a:r>
            <a:endParaRPr lang="ru-RU" sz="1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298575" y="2887531"/>
            <a:ext cx="3200400" cy="2070362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Объект 11"/>
          <p:cNvPicPr>
            <a:picLocks noGrp="1" noChangeAspect="1"/>
          </p:cNvPicPr>
          <p:nvPr>
            <p:ph sz="quarter" idx="14"/>
          </p:nvPr>
        </p:nvPicPr>
        <p:blipFill>
          <a:blip r:embed="rId3" cstate="screen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664075" y="2774800"/>
            <a:ext cx="3200400" cy="2294237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Примеры поздравлений</a:t>
            </a: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767493" y="2120900"/>
            <a:ext cx="2262563" cy="3603625"/>
          </a:xfr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Объект 10"/>
          <p:cNvPicPr>
            <a:picLocks noGrp="1" noChangeAspect="1"/>
          </p:cNvPicPr>
          <p:nvPr>
            <p:ph sz="quarter" idx="14"/>
          </p:nvPr>
        </p:nvPicPr>
        <p:blipFill>
          <a:blip r:embed="rId3" cstate="screen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664075" y="2748972"/>
            <a:ext cx="3200400" cy="2345893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253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836613"/>
            <a:ext cx="6985000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1095375" y="1052513"/>
            <a:ext cx="6964363" cy="792162"/>
          </a:xfrm>
        </p:spPr>
        <p:txBody>
          <a:bodyPr/>
          <a:lstStyle/>
          <a:p>
            <a:pPr algn="l" eaLnBrk="1" hangingPunct="1"/>
            <a:r>
              <a:rPr lang="ru-RU" sz="24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Используемые ресурсы: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http://</a:t>
            </a:r>
            <a:r>
              <a:rPr lang="en-US" sz="1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gimn.chernyahovsk.ru/schoolshik/vneurok</a:t>
            </a:r>
            <a:endParaRPr lang="ru-RU" sz="1400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u="sng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 </a:t>
            </a:r>
            <a:r>
              <a:rPr lang="en-US" sz="1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</a:t>
            </a:r>
            <a:r>
              <a:rPr lang="en-US" sz="14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://</a:t>
            </a:r>
            <a:r>
              <a:rPr lang="en-US" sz="1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900igr.net/fotografii/russkij-jazyk</a:t>
            </a:r>
            <a:endParaRPr lang="ru-RU" sz="1400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>
                <a:latin typeface="Times New Roman" pitchFamily="18" charset="0"/>
                <a:cs typeface="Times New Roman" pitchFamily="18" charset="0"/>
                <a:hlinkClick r:id="rId4"/>
              </a:rPr>
              <a:t>http://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4"/>
              </a:rPr>
              <a:t>images.yandex.ru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rgbClr val="0BD0D9"/>
              </a:buClr>
              <a:buSzPct val="95000"/>
              <a:buFont typeface="Arial" pitchFamily="34" charset="0"/>
              <a:buChar char="•"/>
              <a:defRPr/>
            </a:pPr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</a:t>
            </a:r>
            <a:r>
              <a:rPr lang="en-US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://</a:t>
            </a:r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fotki.yandex.ru</a:t>
            </a:r>
            <a:endParaRPr lang="ru-RU" sz="1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rgbClr val="0BD0D9"/>
              </a:buClr>
              <a:buSzPct val="95000"/>
              <a:buFont typeface="Arial" pitchFamily="34" charset="0"/>
              <a:buChar char="•"/>
              <a:defRPr/>
            </a:pPr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http</a:t>
            </a:r>
            <a:r>
              <a:rPr lang="en-US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://</a:t>
            </a:r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wap.mobilmusic.ru</a:t>
            </a:r>
            <a:endParaRPr lang="ru-RU" sz="1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rgbClr val="0BD0D9"/>
              </a:buClr>
              <a:buSzPct val="95000"/>
              <a:buFont typeface="Arial" pitchFamily="34" charset="0"/>
              <a:buChar char="•"/>
              <a:defRPr/>
            </a:pPr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http</a:t>
            </a:r>
            <a:r>
              <a:rPr lang="en-US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://</a:t>
            </a:r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blogs.mail.ru/mail</a:t>
            </a:r>
            <a:endParaRPr lang="ru-RU" sz="1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rgbClr val="0BD0D9"/>
              </a:buClr>
              <a:buSzPct val="95000"/>
              <a:buFont typeface="Arial" pitchFamily="34" charset="0"/>
              <a:buChar char="•"/>
              <a:defRPr/>
            </a:pPr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8"/>
              </a:rPr>
              <a:t>http</a:t>
            </a:r>
            <a:r>
              <a:rPr lang="en-US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8"/>
              </a:rPr>
              <a:t>://</a:t>
            </a:r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8"/>
              </a:rPr>
              <a:t>lori.ru/558171</a:t>
            </a:r>
            <a:endParaRPr lang="ru-RU" sz="1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rgbClr val="0BD0D9"/>
              </a:buClr>
              <a:buSzPct val="95000"/>
              <a:buFont typeface="Arial" pitchFamily="34" charset="0"/>
              <a:buChar char="•"/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  <a:hlinkClick r:id="rId9"/>
              </a:rPr>
              <a:t>http://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  <a:hlinkClick r:id="rId9"/>
              </a:rPr>
              <a:t>animashky.ru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rgbClr val="0BD0D9"/>
              </a:buClr>
              <a:buSzPct val="95000"/>
              <a:buFont typeface="Arial" pitchFamily="34" charset="0"/>
              <a:buChar char="•"/>
              <a:defRPr/>
            </a:pPr>
            <a:r>
              <a:rPr lang="en-US" sz="1400" dirty="0">
                <a:latin typeface="Times New Roman" pitchFamily="18" charset="0"/>
                <a:cs typeface="Times New Roman" pitchFamily="18" charset="0"/>
                <a:hlinkClick r:id="rId10"/>
              </a:rPr>
              <a:t>http://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10"/>
              </a:rPr>
              <a:t>www.kinopoisk.ru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rgbClr val="0BD0D9"/>
              </a:buClr>
              <a:buSzPct val="95000"/>
              <a:buFont typeface="Arial" pitchFamily="34" charset="0"/>
              <a:buChar char="•"/>
              <a:defRPr/>
            </a:pPr>
            <a:endParaRPr lang="ru-RU" sz="14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rgbClr val="0BD0D9"/>
              </a:buClr>
              <a:buSzPct val="95000"/>
              <a:buFont typeface="Arial" pitchFamily="34" charset="0"/>
              <a:buChar char="•"/>
              <a:defRPr/>
            </a:pPr>
            <a:endParaRPr lang="ru-RU" sz="1400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endParaRPr lang="ru-RU" sz="14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Brush Script MT" pitchFamily="66" charset="0"/>
              <a:buNone/>
              <a:defRPr/>
            </a:pPr>
            <a:endParaRPr lang="ru-RU" dirty="0"/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6948488" y="4941888"/>
            <a:ext cx="936625" cy="94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b="1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Что вы ожидаете от урока?</a:t>
            </a:r>
            <a:endParaRPr lang="ru-RU" sz="2400" b="1" smtClean="0">
              <a:solidFill>
                <a:srgbClr val="0070C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554163" y="2133600"/>
            <a:ext cx="6637337" cy="3603625"/>
          </a:xfrm>
        </p:spPr>
        <p:txBody>
          <a:bodyPr rtlCol="0">
            <a:normAutofit fontScale="925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Brush Script MT" pitchFamily="66" charset="0"/>
              <a:buNone/>
              <a:defRPr/>
            </a:pPr>
            <a:r>
              <a:rPr lang="ru-RU" dirty="0"/>
              <a:t> </a:t>
            </a:r>
          </a:p>
          <a:p>
            <a:pPr marL="0" indent="0" eaLnBrk="1" fontAlgn="auto" hangingPunct="1">
              <a:spcAft>
                <a:spcPts val="0"/>
              </a:spcAft>
              <a:buFont typeface="Brush Script MT" pitchFamily="66" charset="0"/>
              <a:buNone/>
              <a:defRPr/>
            </a:pPr>
            <a:r>
              <a:rPr lang="ru-RU" dirty="0" smtClean="0"/>
              <a:t>             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узнаю 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много нового	</a:t>
            </a:r>
          </a:p>
          <a:p>
            <a:pPr marL="0" indent="0" eaLnBrk="1" fontAlgn="auto" hangingPunct="1">
              <a:spcAft>
                <a:spcPts val="0"/>
              </a:spcAft>
              <a:buFont typeface="Brush Script MT" pitchFamily="66" charset="0"/>
              <a:buNone/>
              <a:defRPr/>
            </a:pPr>
            <a:r>
              <a:rPr lang="ru-RU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marL="0" indent="0" eaLnBrk="1" fontAlgn="auto" hangingPunct="1">
              <a:spcAft>
                <a:spcPts val="0"/>
              </a:spcAft>
              <a:buFont typeface="Brush Script MT" pitchFamily="66" charset="0"/>
              <a:buNone/>
              <a:defRPr/>
            </a:pPr>
            <a:r>
              <a:rPr 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pPr marL="0" indent="0" eaLnBrk="1" fontAlgn="auto" hangingPunct="1">
              <a:spcAft>
                <a:spcPts val="0"/>
              </a:spcAft>
              <a:buFont typeface="Brush Script MT" pitchFamily="66" charset="0"/>
              <a:buNone/>
              <a:defRPr/>
            </a:pPr>
            <a:r>
              <a:rPr lang="ru-RU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меня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что-то и заинтересует</a:t>
            </a:r>
          </a:p>
          <a:p>
            <a:pPr marL="0" indent="0" eaLnBrk="1" fontAlgn="auto" hangingPunct="1">
              <a:spcAft>
                <a:spcPts val="0"/>
              </a:spcAft>
              <a:buFont typeface="Brush Script MT" pitchFamily="66" charset="0"/>
              <a:buNone/>
              <a:defRPr/>
            </a:pPr>
            <a:r>
              <a:rPr lang="ru-RU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endParaRPr lang="ru-RU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Brush Script MT" pitchFamily="66" charset="0"/>
              <a:buNone/>
              <a:defRPr/>
            </a:pPr>
            <a:r>
              <a:rPr 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pPr marL="0" indent="0" eaLnBrk="1" fontAlgn="auto" hangingPunct="1">
              <a:spcAft>
                <a:spcPts val="0"/>
              </a:spcAft>
              <a:buFont typeface="Brush Script MT" pitchFamily="66" charset="0"/>
              <a:buNone/>
              <a:defRPr/>
            </a:pPr>
            <a:r>
              <a:rPr lang="ru-RU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испытаю 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трудности, неуверенность в себе</a:t>
            </a:r>
          </a:p>
          <a:p>
            <a:pPr marL="0" indent="0" eaLnBrk="1" fontAlgn="auto" hangingPunct="1">
              <a:spcAft>
                <a:spcPts val="0"/>
              </a:spcAft>
              <a:buFont typeface="Brush Script MT" pitchFamily="66" charset="0"/>
              <a:buNone/>
              <a:defRPr/>
            </a:pPr>
            <a:r>
              <a:rPr lang="ru-RU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87525" y="4583113"/>
            <a:ext cx="4730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801813" y="3370263"/>
            <a:ext cx="479425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5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724025" y="2276475"/>
            <a:ext cx="552450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ru-RU" sz="24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Посмотрите отрывок из мультфильма.</a:t>
            </a:r>
            <a:br>
              <a:rPr lang="ru-RU" sz="24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Кто и что собирался сделать? </a:t>
            </a:r>
            <a:br>
              <a:rPr lang="ru-RU" sz="24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Кто помог?</a:t>
            </a:r>
          </a:p>
        </p:txBody>
      </p:sp>
      <p:pic>
        <p:nvPicPr>
          <p:cNvPr id="4" name="Picture 12" descr="Персонажи Советских мультфильмов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/>
            </a:extLst>
          </a:blip>
          <a:srcRect/>
          <a:stretch/>
        </p:blipFill>
        <p:spPr>
          <a:xfrm>
            <a:off x="3491880" y="2424206"/>
            <a:ext cx="1728191" cy="1971913"/>
          </a:xfrm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/>
            </a:extLst>
          </a:blip>
          <a:srcRect/>
          <a:stretch/>
        </p:blipFill>
        <p:spPr bwMode="auto">
          <a:xfrm>
            <a:off x="6444208" y="3413301"/>
            <a:ext cx="1116859" cy="147155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6" name="Picture 12" descr="Персонажи Советских мультфильмов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/>
            </a:extLst>
          </a:blip>
          <a:srcRect/>
          <a:stretch/>
        </p:blipFill>
        <p:spPr bwMode="auto">
          <a:xfrm>
            <a:off x="1475656" y="4293096"/>
            <a:ext cx="940045" cy="15225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552950" y="3414713"/>
            <a:ext cx="38100" cy="2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552950" y="3414713"/>
            <a:ext cx="38100" cy="2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 fullScrn="1">
              <p:cMediaNode vol="8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ru-RU" sz="24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Тема урока: </a:t>
            </a:r>
            <a:r>
              <a:rPr lang="ru-RU" sz="2400" b="1" i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«Как пишут поздравления»</a:t>
            </a:r>
            <a:endParaRPr lang="ru-RU" sz="2400" i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627784" y="2132856"/>
            <a:ext cx="3882157" cy="3434299"/>
          </a:xfrm>
          <a:prstGeom prst="ellipse">
            <a:avLst/>
          </a:prstGeom>
          <a:effectLst>
            <a:softEdge rad="112500"/>
          </a:effec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Кто?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                                             </a:t>
            </a:r>
            <a:r>
              <a:rPr lang="ru-RU" sz="2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Кого? </a:t>
            </a:r>
            <a:br>
              <a:rPr lang="ru-RU" sz="2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Когда? </a:t>
            </a:r>
            <a:r>
              <a:rPr lang="ru-RU" sz="27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С чем?			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              </a:t>
            </a:r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Как?</a:t>
            </a:r>
            <a:endParaRPr lang="ru-RU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298575" y="2721331"/>
            <a:ext cx="3200400" cy="2402762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screen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664075" y="2709267"/>
            <a:ext cx="3200400" cy="2425303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ru-RU" sz="220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4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Чему будете учиться?</a:t>
            </a:r>
            <a:br>
              <a:rPr lang="ru-RU" sz="24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Для чего?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115616" y="2679372"/>
            <a:ext cx="3340968" cy="2549828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>
          <a:xfrm>
            <a:off x="4859338" y="1906588"/>
            <a:ext cx="3200400" cy="374332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Brush Script MT" pitchFamily="66" charset="0"/>
              <a:buNone/>
              <a:defRPr/>
            </a:pPr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Обсуждать   правила обращения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Узнать строение и правила оформления поздравлений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Конструировать поздравления из готовых частей</a:t>
            </a:r>
            <a:endParaRPr lang="ru-RU" sz="2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21212561">
            <a:off x="2362200" y="3805238"/>
            <a:ext cx="1268413" cy="46196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  <a:cs typeface="+mn-cs"/>
              </a:rPr>
              <a:t>                               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</p:spPr>
        <p:txBody>
          <a:bodyPr rtlCol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>
                <a:ln w="11430"/>
                <a:gradFill>
                  <a:gsLst>
                    <a:gs pos="25000">
                      <a:srgbClr val="009DD9">
                        <a:satMod val="155000"/>
                      </a:srgbClr>
                    </a:gs>
                    <a:gs pos="100000">
                      <a:srgbClr val="009DD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Работа в группе</a:t>
            </a:r>
            <a:br>
              <a:rPr lang="ru-RU" sz="4800" b="1" spc="50" dirty="0">
                <a:ln w="11430"/>
                <a:gradFill>
                  <a:gsLst>
                    <a:gs pos="25000">
                      <a:srgbClr val="009DD9">
                        <a:satMod val="155000"/>
                      </a:srgbClr>
                    </a:gs>
                    <a:gs pos="100000">
                      <a:srgbClr val="009DD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7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70163" y="2119313"/>
            <a:ext cx="3983037" cy="3603625"/>
          </a:xfr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684213" y="836613"/>
            <a:ext cx="7991475" cy="647700"/>
          </a:xfrm>
        </p:spPr>
        <p:txBody>
          <a:bodyPr/>
          <a:lstStyle/>
          <a:p>
            <a:pPr eaLnBrk="1" hangingPunct="1"/>
            <a:r>
              <a:rPr lang="ru-RU" sz="24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Назовите по порядку четыре слова, части поздравления</a:t>
            </a:r>
          </a:p>
        </p:txBody>
      </p:sp>
      <p:pic>
        <p:nvPicPr>
          <p:cNvPr id="10" name="Объект 9" descr="Копия приложение 1  Документ Microsoft Word.docx - Microsoft Word"/>
          <p:cNvPicPr>
            <a:picLocks noGrp="1" noChangeAspect="1"/>
          </p:cNvPicPr>
          <p:nvPr>
            <p:ph sz="quarter" idx="14"/>
          </p:nvPr>
        </p:nvPicPr>
        <p:blipFill rotWithShape="1">
          <a:blip r:embed="rId2" cstate="print">
            <a:extLst>
              <a:ext uri="{28A0092B-C50C-407E-A947-70E740481C1C}"/>
            </a:extLst>
          </a:blip>
          <a:srcRect/>
          <a:stretch/>
        </p:blipFill>
        <p:spPr>
          <a:xfrm>
            <a:off x="4860032" y="1921187"/>
            <a:ext cx="2952328" cy="3571637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Объект 8" descr="Копия приложение 1  Документ Microsoft Word.docx - Microsoft Word"/>
          <p:cNvPicPr>
            <a:picLocks noGrp="1" noChangeAspect="1"/>
          </p:cNvPicPr>
          <p:nvPr>
            <p:ph sz="quarter" idx="13"/>
          </p:nvPr>
        </p:nvPicPr>
        <p:blipFill rotWithShape="1">
          <a:blip r:embed="rId3" cstate="print">
            <a:extLst>
              <a:ext uri="{28A0092B-C50C-407E-A947-70E740481C1C}"/>
            </a:extLst>
          </a:blip>
          <a:srcRect/>
          <a:stretch/>
        </p:blipFill>
        <p:spPr>
          <a:xfrm>
            <a:off x="1330499" y="2414201"/>
            <a:ext cx="2880320" cy="357457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1428750" y="1628775"/>
            <a:ext cx="2671763" cy="584200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Подпись.          Обращение.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Поздравление. Пожелание.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300" b="1" spc="50" dirty="0" smtClean="0">
                <a:ln w="11430"/>
                <a:gradFill>
                  <a:gsLst>
                    <a:gs pos="25000">
                      <a:srgbClr val="009DD9">
                        <a:satMod val="155000"/>
                      </a:srgbClr>
                    </a:gs>
                    <a:gs pos="100000">
                      <a:srgbClr val="009DD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5300" b="1" spc="50" dirty="0" smtClean="0">
                <a:ln w="11430"/>
                <a:gradFill>
                  <a:gsLst>
                    <a:gs pos="25000">
                      <a:srgbClr val="009DD9">
                        <a:satMod val="155000"/>
                      </a:srgbClr>
                    </a:gs>
                    <a:gs pos="100000">
                      <a:srgbClr val="009DD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5300" b="1" spc="50" dirty="0" smtClean="0">
                <a:ln w="11430"/>
                <a:gradFill>
                  <a:gsLst>
                    <a:gs pos="25000">
                      <a:srgbClr val="009DD9">
                        <a:satMod val="155000"/>
                      </a:srgbClr>
                    </a:gs>
                    <a:gs pos="100000">
                      <a:srgbClr val="009DD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ФИЗМИНУТКА</a:t>
            </a:r>
            <a:r>
              <a:rPr lang="ru-RU" sz="5300" b="1" spc="50" dirty="0">
                <a:ln w="11430"/>
                <a:gradFill>
                  <a:gsLst>
                    <a:gs pos="25000">
                      <a:srgbClr val="009DD9">
                        <a:satMod val="155000"/>
                      </a:srgbClr>
                    </a:gs>
                    <a:gs pos="100000">
                      <a:srgbClr val="009DD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5300" b="1" spc="50" dirty="0">
                <a:ln w="11430"/>
                <a:gradFill>
                  <a:gsLst>
                    <a:gs pos="25000">
                      <a:srgbClr val="009DD9">
                        <a:satMod val="155000"/>
                      </a:srgbClr>
                    </a:gs>
                    <a:gs pos="100000">
                      <a:srgbClr val="009DD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53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132931" y="2206625"/>
            <a:ext cx="2857500" cy="3429000"/>
          </a:xfrm>
          <a:prstGeom prst="ellipse">
            <a:avLst/>
          </a:prstGeom>
          <a:effectLst>
            <a:softEdge rad="112500"/>
          </a:effec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971</TotalTime>
  <Words>211</Words>
  <Application>Microsoft Office PowerPoint</Application>
  <PresentationFormat>Экран (4:3)</PresentationFormat>
  <Paragraphs>79</Paragraphs>
  <Slides>19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Кнопка</vt:lpstr>
      <vt:lpstr>Как пишут поздравления?</vt:lpstr>
      <vt:lpstr>Что вы ожидаете от урока?</vt:lpstr>
      <vt:lpstr>Посмотрите отрывок из мультфильма.  Кто и что собирался сделать?   Кто помог?</vt:lpstr>
      <vt:lpstr>Тема урока: «Как пишут поздравления»</vt:lpstr>
      <vt:lpstr> Кто?                                              Кого?                         Когда?                 С чем?                  Как?</vt:lpstr>
      <vt:lpstr>      Чему будете учиться?       Для чего?</vt:lpstr>
      <vt:lpstr>Работа в группе </vt:lpstr>
      <vt:lpstr>Назовите по порядку четыре слова, части поздравления</vt:lpstr>
      <vt:lpstr> ФИЗМИНУТКА </vt:lpstr>
      <vt:lpstr>Работа в паре</vt:lpstr>
      <vt:lpstr>Как вы считаете какой части поздравления  не бывает в устной речи?</vt:lpstr>
      <vt:lpstr>Что должно прозвучать в ответ  на поздравление?</vt:lpstr>
      <vt:lpstr>Работа в группе </vt:lpstr>
      <vt:lpstr>                                 Помоги Антону написать поздравительную         открытку</vt:lpstr>
      <vt:lpstr>Самооценка </vt:lpstr>
      <vt:lpstr>Какие праздники мы отмечаем в мае? Хотели бы вы написать поздравление? (стр.127 задание 193)  Дома напишите поздравление с одним из майских праздников по выбору  (на открытках, нарисовать самим открытки и т. д.).</vt:lpstr>
      <vt:lpstr>Примеры поздравлений</vt:lpstr>
      <vt:lpstr>Слайд 18</vt:lpstr>
      <vt:lpstr>Используемые ресурсы: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</dc:creator>
  <cp:lastModifiedBy>учитель</cp:lastModifiedBy>
  <cp:revision>59</cp:revision>
  <dcterms:modified xsi:type="dcterms:W3CDTF">2016-01-22T09:47:33Z</dcterms:modified>
</cp:coreProperties>
</file>