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9" r:id="rId3"/>
    <p:sldId id="277" r:id="rId4"/>
    <p:sldId id="286" r:id="rId5"/>
    <p:sldId id="280" r:id="rId6"/>
    <p:sldId id="281" r:id="rId7"/>
    <p:sldId id="284" r:id="rId8"/>
    <p:sldId id="300" r:id="rId9"/>
    <p:sldId id="261" r:id="rId10"/>
    <p:sldId id="287" r:id="rId11"/>
    <p:sldId id="292" r:id="rId12"/>
    <p:sldId id="291" r:id="rId13"/>
    <p:sldId id="303" r:id="rId14"/>
    <p:sldId id="302" r:id="rId15"/>
    <p:sldId id="293" r:id="rId16"/>
    <p:sldId id="294" r:id="rId17"/>
    <p:sldId id="296" r:id="rId18"/>
    <p:sldId id="265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9900"/>
    <a:srgbClr val="F9F9A5"/>
    <a:srgbClr val="C1EE1E"/>
    <a:srgbClr val="1FD4ED"/>
    <a:srgbClr val="FFCCCC"/>
    <a:srgbClr val="ECD420"/>
    <a:srgbClr val="EEB5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156" autoAdjust="0"/>
  </p:normalViewPr>
  <p:slideViewPr>
    <p:cSldViewPr>
      <p:cViewPr varScale="1">
        <p:scale>
          <a:sx n="65" d="100"/>
          <a:sy n="65" d="100"/>
        </p:scale>
        <p:origin x="-5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097BF-0898-4754-A0CB-EDB7E1497A4C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AA45E-09C4-4E77-9261-52E627451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03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AA45E-09C4-4E77-9261-52E627451357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750"/>
            <a:ext cx="9144000" cy="542925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9D9CC-3BBE-492B-81D8-7BF497981CB8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F2F97-1F52-479E-9F31-951D1EF78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11F9-44FC-4F31-A9BC-EFBE8A21C77E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782A-9CEC-482B-B547-9CA732FE3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ПРИРОДА\Осень\O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17463"/>
            <a:ext cx="9140825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5301207"/>
            <a:ext cx="5364087" cy="864097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6309320"/>
            <a:ext cx="4680520" cy="4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428750"/>
            <a:ext cx="9144000" cy="542925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11FB0-1224-4C25-A374-CF5C8EE02E53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BCE85-58AC-4DE7-91D0-85AC57B93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FF2E6-CB87-4CD7-AC15-F2F22278A344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DC49F-000E-4DB4-A070-2ED56B9C3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750"/>
            <a:ext cx="9144000" cy="542925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0F55D-0831-4370-83BF-D5D8E04CEE7F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A5AF4-4C01-4D74-8C35-22B1B63AF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3866B-E19E-4F41-9324-EF220A78B8CD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EEC0A-BF26-41DF-B4E2-481CBB9D6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1D7AD-26EC-45BC-B9E7-FA06A6E818F1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98DBD-8EF2-4D5F-AFE9-23D0C9BC2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86C0A-219F-4C88-A5D8-7DCF9390C32D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1D3A-879B-4C3D-8A3F-0803F50CF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4686E-7A7C-41C0-8177-2ACB9F1BA7D4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753C2-010E-4889-867A-63A0C468E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BBB78-7AC4-46EB-ABAE-ED8781AD1EE8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DAD07-E5E7-456F-8BA6-3208DE97A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5928A0-BDDF-46C2-AE30-8D41D7B1A0A0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A12C2C-B241-4451-83E9-CDE4D4C5E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23" r:id="rId3"/>
    <p:sldLayoutId id="2147483732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4294967295"/>
          </p:nvPr>
        </p:nvSpPr>
        <p:spPr>
          <a:xfrm>
            <a:off x="4165600" y="4005263"/>
            <a:ext cx="4978400" cy="2120900"/>
          </a:xfrm>
        </p:spPr>
        <p:txBody>
          <a:bodyPr/>
          <a:lstStyle/>
          <a:p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700808"/>
            <a:ext cx="9144000" cy="4320481"/>
          </a:xfrm>
        </p:spPr>
        <p:txBody>
          <a:bodyPr>
            <a:scene3d>
              <a:camera prst="orthographicFront"/>
              <a:lightRig rig="threePt" dir="t"/>
            </a:scene3d>
            <a:sp3d>
              <a:bevelB w="69850" h="38100" prst="cross"/>
            </a:sp3d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Нахождение дроби 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числа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</a:rPr>
              <a:t>Прогулка по осеннему лесу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                                   </a:t>
            </a:r>
            <a:br>
              <a:rPr lang="ru-RU" sz="2800" dirty="0" smtClean="0"/>
            </a:br>
            <a:r>
              <a:rPr lang="ru-RU" sz="2400" dirty="0" smtClean="0"/>
              <a:t>              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  МОУ «СОШ № 5 </a:t>
            </a:r>
            <a:r>
              <a:rPr lang="ru-RU" sz="2400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</a:t>
            </a:r>
            <a:r>
              <a:rPr lang="ru-RU" sz="2400" dirty="0" smtClean="0"/>
              <a:t>      </a:t>
            </a:r>
            <a:r>
              <a:rPr lang="ru-RU" sz="2400" dirty="0" smtClean="0"/>
              <a:t>г</a:t>
            </a:r>
            <a:r>
              <a:rPr lang="ru-RU" sz="2400" dirty="0" smtClean="0"/>
              <a:t>. </a:t>
            </a:r>
            <a:r>
              <a:rPr lang="ru-RU" sz="2400" dirty="0" smtClean="0"/>
              <a:t>Вольска Саратовской обл.»</a:t>
            </a:r>
            <a:br>
              <a:rPr lang="ru-RU" sz="2400" dirty="0" smtClean="0"/>
            </a:br>
            <a:r>
              <a:rPr lang="ru-RU" sz="2400" dirty="0" smtClean="0"/>
              <a:t>                                  </a:t>
            </a:r>
            <a:r>
              <a:rPr lang="ru-RU" sz="2400" dirty="0" err="1" smtClean="0"/>
              <a:t>Ширшова</a:t>
            </a:r>
            <a:r>
              <a:rPr lang="ru-RU" sz="2400" dirty="0" smtClean="0"/>
              <a:t> Наталья </a:t>
            </a:r>
            <a:br>
              <a:rPr lang="ru-RU" sz="2400" dirty="0" smtClean="0"/>
            </a:br>
            <a:r>
              <a:rPr lang="ru-RU" sz="2400" dirty="0" smtClean="0"/>
              <a:t>                                Владимировна</a:t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7139136" cy="162880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</a:rPr>
              <a:t>Из всех грибов, которые мы собрали,     оказались съедобными. Среди них      часть – подосиновики. Какая часть всех грибов были подосиновики?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3154680"/>
          <a:ext cx="383704" cy="213360"/>
        </p:xfrm>
        <a:graphic>
          <a:graphicData uri="http://schemas.openxmlformats.org/drawingml/2006/table">
            <a:tbl>
              <a:tblPr/>
              <a:tblGrid>
                <a:gridCol w="383704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47664" y="5661248"/>
          <a:ext cx="432048" cy="277376"/>
        </p:xfrm>
        <a:graphic>
          <a:graphicData uri="http://schemas.openxmlformats.org/drawingml/2006/table">
            <a:tbl>
              <a:tblPr/>
              <a:tblGrid>
                <a:gridCol w="432048"/>
              </a:tblGrid>
              <a:tr h="2773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kern="50" dirty="0" smtClean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6387" name="Picture 3" descr="C:\Documents and Settings\user\Мои документы\Мои рисунки\iCA2BU0J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2391" y="1916832"/>
            <a:ext cx="2460753" cy="1872208"/>
          </a:xfrm>
          <a:prstGeom prst="rect">
            <a:avLst/>
          </a:prstGeom>
          <a:noFill/>
        </p:spPr>
      </p:pic>
      <p:pic>
        <p:nvPicPr>
          <p:cNvPr id="16392" name="Picture 8" descr="C:\Documents and Settings\user\Мои документы\Мои рисунки\iCA0UNBC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9393">
            <a:off x="6337043" y="3401944"/>
            <a:ext cx="1571507" cy="1257206"/>
          </a:xfrm>
          <a:prstGeom prst="rect">
            <a:avLst/>
          </a:prstGeom>
          <a:noFill/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420888"/>
            <a:ext cx="216024" cy="877598"/>
          </a:xfrm>
          <a:prstGeom prst="rect">
            <a:avLst/>
          </a:prstGeom>
          <a:noFill/>
        </p:spPr>
      </p:pic>
      <p:sp>
        <p:nvSpPr>
          <p:cNvPr id="20" name="Выгнутая вниз стрелка 19"/>
          <p:cNvSpPr/>
          <p:nvPr/>
        </p:nvSpPr>
        <p:spPr>
          <a:xfrm rot="12181438">
            <a:off x="6215276" y="2083884"/>
            <a:ext cx="2107872" cy="731520"/>
          </a:xfrm>
          <a:prstGeom prst="curvedUp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6398" name="Picture 14" descr="C:\Documents and Settings\user\Мои документы\Мои рисунки\iCAVYT6U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3356992"/>
            <a:ext cx="1944216" cy="1296144"/>
          </a:xfrm>
          <a:prstGeom prst="rect">
            <a:avLst/>
          </a:prstGeom>
          <a:noFill/>
        </p:spPr>
      </p:pic>
      <p:sp>
        <p:nvSpPr>
          <p:cNvPr id="22" name="Выгнутая вниз стрелка 21"/>
          <p:cNvSpPr/>
          <p:nvPr/>
        </p:nvSpPr>
        <p:spPr>
          <a:xfrm rot="12761027">
            <a:off x="3882556" y="1635959"/>
            <a:ext cx="2107872" cy="731520"/>
          </a:xfrm>
          <a:prstGeom prst="curvedUp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3140968"/>
            <a:ext cx="230426" cy="936103"/>
          </a:xfrm>
          <a:prstGeom prst="rect">
            <a:avLst/>
          </a:prstGeom>
          <a:noFill/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4869160"/>
            <a:ext cx="216024" cy="877597"/>
          </a:xfrm>
          <a:prstGeom prst="rect">
            <a:avLst/>
          </a:prstGeom>
          <a:noFill/>
        </p:spPr>
      </p:pic>
      <p:pic>
        <p:nvPicPr>
          <p:cNvPr id="26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869160"/>
            <a:ext cx="216024" cy="877589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403648" y="4149080"/>
            <a:ext cx="67452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Решение:</a:t>
            </a:r>
          </a:p>
          <a:p>
            <a:pPr>
              <a:spcAft>
                <a:spcPts val="0"/>
              </a:spcAft>
            </a:pPr>
            <a:endParaRPr lang="ru-RU" sz="2400" b="1" kern="50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kern="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</a:t>
            </a:r>
            <a:r>
              <a:rPr lang="ru-RU" sz="20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*</a:t>
            </a:r>
            <a:r>
              <a:rPr lang="ru-RU" kern="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</a:t>
            </a:r>
            <a:r>
              <a:rPr lang="ru-RU" sz="2000" b="1" kern="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= </a:t>
            </a:r>
            <a:r>
              <a:rPr lang="ru-RU" sz="20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(ч.)</a:t>
            </a:r>
          </a:p>
          <a:p>
            <a:pPr>
              <a:spcAft>
                <a:spcPts val="0"/>
              </a:spcAft>
            </a:pPr>
            <a:endParaRPr lang="ru-RU" sz="2800" b="1" kern="5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Ответ: подосиновиков     часть </a:t>
            </a:r>
            <a:endParaRPr lang="ru-RU" sz="2800" b="1" kern="50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869160"/>
            <a:ext cx="209550" cy="866775"/>
          </a:xfrm>
          <a:prstGeom prst="rect">
            <a:avLst/>
          </a:prstGeom>
          <a:noFill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733256"/>
            <a:ext cx="209550" cy="866775"/>
          </a:xfrm>
          <a:prstGeom prst="rect">
            <a:avLst/>
          </a:prstGeom>
          <a:noFill/>
        </p:spPr>
      </p:pic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5" y="188640"/>
            <a:ext cx="134140" cy="544942"/>
          </a:xfrm>
          <a:prstGeom prst="rect">
            <a:avLst/>
          </a:prstGeom>
          <a:noFill/>
        </p:spPr>
      </p:pic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548680"/>
            <a:ext cx="141800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4378498"/>
          </a:xfrm>
        </p:spPr>
        <p:txBody>
          <a:bodyPr/>
          <a:lstStyle/>
          <a:p>
            <a:pPr algn="l"/>
            <a:r>
              <a:rPr lang="ru-RU" sz="2000" dirty="0" smtClean="0"/>
              <a:t>На дереве мы увидели белку. А вы знаете, что белки сушат грибы на ветках деревьев. А еще они заготавливают на зиму семена шишек</a:t>
            </a:r>
          </a:p>
        </p:txBody>
      </p:sp>
      <p:pic>
        <p:nvPicPr>
          <p:cNvPr id="8194" name="Picture 2" descr="C:\Documents and Settings\user\Рабочий стол\Новая папка\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7668344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07704" y="188640"/>
          <a:ext cx="6912768" cy="1224136"/>
        </p:xfrm>
        <a:graphic>
          <a:graphicData uri="http://schemas.openxmlformats.org/drawingml/2006/table">
            <a:tbl>
              <a:tblPr/>
              <a:tblGrid>
                <a:gridCol w="6912768"/>
              </a:tblGrid>
              <a:tr h="12241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solidFill>
                            <a:srgbClr val="F9F9A5"/>
                          </a:solidFill>
                          <a:latin typeface="Times New Roman"/>
                          <a:ea typeface="Times New Roman"/>
                        </a:rPr>
                        <a:t>На дереве мы увидели белку. А вы знаете, что белки сушат грибы на ветках деревьев. А еще они заготавливают на зиму семена шишек.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6" y="1885"/>
            <a:ext cx="9323512" cy="6858000"/>
          </a:xfr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0"/>
            <a:ext cx="7776864" cy="4221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776864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Весит белка 400 г, а вес кедровой шишки составляет 0,35 веса белки.   На сколько грамм белка тяжелее кедровой шишки?                              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                            </a:t>
            </a:r>
            <a:r>
              <a:rPr lang="ru-RU" sz="40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400 г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                                                                     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                                                                        </a:t>
            </a:r>
            <a:r>
              <a:rPr lang="ru-RU" sz="40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0,35 от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 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pic>
        <p:nvPicPr>
          <p:cNvPr id="14337" name="Picture 1" descr="C:\Documents and Settings\user\Мои документы\Мои рисунки\iCAE4CYP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7383" y="2135270"/>
            <a:ext cx="2664296" cy="1998222"/>
          </a:xfrm>
          <a:prstGeom prst="rect">
            <a:avLst/>
          </a:prstGeom>
          <a:noFill/>
        </p:spPr>
      </p:pic>
      <p:pic>
        <p:nvPicPr>
          <p:cNvPr id="14339" name="Picture 3" descr="C:\Documents and Settings\user\Мои документы\Мои рисунки\iCASRHQL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924944"/>
            <a:ext cx="1872208" cy="1497766"/>
          </a:xfrm>
          <a:prstGeom prst="rect">
            <a:avLst/>
          </a:prstGeom>
          <a:noFill/>
        </p:spPr>
      </p:pic>
      <p:sp>
        <p:nvSpPr>
          <p:cNvPr id="8" name="Выгнутая вниз стрелка 7"/>
          <p:cNvSpPr/>
          <p:nvPr/>
        </p:nvSpPr>
        <p:spPr>
          <a:xfrm rot="12083608">
            <a:off x="5888245" y="2003770"/>
            <a:ext cx="2128158" cy="709830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9641" y="4725144"/>
            <a:ext cx="617165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066130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Зарядка для глаз</a:t>
            </a:r>
          </a:p>
        </p:txBody>
      </p:sp>
      <p:sp>
        <p:nvSpPr>
          <p:cNvPr id="98307" name="Oval 3"/>
          <p:cNvSpPr>
            <a:spLocks noChangeArrowheads="1"/>
          </p:cNvSpPr>
          <p:nvPr/>
        </p:nvSpPr>
        <p:spPr bwMode="auto">
          <a:xfrm>
            <a:off x="179512" y="2780928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08" name="Oval 4"/>
          <p:cNvSpPr>
            <a:spLocks noChangeArrowheads="1"/>
          </p:cNvSpPr>
          <p:nvPr/>
        </p:nvSpPr>
        <p:spPr bwMode="auto">
          <a:xfrm>
            <a:off x="539552" y="220486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09" name="Oval 5"/>
          <p:cNvSpPr>
            <a:spLocks noChangeArrowheads="1"/>
          </p:cNvSpPr>
          <p:nvPr/>
        </p:nvSpPr>
        <p:spPr bwMode="auto">
          <a:xfrm>
            <a:off x="1187624" y="1844824"/>
            <a:ext cx="4572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98310" name="Oval 6"/>
          <p:cNvSpPr>
            <a:spLocks noChangeArrowheads="1"/>
          </p:cNvSpPr>
          <p:nvPr/>
        </p:nvSpPr>
        <p:spPr bwMode="auto">
          <a:xfrm>
            <a:off x="1907704" y="184482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1" name="Oval 7"/>
          <p:cNvSpPr>
            <a:spLocks noChangeArrowheads="1"/>
          </p:cNvSpPr>
          <p:nvPr/>
        </p:nvSpPr>
        <p:spPr bwMode="auto">
          <a:xfrm>
            <a:off x="2627784" y="1988840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2" name="Oval 8"/>
          <p:cNvSpPr>
            <a:spLocks noChangeArrowheads="1"/>
          </p:cNvSpPr>
          <p:nvPr/>
        </p:nvSpPr>
        <p:spPr bwMode="auto">
          <a:xfrm>
            <a:off x="3203848" y="2348880"/>
            <a:ext cx="4572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3" name="Oval 9"/>
          <p:cNvSpPr>
            <a:spLocks noChangeArrowheads="1"/>
          </p:cNvSpPr>
          <p:nvPr/>
        </p:nvSpPr>
        <p:spPr bwMode="auto">
          <a:xfrm>
            <a:off x="3707904" y="285293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4" name="Oval 10"/>
          <p:cNvSpPr>
            <a:spLocks noChangeArrowheads="1"/>
          </p:cNvSpPr>
          <p:nvPr/>
        </p:nvSpPr>
        <p:spPr bwMode="auto">
          <a:xfrm>
            <a:off x="4860032" y="2420888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5" name="Oval 11"/>
          <p:cNvSpPr>
            <a:spLocks noChangeArrowheads="1"/>
          </p:cNvSpPr>
          <p:nvPr/>
        </p:nvSpPr>
        <p:spPr bwMode="auto">
          <a:xfrm>
            <a:off x="4572000" y="3717032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6" name="Oval 12"/>
          <p:cNvSpPr>
            <a:spLocks noChangeArrowheads="1"/>
          </p:cNvSpPr>
          <p:nvPr/>
        </p:nvSpPr>
        <p:spPr bwMode="auto">
          <a:xfrm>
            <a:off x="5364088" y="4149080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7" name="Oval 13"/>
          <p:cNvSpPr>
            <a:spLocks noChangeArrowheads="1"/>
          </p:cNvSpPr>
          <p:nvPr/>
        </p:nvSpPr>
        <p:spPr bwMode="auto">
          <a:xfrm>
            <a:off x="3131840" y="400506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8" name="Oval 14"/>
          <p:cNvSpPr>
            <a:spLocks noChangeArrowheads="1"/>
          </p:cNvSpPr>
          <p:nvPr/>
        </p:nvSpPr>
        <p:spPr bwMode="auto">
          <a:xfrm>
            <a:off x="3707904" y="357301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9" name="Oval 15"/>
          <p:cNvSpPr>
            <a:spLocks noChangeArrowheads="1"/>
          </p:cNvSpPr>
          <p:nvPr/>
        </p:nvSpPr>
        <p:spPr bwMode="auto">
          <a:xfrm>
            <a:off x="2267744" y="429309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0" name="Oval 16"/>
          <p:cNvSpPr>
            <a:spLocks noChangeArrowheads="1"/>
          </p:cNvSpPr>
          <p:nvPr/>
        </p:nvSpPr>
        <p:spPr bwMode="auto">
          <a:xfrm>
            <a:off x="1259632" y="4221088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1" name="Oval 17"/>
          <p:cNvSpPr>
            <a:spLocks noChangeArrowheads="1"/>
          </p:cNvSpPr>
          <p:nvPr/>
        </p:nvSpPr>
        <p:spPr bwMode="auto">
          <a:xfrm>
            <a:off x="611560" y="393305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2" name="Oval 18"/>
          <p:cNvSpPr>
            <a:spLocks noChangeArrowheads="1"/>
          </p:cNvSpPr>
          <p:nvPr/>
        </p:nvSpPr>
        <p:spPr bwMode="auto">
          <a:xfrm>
            <a:off x="179512" y="3429000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3" name="Oval 19"/>
          <p:cNvSpPr>
            <a:spLocks noChangeArrowheads="1"/>
          </p:cNvSpPr>
          <p:nvPr/>
        </p:nvSpPr>
        <p:spPr bwMode="auto">
          <a:xfrm>
            <a:off x="6948264" y="429309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4" name="Oval 20"/>
          <p:cNvSpPr>
            <a:spLocks noChangeArrowheads="1"/>
          </p:cNvSpPr>
          <p:nvPr/>
        </p:nvSpPr>
        <p:spPr bwMode="auto">
          <a:xfrm>
            <a:off x="7596336" y="400506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5" name="Oval 21"/>
          <p:cNvSpPr>
            <a:spLocks noChangeArrowheads="1"/>
          </p:cNvSpPr>
          <p:nvPr/>
        </p:nvSpPr>
        <p:spPr bwMode="auto">
          <a:xfrm>
            <a:off x="8172400" y="3789040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6" name="Oval 22"/>
          <p:cNvSpPr>
            <a:spLocks noChangeArrowheads="1"/>
          </p:cNvSpPr>
          <p:nvPr/>
        </p:nvSpPr>
        <p:spPr bwMode="auto">
          <a:xfrm>
            <a:off x="8460432" y="3212976"/>
            <a:ext cx="4572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7" name="Oval 23"/>
          <p:cNvSpPr>
            <a:spLocks noChangeArrowheads="1"/>
          </p:cNvSpPr>
          <p:nvPr/>
        </p:nvSpPr>
        <p:spPr bwMode="auto">
          <a:xfrm>
            <a:off x="8172400" y="2636912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8" name="Oval 24"/>
          <p:cNvSpPr>
            <a:spLocks noChangeArrowheads="1"/>
          </p:cNvSpPr>
          <p:nvPr/>
        </p:nvSpPr>
        <p:spPr bwMode="auto">
          <a:xfrm>
            <a:off x="7668344" y="2060848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9" name="Oval 25"/>
          <p:cNvSpPr>
            <a:spLocks noChangeArrowheads="1"/>
          </p:cNvSpPr>
          <p:nvPr/>
        </p:nvSpPr>
        <p:spPr bwMode="auto">
          <a:xfrm>
            <a:off x="6804248" y="184482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30" name="Oval 26"/>
          <p:cNvSpPr>
            <a:spLocks noChangeArrowheads="1"/>
          </p:cNvSpPr>
          <p:nvPr/>
        </p:nvSpPr>
        <p:spPr bwMode="auto">
          <a:xfrm>
            <a:off x="6156176" y="1844824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31" name="Oval 27"/>
          <p:cNvSpPr>
            <a:spLocks noChangeArrowheads="1"/>
          </p:cNvSpPr>
          <p:nvPr/>
        </p:nvSpPr>
        <p:spPr bwMode="auto">
          <a:xfrm>
            <a:off x="5508104" y="213285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32" name="Oval 28"/>
          <p:cNvSpPr>
            <a:spLocks noChangeArrowheads="1"/>
          </p:cNvSpPr>
          <p:nvPr/>
        </p:nvSpPr>
        <p:spPr bwMode="auto">
          <a:xfrm>
            <a:off x="4499992" y="2780928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33" name="Oval 29"/>
          <p:cNvSpPr>
            <a:spLocks noChangeArrowheads="1"/>
          </p:cNvSpPr>
          <p:nvPr/>
        </p:nvSpPr>
        <p:spPr bwMode="auto">
          <a:xfrm>
            <a:off x="6156176" y="4293096"/>
            <a:ext cx="457200" cy="381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0" y="5301208"/>
            <a:ext cx="89644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Ветер тихо клен качает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Вправо наклоняет, влево наклоняет (3 раза)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Раз наклон, два наклон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Зашелестел листвою он.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8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8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8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8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nimBg="1"/>
      <p:bldP spid="98308" grpId="0" animBg="1"/>
      <p:bldP spid="98309" grpId="0" animBg="1"/>
      <p:bldP spid="98310" grpId="0" animBg="1"/>
      <p:bldP spid="98311" grpId="0" animBg="1"/>
      <p:bldP spid="98312" grpId="0" animBg="1"/>
      <p:bldP spid="98313" grpId="0" animBg="1"/>
      <p:bldP spid="98314" grpId="0" animBg="1"/>
      <p:bldP spid="98315" grpId="0" animBg="1"/>
      <p:bldP spid="98316" grpId="0" animBg="1"/>
      <p:bldP spid="98317" grpId="0" animBg="1"/>
      <p:bldP spid="98318" grpId="0" animBg="1"/>
      <p:bldP spid="98319" grpId="0" animBg="1"/>
      <p:bldP spid="98320" grpId="0" animBg="1"/>
      <p:bldP spid="98321" grpId="0" animBg="1"/>
      <p:bldP spid="98322" grpId="0" animBg="1"/>
      <p:bldP spid="98323" grpId="0" animBg="1"/>
      <p:bldP spid="98324" grpId="0" animBg="1"/>
      <p:bldP spid="98325" grpId="0" animBg="1"/>
      <p:bldP spid="98326" grpId="0" animBg="1"/>
      <p:bldP spid="98327" grpId="0" animBg="1"/>
      <p:bldP spid="98328" grpId="0" animBg="1"/>
      <p:bldP spid="98329" grpId="0" animBg="1"/>
      <p:bldP spid="98330" grpId="0" animBg="1"/>
      <p:bldP spid="98331" grpId="0" animBg="1"/>
      <p:bldP spid="98332" grpId="0" animBg="1"/>
      <p:bldP spid="983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Мои документы\Мои рисунки\137792824098957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5162"/>
            <a:ext cx="9379525" cy="69768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ПРИРОДА\Осень\Osen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2575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979711" y="2852935"/>
            <a:ext cx="6515001" cy="3384375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88024" y="3337560"/>
          <a:ext cx="254000" cy="14264640"/>
        </p:xfrm>
        <a:graphic>
          <a:graphicData uri="http://schemas.openxmlformats.org/drawingml/2006/table">
            <a:tbl>
              <a:tblPr/>
              <a:tblGrid>
                <a:gridCol w="254000"/>
              </a:tblGrid>
              <a:tr h="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latin typeface="Times New Roman"/>
                          <a:ea typeface="Times New Roman"/>
                        </a:rPr>
                        <a:t>1/3 *3/4 ;  1/4 *4/5; 1/5*2 ½ ;  ½ * 12; 6- 5,5; 0,5 +3,16; 3,66: 0,6 ; (2/5)2</a:t>
                      </a: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524000" y="2420888"/>
          <a:ext cx="6096000" cy="504056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5040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043608" y="0"/>
            <a:ext cx="8496943" cy="7029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009900"/>
                </a:solidFill>
              </a:rPr>
              <a:t>                             </a:t>
            </a:r>
            <a:r>
              <a:rPr lang="ru-RU" sz="2400" dirty="0" smtClean="0">
                <a:solidFill>
                  <a:srgbClr val="009900"/>
                </a:solidFill>
              </a:rPr>
              <a:t>Самостоятельная работа в парах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        </a:t>
            </a:r>
            <a:endParaRPr lang="ru-RU" sz="1800" b="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0"/>
            <a:ext cx="828092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>
                <a:solidFill>
                  <a:srgbClr val="009900"/>
                </a:solidFill>
              </a:rPr>
              <a:t>         Возьмите «капельки» ,                </a:t>
            </a:r>
          </a:p>
          <a:p>
            <a:endParaRPr lang="ru-RU" sz="2000" dirty="0" smtClean="0">
              <a:solidFill>
                <a:srgbClr val="009900"/>
              </a:solidFill>
            </a:endParaRPr>
          </a:p>
          <a:p>
            <a:r>
              <a:rPr lang="ru-RU" sz="2000" dirty="0" smtClean="0">
                <a:solidFill>
                  <a:srgbClr val="009900"/>
                </a:solidFill>
              </a:rPr>
              <a:t>         Решите задачи по алгоритму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009900"/>
              </a:solidFill>
            </a:endParaRPr>
          </a:p>
          <a:p>
            <a:pPr marL="504000" indent="-457200"/>
            <a:r>
              <a:rPr lang="ru-RU" sz="2400" dirty="0" smtClean="0">
                <a:solidFill>
                  <a:srgbClr val="009900"/>
                </a:solidFill>
              </a:rPr>
              <a:t>      1. Прочитайте задачу.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2. Определите, к какому типу относится эта задача.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3. Расскажи своему товарищу правило нахождения           дроби от числа.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4. Запиши самостоятельно решение задачи.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5. Если нужна помощь, спросите у учителя.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6. Сверьте свои решения.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7. Исправьте ошибки</a:t>
            </a:r>
            <a:br>
              <a:rPr lang="ru-RU" sz="2400" dirty="0" smtClean="0">
                <a:solidFill>
                  <a:srgbClr val="009900"/>
                </a:solidFill>
              </a:rPr>
            </a:br>
            <a:r>
              <a:rPr lang="ru-RU" sz="2400" dirty="0" smtClean="0">
                <a:solidFill>
                  <a:srgbClr val="009900"/>
                </a:solidFill>
              </a:rPr>
              <a:t> 8. Если не пришли к общему мнению, зовите на помощь учителя</a:t>
            </a:r>
            <a:endParaRPr lang="ru-RU" sz="2400" dirty="0">
              <a:solidFill>
                <a:srgbClr val="0099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8663" t="62769" r="28628"/>
          <a:stretch>
            <a:fillRect/>
          </a:stretch>
        </p:blipFill>
        <p:spPr bwMode="auto">
          <a:xfrm>
            <a:off x="4355976" y="764704"/>
            <a:ext cx="1296144" cy="7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923112" cy="437849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47664" y="332656"/>
          <a:ext cx="254000" cy="304800"/>
        </p:xfrm>
        <a:graphic>
          <a:graphicData uri="http://schemas.openxmlformats.org/drawingml/2006/table">
            <a:tbl>
              <a:tblPr/>
              <a:tblGrid>
                <a:gridCol w="254000"/>
              </a:tblGrid>
              <a:tr h="45719">
                <a:tc>
                  <a:txBody>
                    <a:bodyPr/>
                    <a:lstStyle/>
                    <a:p>
                      <a:pPr marL="228600" algn="l">
                        <a:spcAft>
                          <a:spcPts val="0"/>
                        </a:spcAft>
                      </a:pPr>
                      <a:endParaRPr lang="ru-RU" sz="20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196" name="Picture 4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4462" y="4653136"/>
            <a:ext cx="1559921" cy="1008112"/>
          </a:xfrm>
          <a:prstGeom prst="rect">
            <a:avLst/>
          </a:prstGeom>
          <a:noFill/>
        </p:spPr>
      </p:pic>
      <p:pic>
        <p:nvPicPr>
          <p:cNvPr id="8197" name="Picture 5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7801" y="2996952"/>
            <a:ext cx="1616199" cy="1044482"/>
          </a:xfrm>
          <a:prstGeom prst="rect">
            <a:avLst/>
          </a:prstGeom>
          <a:noFill/>
        </p:spPr>
      </p:pic>
      <p:pic>
        <p:nvPicPr>
          <p:cNvPr id="8198" name="Picture 6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060848"/>
            <a:ext cx="1616199" cy="1044482"/>
          </a:xfrm>
          <a:prstGeom prst="rect">
            <a:avLst/>
          </a:prstGeom>
          <a:noFill/>
        </p:spPr>
      </p:pic>
      <p:pic>
        <p:nvPicPr>
          <p:cNvPr id="11" name="Picture 6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733256"/>
            <a:ext cx="1740393" cy="1124744"/>
          </a:xfrm>
          <a:prstGeom prst="rect">
            <a:avLst/>
          </a:prstGeom>
          <a:noFill/>
        </p:spPr>
      </p:pic>
      <p:pic>
        <p:nvPicPr>
          <p:cNvPr id="12" name="Picture 6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008"/>
            <a:ext cx="1616199" cy="1044482"/>
          </a:xfrm>
          <a:prstGeom prst="rect">
            <a:avLst/>
          </a:prstGeom>
          <a:noFill/>
        </p:spPr>
      </p:pic>
      <p:pic>
        <p:nvPicPr>
          <p:cNvPr id="13" name="Picture 6" descr="C:\Documents and Settings\user\Мои документы\Мои рисунки\iCA2HOI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2856"/>
            <a:ext cx="1616199" cy="104448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547664" y="0"/>
            <a:ext cx="7596336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  <a:ea typeface="Times New Roman"/>
              </a:rPr>
              <a:t>Осенью птицы улетают в теплые края. В Саратовской области насчитывается 450 тыс. гусей. 42% составляют белолобые гуси, а остальные серые. Сколько  тысяч серых гусей улетают на юг? </a:t>
            </a: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Всего – 450 тыс. г.</a:t>
            </a: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Белолобые - ? г., 42% от</a:t>
            </a: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Серые - ? г.</a:t>
            </a:r>
          </a:p>
          <a:p>
            <a:endParaRPr lang="ru-RU" sz="2400" b="1" kern="50" dirty="0" smtClean="0">
              <a:solidFill>
                <a:srgbClr val="0000FF"/>
              </a:solidFill>
              <a:latin typeface="+mn-lt"/>
            </a:endParaRP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Решение.      42%  = 0,42</a:t>
            </a: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1). 450 * 0,42 = 189 (тыс. г.) -  белолобые</a:t>
            </a: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2). 450 – 189 = 261 (тыс. г.) – серые</a:t>
            </a:r>
          </a:p>
          <a:p>
            <a:r>
              <a:rPr lang="ru-RU" sz="2400" b="1" kern="50" dirty="0" smtClean="0">
                <a:solidFill>
                  <a:srgbClr val="0000FF"/>
                </a:solidFill>
                <a:latin typeface="+mn-lt"/>
              </a:rPr>
              <a:t>Ответ: 261 тыс. серых  гусей.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860032" y="4293096"/>
            <a:ext cx="144016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004048" y="3717032"/>
            <a:ext cx="0" cy="57606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04048" y="37170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139952" y="3717032"/>
            <a:ext cx="864096" cy="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olotayaOsenSlideMini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3154680"/>
          <a:ext cx="6096000" cy="21336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marL="228600" algn="l">
                        <a:spcAft>
                          <a:spcPts val="0"/>
                        </a:spcAft>
                      </a:pP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7" name="Picture 3" descr="C:\Documents and Settings\user\Мои документы\Мои рисунки\92364095_SPASIB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6012">
            <a:off x="1596447" y="3002802"/>
            <a:ext cx="3175000" cy="13843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75656" y="0"/>
            <a:ext cx="7668344" cy="10649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kern="50" dirty="0" smtClean="0">
                <a:solidFill>
                  <a:srgbClr val="00B050"/>
                </a:solidFill>
                <a:latin typeface="+mn-lt"/>
                <a:ea typeface="Times New Roman"/>
              </a:rPr>
              <a:t>Для гербария в лесу мы собрали букет из 60 листьев. Кленовые составляют 40% от всех листьев, а дубовые   - 75% от остальных.  Сколько дубовых листьев оказалось в нашем осеннем букете? </a:t>
            </a:r>
          </a:p>
          <a:p>
            <a:r>
              <a:rPr lang="ru-RU" sz="2000" kern="50" dirty="0" smtClean="0">
                <a:latin typeface="+mn-lt"/>
                <a:ea typeface="Times New Roman"/>
              </a:rPr>
              <a:t>                                                                               </a:t>
            </a:r>
          </a:p>
          <a:p>
            <a:endParaRPr lang="ru-RU" kern="50" dirty="0" smtClean="0">
              <a:latin typeface="Times New Roman"/>
              <a:ea typeface="Times New Roman"/>
            </a:endParaRPr>
          </a:p>
          <a:p>
            <a:r>
              <a:rPr lang="ru-RU" sz="3600" kern="50" dirty="0" smtClean="0">
                <a:latin typeface="Times New Roman"/>
                <a:ea typeface="Times New Roman"/>
              </a:rPr>
              <a:t>                     </a:t>
            </a:r>
            <a:r>
              <a:rPr lang="ru-RU" sz="36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60</a:t>
            </a:r>
          </a:p>
          <a:p>
            <a:r>
              <a:rPr lang="ru-RU" sz="3600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kern="50" dirty="0" smtClean="0">
                <a:solidFill>
                  <a:srgbClr val="009900"/>
                </a:solidFill>
                <a:latin typeface="Times New Roman"/>
              </a:rPr>
              <a:t>остатка                                 </a:t>
            </a:r>
            <a:r>
              <a:rPr lang="ru-RU" sz="3600" kern="50" dirty="0" err="1" smtClean="0">
                <a:solidFill>
                  <a:srgbClr val="009900"/>
                </a:solidFill>
                <a:latin typeface="Times New Roman"/>
              </a:rPr>
              <a:t>остатка</a:t>
            </a:r>
            <a:endParaRPr lang="ru-RU" sz="3600" kern="50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r>
              <a:rPr lang="ru-RU" sz="3600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           </a:t>
            </a:r>
            <a:r>
              <a:rPr lang="ru-RU" sz="3600" b="1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40%</a:t>
            </a:r>
            <a:r>
              <a:rPr lang="ru-RU" sz="3600" kern="50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kern="50" dirty="0" smtClean="0">
                <a:solidFill>
                  <a:srgbClr val="009900"/>
                </a:solidFill>
                <a:latin typeface="Times New Roman"/>
                <a:ea typeface="Times New Roman"/>
              </a:rPr>
              <a:t>от</a:t>
            </a:r>
          </a:p>
          <a:p>
            <a:endParaRPr lang="ru-RU" kern="50" dirty="0" smtClean="0">
              <a:latin typeface="Times New Roman"/>
            </a:endParaRPr>
          </a:p>
          <a:p>
            <a:endParaRPr lang="ru-RU" b="1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r>
              <a:rPr lang="ru-RU" sz="3600" kern="50" dirty="0" smtClean="0">
                <a:solidFill>
                  <a:srgbClr val="C00000"/>
                </a:solidFill>
                <a:latin typeface="Times New Roman"/>
              </a:rPr>
              <a:t>                                                       </a:t>
            </a:r>
          </a:p>
          <a:p>
            <a:r>
              <a:rPr lang="ru-RU" sz="3600" kern="50" dirty="0" smtClean="0">
                <a:solidFill>
                  <a:srgbClr val="C00000"/>
                </a:solidFill>
                <a:latin typeface="Times New Roman"/>
              </a:rPr>
              <a:t>                                                    </a:t>
            </a:r>
            <a:r>
              <a:rPr lang="ru-RU" sz="3600" b="1" kern="50" dirty="0" smtClean="0">
                <a:solidFill>
                  <a:srgbClr val="C00000"/>
                </a:solidFill>
                <a:latin typeface="Times New Roman"/>
              </a:rPr>
              <a:t>75%</a:t>
            </a:r>
            <a:r>
              <a:rPr lang="ru-RU" sz="3600" kern="50" dirty="0" smtClean="0">
                <a:solidFill>
                  <a:srgbClr val="C00000"/>
                </a:solidFill>
                <a:latin typeface="Times New Roman"/>
              </a:rPr>
              <a:t> </a:t>
            </a:r>
            <a:r>
              <a:rPr lang="ru-RU" sz="3600" kern="50" dirty="0" smtClean="0">
                <a:solidFill>
                  <a:srgbClr val="009900"/>
                </a:solidFill>
                <a:latin typeface="Times New Roman"/>
              </a:rPr>
              <a:t>от</a:t>
            </a:r>
          </a:p>
          <a:p>
            <a:r>
              <a:rPr lang="ru-RU" sz="2000" b="1" kern="50" dirty="0" smtClean="0">
                <a:solidFill>
                  <a:srgbClr val="009900"/>
                </a:solidFill>
                <a:latin typeface="+mn-lt"/>
              </a:rPr>
              <a:t>Решение:</a:t>
            </a:r>
          </a:p>
          <a:p>
            <a:r>
              <a:rPr lang="ru-RU" sz="2000" b="1" kern="50" dirty="0" smtClean="0">
                <a:solidFill>
                  <a:srgbClr val="009900"/>
                </a:solidFill>
                <a:latin typeface="+mn-lt"/>
              </a:rPr>
              <a:t>1). 60 * 0,4 = 24 (л.) – кленовые;</a:t>
            </a:r>
          </a:p>
          <a:p>
            <a:r>
              <a:rPr lang="ru-RU" sz="2000" b="1" kern="50" dirty="0" smtClean="0">
                <a:solidFill>
                  <a:srgbClr val="009900"/>
                </a:solidFill>
                <a:latin typeface="+mn-lt"/>
              </a:rPr>
              <a:t>2). 60 – 24 = 36 (л.) – остаток;</a:t>
            </a:r>
          </a:p>
          <a:p>
            <a:r>
              <a:rPr lang="ru-RU" sz="2000" b="1" kern="50" dirty="0" smtClean="0">
                <a:solidFill>
                  <a:srgbClr val="009900"/>
                </a:solidFill>
                <a:latin typeface="+mn-lt"/>
              </a:rPr>
              <a:t>3). 36 * 0,75 = 27 (л.) – дубовые</a:t>
            </a:r>
          </a:p>
          <a:p>
            <a:r>
              <a:rPr lang="ru-RU" sz="2000" b="1" kern="50" dirty="0" smtClean="0">
                <a:solidFill>
                  <a:srgbClr val="009900"/>
                </a:solidFill>
                <a:latin typeface="+mn-lt"/>
              </a:rPr>
              <a:t>Ответ: 27 дубовых листьев</a:t>
            </a: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  <a:p>
            <a:endParaRPr lang="ru-RU" kern="50" dirty="0" smtClean="0">
              <a:latin typeface="Times New Roman"/>
            </a:endParaRPr>
          </a:p>
        </p:txBody>
      </p:sp>
      <p:pic>
        <p:nvPicPr>
          <p:cNvPr id="1029" name="Picture 5" descr="C:\Documents and Settings\user\Мои документы\Мои рисунки\iCA78L2T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868144" y="3356992"/>
            <a:ext cx="1659492" cy="1239088"/>
          </a:xfrm>
          <a:prstGeom prst="rect">
            <a:avLst/>
          </a:prstGeom>
          <a:noFill/>
        </p:spPr>
      </p:pic>
      <p:pic>
        <p:nvPicPr>
          <p:cNvPr id="1033" name="Picture 9" descr="C:\Documents and Settings\user\Мои документы\Мои рисунки\iCAI75I2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1340768"/>
            <a:ext cx="1944216" cy="1464643"/>
          </a:xfrm>
          <a:prstGeom prst="rect">
            <a:avLst/>
          </a:prstGeom>
          <a:noFill/>
        </p:spPr>
      </p:pic>
      <p:sp>
        <p:nvSpPr>
          <p:cNvPr id="17" name="Выгнутая вниз стрелка 16"/>
          <p:cNvSpPr/>
          <p:nvPr/>
        </p:nvSpPr>
        <p:spPr>
          <a:xfrm rot="15059368">
            <a:off x="4559639" y="1484275"/>
            <a:ext cx="1605259" cy="861592"/>
          </a:xfrm>
          <a:prstGeom prst="curvedUpArrow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5686236">
            <a:off x="7469584" y="3149717"/>
            <a:ext cx="1770413" cy="731520"/>
          </a:xfrm>
          <a:prstGeom prst="curvedUp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V="1">
            <a:off x="5292080" y="1772816"/>
            <a:ext cx="1944216" cy="1872208"/>
          </a:xfrm>
          <a:prstGeom prst="line">
            <a:avLst/>
          </a:prstGeom>
          <a:ln w="571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1412776"/>
            <a:ext cx="9144000" cy="544522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556792"/>
            <a:ext cx="8243193" cy="4212183"/>
          </a:xfrm>
        </p:spPr>
        <p:txBody>
          <a:bodyPr/>
          <a:lstStyle/>
          <a:p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-  Какую задачу мы ставили на уроке?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 - Удалось решить нам поставленную задачу?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 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 - К какому выводу пришли?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 - Что на уроке у вас хорошо получалось?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- Над чем еще нужно поработать? </a:t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i="1" dirty="0" smtClean="0">
                <a:solidFill>
                  <a:srgbClr val="0000FF"/>
                </a:solidFill>
                <a:latin typeface="+mn-lt"/>
              </a:rPr>
              <a:t>Наша прогулка по осеннему лесу подошла </a:t>
            </a:r>
            <a:br>
              <a:rPr lang="ru-RU" sz="1800" i="1" dirty="0" smtClean="0">
                <a:solidFill>
                  <a:srgbClr val="0000FF"/>
                </a:solidFill>
                <a:latin typeface="+mn-lt"/>
              </a:rPr>
            </a:br>
            <a:r>
              <a:rPr lang="ru-RU" sz="1800" i="1" dirty="0" smtClean="0">
                <a:solidFill>
                  <a:srgbClr val="0000FF"/>
                </a:solidFill>
                <a:latin typeface="+mn-lt"/>
              </a:rPr>
              <a:t>к концу</a:t>
            </a:r>
            <a:r>
              <a:rPr lang="ru-RU" sz="36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+mn-lt"/>
              </a:rPr>
            </a:b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3356991"/>
          <a:ext cx="383704" cy="620648"/>
        </p:xfrm>
        <a:graphic>
          <a:graphicData uri="http://schemas.openxmlformats.org/drawingml/2006/table">
            <a:tbl>
              <a:tblPr/>
              <a:tblGrid>
                <a:gridCol w="383704"/>
              </a:tblGrid>
              <a:tr h="6206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kern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17" name="Picture 1" descr="C:\Documents and Settings\user\Рабочий стол\Новая папка\imgpreview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7226" y="1556792"/>
            <a:ext cx="3207262" cy="51853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94421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домашнее задание   № 523, 524  стр. 84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РТ  №2 п.14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-Кто работал на уроке лучше всех?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-Кому еще надо стараться?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-С каким настроением вы уйдете с урока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779838" y="5300663"/>
            <a:ext cx="5364162" cy="86518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356100" y="6308725"/>
            <a:ext cx="4679950" cy="40957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25538"/>
          <a:ext cx="3563938" cy="4608513"/>
        </p:xfrm>
        <a:graphic>
          <a:graphicData uri="http://schemas.openxmlformats.org/drawingml/2006/table">
            <a:tbl>
              <a:tblPr/>
              <a:tblGrid>
                <a:gridCol w="3563938"/>
              </a:tblGrid>
              <a:tr h="4608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  <a:tab pos="190500" algn="l"/>
                          <a:tab pos="279400" algn="l"/>
                        </a:tabLst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«Унылая пора, Очей очарованье!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  <a:tab pos="190500" algn="l"/>
                          <a:tab pos="279400" algn="l"/>
                        </a:tabLst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Приятна мне твоя прощальная краса…»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  <a:tab pos="190500" algn="l"/>
                          <a:tab pos="279400" algn="l"/>
                        </a:tabLst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  <a:tab pos="190500" algn="l"/>
                          <a:tab pos="279400" algn="l"/>
                        </a:tabLst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1450" algn="l"/>
                          <a:tab pos="190500" algn="l"/>
                          <a:tab pos="279400" algn="l"/>
                        </a:tabLst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А.С.Пушкин.</a:t>
                      </a: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</p:spPr>
      </p:pic>
      <p:pic>
        <p:nvPicPr>
          <p:cNvPr id="15409" name="Picture 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212976"/>
            <a:ext cx="1450962" cy="509108"/>
          </a:xfrm>
          <a:prstGeom prst="rect">
            <a:avLst/>
          </a:prstGeom>
          <a:noFill/>
        </p:spPr>
      </p:pic>
      <p:pic>
        <p:nvPicPr>
          <p:cNvPr id="15426" name="Picture 6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780928"/>
            <a:ext cx="530349" cy="932129"/>
          </a:xfrm>
          <a:prstGeom prst="rect">
            <a:avLst/>
          </a:prstGeom>
          <a:noFill/>
        </p:spPr>
      </p:pic>
      <p:pic>
        <p:nvPicPr>
          <p:cNvPr id="15406" name="Picture 4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204864"/>
            <a:ext cx="1440160" cy="454149"/>
          </a:xfrm>
          <a:prstGeom prst="rect">
            <a:avLst/>
          </a:prstGeom>
          <a:noFill/>
        </p:spPr>
      </p:pic>
      <p:pic>
        <p:nvPicPr>
          <p:cNvPr id="15394" name="Picture 3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692696"/>
            <a:ext cx="792088" cy="792088"/>
          </a:xfrm>
          <a:prstGeom prst="rect">
            <a:avLst/>
          </a:prstGeom>
          <a:noFill/>
        </p:spPr>
      </p:pic>
      <p:sp>
        <p:nvSpPr>
          <p:cNvPr id="15420" name="Rectangle 60"/>
          <p:cNvSpPr>
            <a:spLocks noChangeArrowheads="1"/>
          </p:cNvSpPr>
          <p:nvPr/>
        </p:nvSpPr>
        <p:spPr bwMode="auto">
          <a:xfrm>
            <a:off x="-252536" y="98072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385" name="Picture 2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692696"/>
            <a:ext cx="648072" cy="648072"/>
          </a:xfrm>
          <a:prstGeom prst="rect">
            <a:avLst/>
          </a:prstGeom>
          <a:noFill/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139136" cy="4378498"/>
          </a:xfrm>
        </p:spPr>
        <p:txBody>
          <a:bodyPr/>
          <a:lstStyle/>
          <a:p>
            <a:pPr marL="457200" lvl="0" algn="l">
              <a:spcAft>
                <a:spcPts val="0"/>
              </a:spcAft>
            </a:pPr>
            <a:r>
              <a:rPr lang="ru-RU" sz="2400" b="1" kern="50" dirty="0" smtClean="0">
                <a:latin typeface="Times New Roman"/>
                <a:ea typeface="Times New Roman"/>
              </a:rPr>
              <a:t/>
            </a:r>
            <a:br>
              <a:rPr lang="ru-RU" sz="2400" b="1" kern="50" dirty="0" smtClean="0">
                <a:latin typeface="Times New Roman"/>
                <a:ea typeface="Times New Roman"/>
              </a:rPr>
            </a:br>
            <a:r>
              <a:rPr lang="ru-RU" sz="2400" b="1" kern="50" dirty="0" smtClean="0">
                <a:latin typeface="Times New Roman"/>
                <a:ea typeface="Times New Roman"/>
              </a:rPr>
              <a:t/>
            </a:r>
            <a:br>
              <a:rPr lang="ru-RU" sz="2400" b="1" kern="50" dirty="0" smtClean="0">
                <a:latin typeface="Times New Roman"/>
                <a:ea typeface="Times New Roman"/>
              </a:rPr>
            </a:br>
            <a:r>
              <a:rPr lang="ru-RU" kern="50" dirty="0" smtClean="0">
                <a:latin typeface="Times New Roman"/>
                <a:ea typeface="Times New Roman"/>
              </a:rPr>
              <a:t/>
            </a:r>
            <a:br>
              <a:rPr lang="ru-RU" kern="50" dirty="0" smtClean="0">
                <a:latin typeface="Times New Roman"/>
                <a:ea typeface="Times New Roman"/>
              </a:rPr>
            </a:br>
            <a:r>
              <a:rPr lang="ru-RU" kern="50" dirty="0" smtClean="0">
                <a:latin typeface="Times New Roman"/>
                <a:ea typeface="Times New Roman"/>
              </a:rPr>
              <a:t>      </a:t>
            </a:r>
            <a:r>
              <a:rPr lang="ru-RU" sz="3200" baseline="30000" dirty="0" smtClean="0">
                <a:latin typeface="Corbe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6000" dirty="0" smtClean="0">
                <a:latin typeface="Arial" pitchFamily="34" charset="0"/>
              </a:rPr>
              <a:t/>
            </a:r>
            <a:br>
              <a:rPr lang="ru-RU" sz="6000" dirty="0" smtClean="0">
                <a:latin typeface="Arial" pitchFamily="34" charset="0"/>
              </a:rPr>
            </a:br>
            <a:endParaRPr lang="ru-RU" sz="4800" kern="50" dirty="0">
              <a:latin typeface="Times New Roman"/>
              <a:ea typeface="Times New Roman"/>
            </a:endParaRPr>
          </a:p>
        </p:txBody>
      </p:sp>
      <p:pic>
        <p:nvPicPr>
          <p:cNvPr id="6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18385771">
            <a:off x="3400856" y="1875949"/>
            <a:ext cx="1757873" cy="155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2981408">
            <a:off x="4718875" y="2755473"/>
            <a:ext cx="1807057" cy="159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user\Рабочий стол\Новая папка\img31 (1)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1571801">
            <a:off x="2175713" y="2659389"/>
            <a:ext cx="1360807" cy="1204611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8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87" name="Rectangle 27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92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98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97" name="Picture 3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908720"/>
            <a:ext cx="939617" cy="716657"/>
          </a:xfrm>
          <a:prstGeom prst="rect">
            <a:avLst/>
          </a:prstGeom>
          <a:noFill/>
        </p:spPr>
      </p:pic>
      <p:sp>
        <p:nvSpPr>
          <p:cNvPr id="15399" name="Rectangle 39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01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00" name="Picture 4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2564904"/>
            <a:ext cx="936104" cy="752226"/>
          </a:xfrm>
          <a:prstGeom prst="rect">
            <a:avLst/>
          </a:prstGeom>
          <a:noFill/>
        </p:spPr>
      </p:pic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179512" y="42628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10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11" name="Rectangle 51"/>
          <p:cNvSpPr>
            <a:spLocks noChangeArrowheads="1"/>
          </p:cNvSpPr>
          <p:nvPr/>
        </p:nvSpPr>
        <p:spPr bwMode="auto">
          <a:xfrm>
            <a:off x="0" y="4766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13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14" name="Rectangle 54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16" name="Rectangle 5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17" name="Rectangle 57"/>
          <p:cNvSpPr>
            <a:spLocks noChangeArrowheads="1"/>
          </p:cNvSpPr>
          <p:nvPr/>
        </p:nvSpPr>
        <p:spPr bwMode="auto">
          <a:xfrm>
            <a:off x="0" y="24208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419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22" name="Rectangle 6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27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4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985831">
            <a:off x="2076590" y="198827"/>
            <a:ext cx="1611890" cy="142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7786090">
            <a:off x="6716638" y="2227541"/>
            <a:ext cx="1702173" cy="150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7181135">
            <a:off x="6309092" y="619751"/>
            <a:ext cx="1702173" cy="150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" descr="C:\Documents and Settings\user\Рабочий стол\Новая папка\img31 (1).jpg"/>
          <p:cNvPicPr>
            <a:picLocks noChangeAspect="1" noChangeArrowheads="1"/>
          </p:cNvPicPr>
          <p:nvPr/>
        </p:nvPicPr>
        <p:blipFill>
          <a:blip r:embed="rId8" cstate="print"/>
          <a:srcRect l="18898" t="2800" r="525" b="2100"/>
          <a:stretch>
            <a:fillRect/>
          </a:stretch>
        </p:blipFill>
        <p:spPr bwMode="auto">
          <a:xfrm rot="7786090">
            <a:off x="4268365" y="382716"/>
            <a:ext cx="1702173" cy="1506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3 0.09808 L -0.07223 0.431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54 -0.00787 L 0.04254 0.325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1 0.02359 L 0.19809 0.35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0.20842 L 0.00625 0.542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37312 L 0.00052 0.706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0.17626 L -0.01024 0.50936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0.325 L 0.02743 0.6581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395536"/>
            <a:ext cx="10906672" cy="91450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6" name="Прямоугольник 15"/>
          <p:cNvSpPr/>
          <p:nvPr/>
        </p:nvSpPr>
        <p:spPr>
          <a:xfrm>
            <a:off x="1747199" y="-1395536"/>
            <a:ext cx="9145016" cy="914501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412776"/>
            <a:ext cx="252028" cy="1008112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780928"/>
            <a:ext cx="216024" cy="958607"/>
          </a:xfrm>
          <a:prstGeom prst="rect">
            <a:avLst/>
          </a:prstGeom>
          <a:noFill/>
        </p:spPr>
      </p:pic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077072"/>
            <a:ext cx="216024" cy="958607"/>
          </a:xfrm>
          <a:prstGeom prst="rect">
            <a:avLst/>
          </a:prstGeom>
          <a:noFill/>
        </p:spPr>
      </p:pic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131840" y="116632"/>
            <a:ext cx="3960440" cy="1368152"/>
          </a:xfrm>
        </p:spPr>
        <p:txBody>
          <a:bodyPr/>
          <a:lstStyle/>
          <a:p>
            <a:pPr algn="l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= 50% = 0,5  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16632"/>
            <a:ext cx="271805" cy="1008112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9822" y="1285800"/>
            <a:ext cx="3767137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3605" y="2644281"/>
            <a:ext cx="3889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836" y="4049713"/>
            <a:ext cx="3475037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3512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6" name="Прямоугольник 15"/>
          <p:cNvSpPr/>
          <p:nvPr/>
        </p:nvSpPr>
        <p:spPr>
          <a:xfrm>
            <a:off x="1475656" y="0"/>
            <a:ext cx="7848872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704856" cy="1844824"/>
          </a:xfrm>
        </p:spPr>
        <p:txBody>
          <a:bodyPr/>
          <a:lstStyle/>
          <a:p>
            <a:pPr algn="l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Сколько получилось </a:t>
            </a:r>
            <a:b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треугольников?</a:t>
            </a:r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2843808" y="1700808"/>
            <a:ext cx="5976664" cy="3672408"/>
          </a:xfrm>
          <a:prstGeom prst="rtTriangle">
            <a:avLst/>
          </a:prstGeom>
          <a:solidFill>
            <a:srgbClr val="00B0F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>
            <a:stCxn id="5" idx="2"/>
          </p:cNvCxnSpPr>
          <p:nvPr/>
        </p:nvCxnSpPr>
        <p:spPr>
          <a:xfrm flipV="1">
            <a:off x="2843808" y="3789040"/>
            <a:ext cx="3312368" cy="1584176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915816" y="3789040"/>
            <a:ext cx="3240360" cy="288032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843808" y="2996952"/>
            <a:ext cx="3384376" cy="79208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olotayaOsenSlideMi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984776" cy="2290266"/>
          </a:xfrm>
        </p:spPr>
        <p:txBody>
          <a:bodyPr/>
          <a:lstStyle/>
          <a:p>
            <a:pPr algn="l"/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Федя стал перемножать смешанные числа 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 по аналогии» со сложением – отдельно перемножать их целые и дробные части.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Приведите  </a:t>
            </a:r>
            <a:r>
              <a:rPr lang="ru-RU" sz="2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контрпример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опровергающий такое «правило» 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 descr="C:\Documents and Settings\user\Мои документы\Мои рисунки\iCALYHD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581128"/>
            <a:ext cx="2830172" cy="2113195"/>
          </a:xfrm>
          <a:prstGeom prst="rect">
            <a:avLst/>
          </a:prstGeom>
          <a:noFill/>
        </p:spPr>
      </p:pic>
      <p:sp>
        <p:nvSpPr>
          <p:cNvPr id="6" name="Блок-схема: перфолента 5"/>
          <p:cNvSpPr/>
          <p:nvPr/>
        </p:nvSpPr>
        <p:spPr>
          <a:xfrm>
            <a:off x="1763688" y="3573016"/>
            <a:ext cx="1512168" cy="864096"/>
          </a:xfrm>
          <a:prstGeom prst="flowChartPunchedTape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пп</a:t>
            </a:r>
            <a:r>
              <a:rPr lang="ru-RU" b="1" dirty="0" err="1" smtClean="0">
                <a:solidFill>
                  <a:schemeClr val="tx1"/>
                </a:solidFill>
              </a:rPr>
              <a:t>ПРАВ</a:t>
            </a:r>
            <a:endParaRPr lang="ru-RU" b="1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2915816" y="3284984"/>
            <a:ext cx="3816424" cy="804672"/>
          </a:xfrm>
          <a:prstGeom prst="flowChartPunchedTape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КРИВЕЛО !             </a:t>
            </a:r>
            <a:r>
              <a:rPr lang="ru-RU" b="1" dirty="0" smtClean="0">
                <a:solidFill>
                  <a:schemeClr val="tx1"/>
                </a:solidFill>
              </a:rPr>
              <a:t>*</a:t>
            </a:r>
            <a:r>
              <a:rPr lang="ru-RU" b="1" dirty="0" smtClean="0">
                <a:solidFill>
                  <a:schemeClr val="accent2"/>
                </a:solidFill>
              </a:rPr>
              <a:t>          </a:t>
            </a:r>
            <a:r>
              <a:rPr lang="ru-RU" b="1" dirty="0" smtClean="0">
                <a:solidFill>
                  <a:schemeClr val="tx1"/>
                </a:solidFill>
              </a:rPr>
              <a:t>=</a:t>
            </a:r>
            <a:r>
              <a:rPr lang="ru-RU" dirty="0" smtClean="0"/>
              <a:t> </a:t>
            </a:r>
            <a:endParaRPr lang="ru-RU" b="1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356992"/>
            <a:ext cx="318226" cy="610369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356992"/>
            <a:ext cx="318227" cy="610369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356992"/>
            <a:ext cx="459081" cy="610369"/>
          </a:xfrm>
          <a:prstGeom prst="rect">
            <a:avLst/>
          </a:prstGeom>
          <a:noFill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ПРИРОДА\Осень\Osen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1361" y="-1"/>
            <a:ext cx="9565361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3284984"/>
            <a:ext cx="7556376" cy="2448272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115615" y="908720"/>
            <a:ext cx="7379097" cy="568863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30 *     = 12 (д.) 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: 12 дней          </a:t>
            </a:r>
            <a:endParaRPr lang="ru-RU" b="1" dirty="0" smtClean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88024" y="3337560"/>
          <a:ext cx="254000" cy="14264640"/>
        </p:xfrm>
        <a:graphic>
          <a:graphicData uri="http://schemas.openxmlformats.org/drawingml/2006/table">
            <a:tbl>
              <a:tblPr/>
              <a:tblGrid>
                <a:gridCol w="254000"/>
              </a:tblGrid>
              <a:tr h="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latin typeface="Times New Roman"/>
                          <a:ea typeface="Times New Roman"/>
                        </a:rPr>
                        <a:t>1/3 *3/4 ;  1/4 *4/5; 1/5*2 ½ ;  ½ * 12; 6- 5,5; 0,5 +3,16; 3,66: 0,6 ; (2/5)2</a:t>
                      </a: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0657328"/>
              </p:ext>
            </p:extLst>
          </p:nvPr>
        </p:nvGraphicFramePr>
        <p:xfrm>
          <a:off x="755576" y="188640"/>
          <a:ext cx="8568952" cy="1440160"/>
        </p:xfrm>
        <a:graphic>
          <a:graphicData uri="http://schemas.openxmlformats.org/drawingml/2006/table">
            <a:tbl>
              <a:tblPr/>
              <a:tblGrid>
                <a:gridCol w="8568952"/>
              </a:tblGrid>
              <a:tr h="1440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2720" algn="l"/>
                          <a:tab pos="190500" algn="l"/>
                          <a:tab pos="280670" algn="l"/>
                        </a:tabLst>
                        <a:defRPr/>
                      </a:pPr>
                      <a:r>
                        <a:rPr lang="ru-RU" sz="2400" b="1" i="0" kern="5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В сентябре 30 дней. Из них  </a:t>
                      </a:r>
                      <a:r>
                        <a:rPr lang="ru-RU" sz="24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b="1" i="0" kern="5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части </a:t>
                      </a:r>
                      <a:r>
                        <a:rPr lang="ru-RU" sz="2400" b="1" i="0" kern="5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этих </a:t>
                      </a:r>
                      <a:r>
                        <a:rPr lang="ru-RU" sz="2400" b="1" i="0" kern="50" baseline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    </a:t>
                      </a:r>
                      <a:r>
                        <a:rPr lang="ru-RU" sz="2400" b="1" i="0" kern="5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дней </a:t>
                      </a:r>
                      <a:r>
                        <a:rPr lang="ru-RU" sz="2400" b="1" i="0" kern="5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были </a:t>
                      </a:r>
                      <a:endParaRPr lang="ru-RU" sz="2400" b="1" i="0" kern="50" dirty="0" smtClean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2720" algn="l"/>
                          <a:tab pos="190500" algn="l"/>
                          <a:tab pos="280670" algn="l"/>
                        </a:tabLst>
                        <a:defRPr/>
                      </a:pPr>
                      <a:endParaRPr lang="ru-RU" sz="2400" b="1" i="0" kern="50" dirty="0" smtClean="0">
                        <a:solidFill>
                          <a:schemeClr val="bg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2720" algn="l"/>
                          <a:tab pos="190500" algn="l"/>
                          <a:tab pos="280670" algn="l"/>
                        </a:tabLst>
                        <a:defRPr/>
                      </a:pPr>
                      <a:r>
                        <a:rPr lang="ru-RU" sz="2400" b="1" i="0" kern="5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дождливыми</a:t>
                      </a:r>
                      <a:r>
                        <a:rPr lang="ru-RU" sz="2400" b="1" i="0" kern="50" dirty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</a:rPr>
                        <a:t>. Сколько дождливых дней было в сентябре?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>
          <a:xfrm flipV="1">
            <a:off x="6732240" y="2204864"/>
            <a:ext cx="0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508104" y="2060848"/>
            <a:ext cx="12241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2348880"/>
            <a:ext cx="199408" cy="864096"/>
          </a:xfrm>
          <a:prstGeom prst="rect">
            <a:avLst/>
          </a:prstGeom>
          <a:noFill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32240" y="256490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868144" y="2780928"/>
            <a:ext cx="8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619672" y="1700808"/>
            <a:ext cx="70567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r>
              <a:rPr lang="ru-RU" sz="2800" b="1" kern="50" dirty="0" smtClean="0">
                <a:latin typeface="Times New Roman"/>
                <a:ea typeface="Times New Roman"/>
              </a:rPr>
              <a:t>Всего - 30 д.</a:t>
            </a: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28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r>
              <a:rPr lang="ru-RU" sz="2800" b="1" kern="50" dirty="0" smtClean="0">
                <a:latin typeface="Times New Roman"/>
                <a:ea typeface="Times New Roman"/>
              </a:rPr>
              <a:t>Дождливые -? д.      от </a:t>
            </a:r>
            <a:r>
              <a:rPr lang="ru-RU" sz="2800" kern="50" dirty="0" smtClean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r>
              <a:rPr lang="ru-RU" sz="3200" b="1" kern="50" dirty="0" smtClean="0">
                <a:latin typeface="Times New Roman"/>
                <a:ea typeface="Times New Roman"/>
              </a:rPr>
              <a:t>30 : 5 ∙ 2 = 12 (д.)</a:t>
            </a: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r>
              <a:rPr lang="ru-RU" sz="3200" b="1" kern="50" dirty="0" smtClean="0">
                <a:latin typeface="Times New Roman"/>
                <a:ea typeface="Times New Roman"/>
              </a:rPr>
              <a:t> </a:t>
            </a: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72720" algn="l"/>
                <a:tab pos="190500" algn="l"/>
                <a:tab pos="280670" algn="l"/>
              </a:tabLst>
            </a:pPr>
            <a:endParaRPr lang="ru-RU" sz="3200" b="1" kern="50" dirty="0">
              <a:latin typeface="Times New Roman"/>
              <a:ea typeface="Times New Roman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7" y="4293096"/>
            <a:ext cx="240558" cy="1042418"/>
          </a:xfrm>
          <a:prstGeom prst="rect">
            <a:avLst/>
          </a:prstGeom>
          <a:noFill/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6732240" y="206084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00025" cy="8001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00025" cy="800100"/>
          </a:xfrm>
          <a:prstGeom prst="rect">
            <a:avLst/>
          </a:prstGeom>
          <a:noFill/>
        </p:spPr>
      </p:pic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3881" y="151470"/>
            <a:ext cx="152865" cy="611460"/>
          </a:xfrm>
          <a:prstGeom prst="rect">
            <a:avLst/>
          </a:prstGeom>
          <a:noFill/>
        </p:spPr>
      </p:pic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3356991"/>
          <a:ext cx="383704" cy="620648"/>
        </p:xfrm>
        <a:graphic>
          <a:graphicData uri="http://schemas.openxmlformats.org/drawingml/2006/table">
            <a:tbl>
              <a:tblPr/>
              <a:tblGrid>
                <a:gridCol w="383704"/>
              </a:tblGrid>
              <a:tr h="6206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kern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1412776"/>
            <a:ext cx="9144000" cy="544522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92696"/>
            <a:ext cx="9828584" cy="52629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урока: </a:t>
            </a: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научиться решать задачи </a:t>
            </a: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нахождение дроби от числа 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700808"/>
            <a:ext cx="8964488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«Нахождение дроби от числа»</a:t>
            </a:r>
          </a:p>
          <a:p>
            <a:pPr algn="ctr"/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ПРИРОДА\Осень\Osen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3512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979711" y="2852935"/>
            <a:ext cx="6515001" cy="3384375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88024" y="3337560"/>
          <a:ext cx="254000" cy="14264640"/>
        </p:xfrm>
        <a:graphic>
          <a:graphicData uri="http://schemas.openxmlformats.org/drawingml/2006/table">
            <a:tbl>
              <a:tblPr/>
              <a:tblGrid>
                <a:gridCol w="254000"/>
              </a:tblGrid>
              <a:tr h="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latin typeface="Times New Roman"/>
                          <a:ea typeface="Times New Roman"/>
                        </a:rPr>
                        <a:t>1/3 *3/4 ;  1/4 *4/5; 1/5*2 ½ ;  ½ * 12; 6- 5,5; 0,5 +3,16; 3,66: 0,6 ; (2/5)2</a:t>
                      </a: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524000" y="2420888"/>
          <a:ext cx="6096000" cy="504056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5040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kern="5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Picture 2" descr="C:\Documents and Settings\user\Рабочий стол\Новая папка\imgpreview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"/>
            <a:ext cx="8280920" cy="6857999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2339752" y="404665"/>
            <a:ext cx="6154960" cy="1368152"/>
          </a:xfrm>
        </p:spPr>
        <p:txBody>
          <a:bodyPr/>
          <a:lstStyle/>
          <a:p>
            <a:r>
              <a:rPr lang="ru-RU" sz="2400" b="0" cap="none" dirty="0" smtClean="0">
                <a:solidFill>
                  <a:srgbClr val="F9F9A5"/>
                </a:solidFill>
                <a:latin typeface="Times New Roman" pitchFamily="18" charset="0"/>
                <a:cs typeface="Times New Roman" pitchFamily="18" charset="0"/>
              </a:rPr>
              <a:t>В лесу мы набрали полную корзину грибов</a:t>
            </a:r>
            <a:endParaRPr lang="ru-RU" sz="2400" b="0" cap="none" dirty="0">
              <a:solidFill>
                <a:srgbClr val="F9F9A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1633</TotalTime>
  <Words>541</Words>
  <Application>Microsoft Office PowerPoint</Application>
  <PresentationFormat>Экран (4:3)</PresentationFormat>
  <Paragraphs>132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  Нахождение дроби  от числа Прогулка по осеннему лесу                                                                                                        МОУ «СОШ № 5                                                         г. Вольска Саратовской обл.»                                   Ширшова Наталья                                  Владимировна    </vt:lpstr>
      <vt:lpstr>Слайд 2</vt:lpstr>
      <vt:lpstr>         2 </vt:lpstr>
      <vt:lpstr>   = 50% = 0,5    </vt:lpstr>
      <vt:lpstr>Сколько получилось  треугольников?</vt:lpstr>
      <vt:lpstr>Федя стал перемножать смешанные числа  « по аналогии» со сложением – отдельно перемножать их целые и дробные части.  Приведите  контрпример, опровергающий такое «правило» </vt:lpstr>
      <vt:lpstr>                                     </vt:lpstr>
      <vt:lpstr>Слайд 8</vt:lpstr>
      <vt:lpstr>В лесу мы набрали полную корзину грибов</vt:lpstr>
      <vt:lpstr>Из всех грибов, которые мы собрали,     оказались съедобными. Среди них      часть – подосиновики. Какая часть всех грибов были подосиновики?</vt:lpstr>
      <vt:lpstr>На дереве мы увидели белку. А вы знаете, что белки сушат грибы на ветках деревьев. А еще они заготавливают на зиму семена шишек</vt:lpstr>
      <vt:lpstr>Весит белка 400 г, а вес кедровой шишки составляет 0,35 веса белки.   На сколько грамм белка тяжелее кедровой шишки?                                                                     400 г                                                                                                                                                                  0,35 от            </vt:lpstr>
      <vt:lpstr>Зарядка для глаз</vt:lpstr>
      <vt:lpstr>Слайд 14</vt:lpstr>
      <vt:lpstr>                              Самостоятельная работа в парах                  </vt:lpstr>
      <vt:lpstr> </vt:lpstr>
      <vt:lpstr> </vt:lpstr>
      <vt:lpstr>-  Какую задачу мы ставили на уроке?   - Удалось решить нам поставленную задачу?    - К какому выводу пришли?   - Что на уроке у вас хорошо получалось?  - Над чем еще нужно поработать?    Наша прогулка по осеннему лесу подошла  к концу </vt:lpstr>
      <vt:lpstr>домашнее задание   № 523, 524  стр. 84 РТ  №2 п.14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user</cp:lastModifiedBy>
  <cp:revision>167</cp:revision>
  <dcterms:created xsi:type="dcterms:W3CDTF">2010-07-28T17:40:23Z</dcterms:created>
  <dcterms:modified xsi:type="dcterms:W3CDTF">2013-11-29T10:47:40Z</dcterms:modified>
</cp:coreProperties>
</file>