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82" autoAdjust="0"/>
    <p:restoredTop sz="94660"/>
  </p:normalViewPr>
  <p:slideViewPr>
    <p:cSldViewPr>
      <p:cViewPr varScale="1">
        <p:scale>
          <a:sx n="69" d="100"/>
          <a:sy n="69" d="100"/>
        </p:scale>
        <p:origin x="-139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4C71EC6-210F-42DE-9C53-41977AD35B3D}" type="datetimeFigureOut">
              <a:rPr lang="ru-RU" smtClean="0"/>
              <a:t>14.01.2016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14.01.2016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0" y="2564904"/>
            <a:ext cx="3672407" cy="1413684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/>
              <a:t>Дружественные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 </a:t>
            </a:r>
            <a:r>
              <a:rPr lang="ru-RU" sz="3200" dirty="0" smtClean="0"/>
              <a:t>числа 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4166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556792"/>
            <a:ext cx="8280920" cy="2367136"/>
          </a:xfrm>
        </p:spPr>
        <p:txBody>
          <a:bodyPr>
            <a:noAutofit/>
          </a:bodyPr>
          <a:lstStyle/>
          <a:p>
            <a:pPr algn="ctr"/>
            <a:r>
              <a:rPr lang="ru-RU" sz="6000" dirty="0" smtClean="0"/>
              <a:t>Спасибо за внимание!!!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35909735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196752"/>
            <a:ext cx="7632848" cy="5256584"/>
          </a:xfrm>
        </p:spPr>
        <p:txBody>
          <a:bodyPr>
            <a:noAutofit/>
          </a:bodyPr>
          <a:lstStyle/>
          <a:p>
            <a:r>
              <a:rPr lang="ru-RU" dirty="0" err="1"/>
              <a:t>Дру́жественные</a:t>
            </a:r>
            <a:r>
              <a:rPr lang="ru-RU" dirty="0"/>
              <a:t> </a:t>
            </a:r>
            <a:r>
              <a:rPr lang="ru-RU" dirty="0" err="1"/>
              <a:t>чи́сла</a:t>
            </a:r>
            <a:r>
              <a:rPr lang="ru-RU" dirty="0"/>
              <a:t> — два натуральных числа́, для которых сумма всех делителей первого числа́ (кроме него самого) равна второму числу и сумма всех делителей второго числа́ (кроме него самого) равна первому числу. Иногда частным случаем дружественных чисел считаются совершенные </a:t>
            </a:r>
            <a:r>
              <a:rPr lang="ru-RU" dirty="0" err="1"/>
              <a:t>чи́сла</a:t>
            </a:r>
            <a:r>
              <a:rPr lang="ru-RU" dirty="0"/>
              <a:t>: каждое совершенное число дружественно себе. Обычно же, говоря о дружественных числах, имеют в виду пары из двух разных чисел.</a:t>
            </a:r>
          </a:p>
        </p:txBody>
      </p:sp>
    </p:spTree>
    <p:extLst>
      <p:ext uri="{BB962C8B-B14F-4D97-AF65-F5344CB8AC3E}">
        <p14:creationId xmlns:p14="http://schemas.microsoft.com/office/powerpoint/2010/main" val="11238963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340768"/>
            <a:ext cx="7848872" cy="4464496"/>
          </a:xfrm>
        </p:spPr>
        <p:txBody>
          <a:bodyPr>
            <a:normAutofit/>
          </a:bodyPr>
          <a:lstStyle/>
          <a:p>
            <a:r>
              <a:rPr lang="ru-RU" sz="2800" dirty="0"/>
              <a:t>Впервые дружественные числа упоминаются в работах Пифагора, посвященных теории чисел. Следует отметить, что пифагорейцам была известна лишь одна пара дружественных чисел </a:t>
            </a:r>
            <a:r>
              <a:rPr lang="ru-RU" sz="2800" b="1" dirty="0"/>
              <a:t>220</a:t>
            </a:r>
            <a:r>
              <a:rPr lang="ru-RU" sz="2800" dirty="0"/>
              <a:t> и </a:t>
            </a:r>
            <a:r>
              <a:rPr lang="ru-RU" sz="2800" b="1" dirty="0"/>
              <a:t>284</a:t>
            </a:r>
            <a:r>
              <a:rPr lang="ru-RU" sz="2800" dirty="0"/>
              <a:t>. Долгое время эта пара чисел была единственным представителем класса дружественных чисел.</a:t>
            </a:r>
          </a:p>
        </p:txBody>
      </p:sp>
    </p:spTree>
    <p:extLst>
      <p:ext uri="{BB962C8B-B14F-4D97-AF65-F5344CB8AC3E}">
        <p14:creationId xmlns:p14="http://schemas.microsoft.com/office/powerpoint/2010/main" val="35700435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196752"/>
            <a:ext cx="7344816" cy="4680520"/>
          </a:xfrm>
        </p:spPr>
        <p:txBody>
          <a:bodyPr>
            <a:noAutofit/>
          </a:bodyPr>
          <a:lstStyle/>
          <a:p>
            <a:r>
              <a:rPr lang="ru-RU" sz="2800" dirty="0"/>
              <a:t>В восемнадцатом веке </a:t>
            </a:r>
            <a:r>
              <a:rPr lang="ru-RU" sz="2800" b="1" dirty="0"/>
              <a:t>Леонардо Эйлер</a:t>
            </a:r>
            <a:r>
              <a:rPr lang="ru-RU" sz="2800" dirty="0"/>
              <a:t> нашёл ещё </a:t>
            </a:r>
            <a:r>
              <a:rPr lang="ru-RU" sz="2800" b="1" dirty="0"/>
              <a:t>65</a:t>
            </a:r>
            <a:r>
              <a:rPr lang="ru-RU" sz="2800" dirty="0"/>
              <a:t> пар дружественных чисел. К примеру одна из них, </a:t>
            </a:r>
            <a:r>
              <a:rPr lang="ru-RU" sz="2800" b="1" dirty="0"/>
              <a:t>17296</a:t>
            </a:r>
            <a:r>
              <a:rPr lang="ru-RU" sz="2800" dirty="0"/>
              <a:t> и </a:t>
            </a:r>
            <a:r>
              <a:rPr lang="ru-RU" sz="2800" b="1" dirty="0"/>
              <a:t>18416</a:t>
            </a:r>
            <a:r>
              <a:rPr lang="ru-RU" sz="2800" dirty="0"/>
              <a:t>.</a:t>
            </a:r>
          </a:p>
          <a:p>
            <a:endParaRPr lang="ru-RU" sz="2800" dirty="0"/>
          </a:p>
          <a:p>
            <a:r>
              <a:rPr lang="ru-RU" sz="2800" dirty="0"/>
              <a:t>Однако, до сих пор общий способ нахождения пар дружественных чисел не был найден.</a:t>
            </a:r>
          </a:p>
        </p:txBody>
      </p:sp>
    </p:spTree>
    <p:extLst>
      <p:ext uri="{BB962C8B-B14F-4D97-AF65-F5344CB8AC3E}">
        <p14:creationId xmlns:p14="http://schemas.microsoft.com/office/powerpoint/2010/main" val="22540690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980728"/>
            <a:ext cx="7992888" cy="5400600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ru-RU" dirty="0"/>
              <a:t>В 850 году нашей эры арабский астроном и математик </a:t>
            </a:r>
            <a:r>
              <a:rPr lang="ru-RU" dirty="0" err="1"/>
              <a:t>Сабит</a:t>
            </a:r>
            <a:r>
              <a:rPr lang="ru-RU" dirty="0"/>
              <a:t> ибн </a:t>
            </a:r>
            <a:r>
              <a:rPr lang="ru-RU" dirty="0" err="1"/>
              <a:t>Курра</a:t>
            </a:r>
            <a:r>
              <a:rPr lang="ru-RU" dirty="0"/>
              <a:t> предложил формулу, с помощью которой можно определить 3 пары дружественных чисел. Формула </a:t>
            </a:r>
            <a:r>
              <a:rPr lang="ru-RU" dirty="0" err="1"/>
              <a:t>Сабит</a:t>
            </a:r>
            <a:r>
              <a:rPr lang="ru-RU" dirty="0"/>
              <a:t> ибн </a:t>
            </a:r>
            <a:r>
              <a:rPr lang="ru-RU" dirty="0" err="1"/>
              <a:t>Курра</a:t>
            </a:r>
            <a:r>
              <a:rPr lang="ru-RU" dirty="0"/>
              <a:t> выглядит следующим </a:t>
            </a:r>
            <a:r>
              <a:rPr lang="ru-RU" dirty="0" smtClean="0"/>
              <a:t>образом:</a:t>
            </a:r>
          </a:p>
          <a:p>
            <a:pPr marL="68580" indent="0">
              <a:buNone/>
            </a:pPr>
            <a:r>
              <a:rPr lang="ru-RU" dirty="0" smtClean="0"/>
              <a:t>Если:   p </a:t>
            </a:r>
            <a:r>
              <a:rPr lang="ru-RU" dirty="0"/>
              <a:t>= 3 × 2n-1 - 1</a:t>
            </a:r>
            <a:r>
              <a:rPr lang="ru-RU" dirty="0" smtClean="0"/>
              <a:t>,</a:t>
            </a:r>
          </a:p>
          <a:p>
            <a:pPr marL="68580" indent="0">
              <a:buNone/>
            </a:pPr>
            <a:r>
              <a:rPr lang="ru-RU" dirty="0" smtClean="0"/>
              <a:t>             </a:t>
            </a:r>
            <a:r>
              <a:rPr lang="ru-RU" dirty="0"/>
              <a:t>q = 3 × 2n - 1</a:t>
            </a:r>
            <a:r>
              <a:rPr lang="ru-RU" dirty="0" smtClean="0"/>
              <a:t>,</a:t>
            </a:r>
          </a:p>
          <a:p>
            <a:pPr marL="68580" indent="0">
              <a:buNone/>
            </a:pPr>
            <a:r>
              <a:rPr lang="ru-RU" dirty="0" smtClean="0"/>
              <a:t>               </a:t>
            </a:r>
            <a:r>
              <a:rPr lang="ru-RU" dirty="0"/>
              <a:t>r = 9 × 22n-1 - 1</a:t>
            </a:r>
            <a:r>
              <a:rPr lang="ru-RU" dirty="0" smtClean="0"/>
              <a:t>, </a:t>
            </a:r>
            <a:r>
              <a:rPr lang="ru-RU" dirty="0"/>
              <a:t>где n &gt; 1 — натуральное число, а </a:t>
            </a:r>
            <a:r>
              <a:rPr lang="ru-RU" dirty="0" err="1"/>
              <a:t>p,q,r</a:t>
            </a:r>
            <a:r>
              <a:rPr lang="ru-RU" dirty="0"/>
              <a:t> — простые числа, то:</a:t>
            </a:r>
          </a:p>
          <a:p>
            <a:pPr marL="68580" indent="0">
              <a:buNone/>
            </a:pPr>
            <a:r>
              <a:rPr lang="ru-RU" dirty="0" smtClean="0"/>
              <a:t>2npq </a:t>
            </a:r>
            <a:r>
              <a:rPr lang="ru-RU" dirty="0"/>
              <a:t>и 2nr — пара дружественных чисел.</a:t>
            </a:r>
          </a:p>
        </p:txBody>
      </p:sp>
    </p:spTree>
    <p:extLst>
      <p:ext uri="{BB962C8B-B14F-4D97-AF65-F5344CB8AC3E}">
        <p14:creationId xmlns:p14="http://schemas.microsoft.com/office/powerpoint/2010/main" val="34487905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908720"/>
            <a:ext cx="7776864" cy="5400600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ru-RU" sz="2800" dirty="0"/>
              <a:t>Благодаря этой формуле были найдены пары дружественных чисел </a:t>
            </a:r>
            <a:r>
              <a:rPr lang="ru-RU" sz="2800" b="1" dirty="0"/>
              <a:t>220</a:t>
            </a:r>
            <a:r>
              <a:rPr lang="ru-RU" sz="2800" dirty="0"/>
              <a:t> и </a:t>
            </a:r>
            <a:r>
              <a:rPr lang="ru-RU" sz="2800" b="1" dirty="0"/>
              <a:t>284</a:t>
            </a:r>
            <a:r>
              <a:rPr lang="ru-RU" sz="2800" dirty="0"/>
              <a:t>, </a:t>
            </a:r>
            <a:r>
              <a:rPr lang="ru-RU" sz="2800" b="1" dirty="0"/>
              <a:t>17296</a:t>
            </a:r>
            <a:r>
              <a:rPr lang="ru-RU" sz="2800" dirty="0"/>
              <a:t> и </a:t>
            </a:r>
            <a:r>
              <a:rPr lang="ru-RU" sz="2800" b="1" dirty="0"/>
              <a:t>18416</a:t>
            </a:r>
            <a:r>
              <a:rPr lang="ru-RU" sz="2800" dirty="0"/>
              <a:t> и </a:t>
            </a:r>
            <a:r>
              <a:rPr lang="ru-RU" sz="2800" b="1" dirty="0"/>
              <a:t>9363584</a:t>
            </a:r>
            <a:r>
              <a:rPr lang="ru-RU" sz="2800" dirty="0"/>
              <a:t> и </a:t>
            </a:r>
            <a:r>
              <a:rPr lang="ru-RU" sz="2800" b="1" dirty="0"/>
              <a:t>9437056</a:t>
            </a:r>
            <a:r>
              <a:rPr lang="ru-RU" sz="2800" dirty="0"/>
              <a:t> соответственно для n=2,4,7. Но для n &lt; 20000 больше никаких пар дружественных чисел нет.</a:t>
            </a:r>
          </a:p>
          <a:p>
            <a:endParaRPr lang="ru-RU" sz="2800" dirty="0"/>
          </a:p>
          <a:p>
            <a:pPr marL="68580" indent="0">
              <a:buNone/>
            </a:pPr>
            <a:r>
              <a:rPr lang="ru-RU" sz="2800" dirty="0"/>
              <a:t>Кстати сказать, что многие дружественные числа, например </a:t>
            </a:r>
            <a:r>
              <a:rPr lang="ru-RU" sz="2800" b="1" dirty="0"/>
              <a:t>6232 </a:t>
            </a:r>
            <a:r>
              <a:rPr lang="ru-RU" sz="2800" dirty="0"/>
              <a:t>и </a:t>
            </a:r>
            <a:r>
              <a:rPr lang="ru-RU" sz="2800" b="1" dirty="0"/>
              <a:t>6368</a:t>
            </a:r>
            <a:r>
              <a:rPr lang="ru-RU" sz="2800" dirty="0"/>
              <a:t>, не могут быть получены по этой формуле.</a:t>
            </a:r>
          </a:p>
        </p:txBody>
      </p:sp>
    </p:spTree>
    <p:extLst>
      <p:ext uri="{BB962C8B-B14F-4D97-AF65-F5344CB8AC3E}">
        <p14:creationId xmlns:p14="http://schemas.microsoft.com/office/powerpoint/2010/main" val="36453350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908720"/>
            <a:ext cx="7776864" cy="5472608"/>
          </a:xfrm>
        </p:spPr>
        <p:txBody>
          <a:bodyPr>
            <a:normAutofit/>
          </a:bodyPr>
          <a:lstStyle/>
          <a:p>
            <a:r>
              <a:rPr lang="ru-RU" dirty="0"/>
              <a:t>Согласно официальным данным, на ноябрь 2006 известно </a:t>
            </a:r>
            <a:r>
              <a:rPr lang="ru-RU" b="1" dirty="0"/>
              <a:t>11 446 960 </a:t>
            </a:r>
            <a:r>
              <a:rPr lang="ru-RU" dirty="0"/>
              <a:t>пар </a:t>
            </a:r>
            <a:r>
              <a:rPr lang="ru-RU" dirty="0" err="1"/>
              <a:t>дружественых</a:t>
            </a:r>
            <a:r>
              <a:rPr lang="ru-RU" dirty="0"/>
              <a:t> чисел, которые состоят из двух чётных или двух нечётных чисел. О том существует ли чётно-нечётная пара дружественных чисел науке до сих пор неизвестно. Кроме того, по-прежнему невыясненным остается предположение о существовании взаимно простых дружественных числа. В том случае, если такая пара дружественных чисел все же существует, то их произведение должно быть больше </a:t>
            </a:r>
            <a:r>
              <a:rPr lang="ru-RU" b="1" dirty="0"/>
              <a:t>1067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744643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836712"/>
            <a:ext cx="7992888" cy="5544616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Для </a:t>
            </a:r>
            <a:r>
              <a:rPr lang="ru-RU" dirty="0" smtClean="0"/>
              <a:t>наглядности, </a:t>
            </a:r>
            <a:r>
              <a:rPr lang="ru-RU" dirty="0"/>
              <a:t>все пары дружественных чисел, значение которых меньше 100 000:</a:t>
            </a:r>
          </a:p>
          <a:p>
            <a:pPr marL="68580" indent="0">
              <a:buNone/>
            </a:pPr>
            <a:endParaRPr lang="ru-RU" dirty="0"/>
          </a:p>
          <a:p>
            <a:r>
              <a:rPr lang="ru-RU" dirty="0"/>
              <a:t>Пара 220 и 284 открыта Пифагором, около 500 до н. э.</a:t>
            </a:r>
          </a:p>
          <a:p>
            <a:r>
              <a:rPr lang="ru-RU" dirty="0"/>
              <a:t>Пара 1184 и 1210 открыта Паганини в 1860 году.</a:t>
            </a:r>
          </a:p>
          <a:p>
            <a:r>
              <a:rPr lang="ru-RU" dirty="0"/>
              <a:t>Пара 2620 и 2924 открыта Эйлером в 1747 году.</a:t>
            </a:r>
          </a:p>
          <a:p>
            <a:r>
              <a:rPr lang="ru-RU" dirty="0"/>
              <a:t>Пара 5020 и 5564 (Эйлер, 1747г.)</a:t>
            </a:r>
          </a:p>
          <a:p>
            <a:r>
              <a:rPr lang="ru-RU" dirty="0"/>
              <a:t>Пара 6232 и 6368 (Эйлер, 1750)</a:t>
            </a:r>
          </a:p>
          <a:p>
            <a:r>
              <a:rPr lang="ru-RU" dirty="0"/>
              <a:t>Пара 10744 и 10856 (Эйлер, 1747)</a:t>
            </a:r>
          </a:p>
          <a:p>
            <a:r>
              <a:rPr lang="ru-RU" dirty="0" smtClean="0"/>
              <a:t>Пара </a:t>
            </a:r>
            <a:r>
              <a:rPr lang="ru-RU" dirty="0"/>
              <a:t>12285 и 14595 открыта Брауном в 1939 году</a:t>
            </a:r>
          </a:p>
          <a:p>
            <a:r>
              <a:rPr lang="ru-RU" dirty="0"/>
              <a:t>Пара 17296 и 18416 открыта Аль-Банном, около 1300, </a:t>
            </a:r>
            <a:r>
              <a:rPr lang="ru-RU" dirty="0" err="1"/>
              <a:t>Фариси</a:t>
            </a:r>
            <a:r>
              <a:rPr lang="ru-RU" dirty="0"/>
              <a:t>, около 1300 и Пьером Ферма в 1636.</a:t>
            </a:r>
          </a:p>
          <a:p>
            <a:r>
              <a:rPr lang="ru-RU" dirty="0"/>
              <a:t>Пара 63020 и 76084 (Эйлер, 1747)</a:t>
            </a:r>
          </a:p>
          <a:p>
            <a:r>
              <a:rPr lang="ru-RU" dirty="0"/>
              <a:t>Пара66928 и 66992 (Эйлер, 1750)</a:t>
            </a:r>
          </a:p>
          <a:p>
            <a:r>
              <a:rPr lang="ru-RU" dirty="0"/>
              <a:t>Пара 67095 и 71145 (Эйлер, 1747)</a:t>
            </a:r>
          </a:p>
          <a:p>
            <a:r>
              <a:rPr lang="ru-RU" dirty="0"/>
              <a:t>Пара 69615 и 87633 (Эйлер, 1747)</a:t>
            </a:r>
          </a:p>
          <a:p>
            <a:r>
              <a:rPr lang="ru-RU" dirty="0"/>
              <a:t>Пара 79750 и 88730 открыта </a:t>
            </a:r>
            <a:r>
              <a:rPr lang="ru-RU" dirty="0" err="1"/>
              <a:t>Рольфом</a:t>
            </a:r>
            <a:r>
              <a:rPr lang="ru-RU" dirty="0"/>
              <a:t> (</a:t>
            </a:r>
            <a:r>
              <a:rPr lang="ru-RU" dirty="0" err="1"/>
              <a:t>Rolf</a:t>
            </a:r>
            <a:r>
              <a:rPr lang="ru-RU" dirty="0"/>
              <a:t>) в 1964 году.</a:t>
            </a:r>
          </a:p>
        </p:txBody>
      </p:sp>
    </p:spTree>
    <p:extLst>
      <p:ext uri="{BB962C8B-B14F-4D97-AF65-F5344CB8AC3E}">
        <p14:creationId xmlns:p14="http://schemas.microsoft.com/office/powerpoint/2010/main" val="636023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Интересные факты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Пару дружественных чисел </a:t>
            </a:r>
            <a:r>
              <a:rPr lang="ru-RU" b="1" dirty="0"/>
              <a:t>1184</a:t>
            </a:r>
            <a:r>
              <a:rPr lang="ru-RU" dirty="0"/>
              <a:t> и </a:t>
            </a:r>
            <a:r>
              <a:rPr lang="ru-RU" b="1" dirty="0"/>
              <a:t>1210 </a:t>
            </a:r>
            <a:r>
              <a:rPr lang="ru-RU" dirty="0"/>
              <a:t>обнаружил в 1866 г. итальянский школьник — </a:t>
            </a:r>
            <a:r>
              <a:rPr lang="ru-RU" dirty="0" err="1"/>
              <a:t>Никколо</a:t>
            </a:r>
            <a:r>
              <a:rPr lang="ru-RU" dirty="0"/>
              <a:t> Паганини — полный тёзка великого скрипача. Любопытно, что эту пару «проглядели» все великие математики.</a:t>
            </a:r>
          </a:p>
        </p:txBody>
      </p:sp>
    </p:spTree>
    <p:extLst>
      <p:ext uri="{BB962C8B-B14F-4D97-AF65-F5344CB8AC3E}">
        <p14:creationId xmlns:p14="http://schemas.microsoft.com/office/powerpoint/2010/main" val="11550746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12</TotalTime>
  <Words>554</Words>
  <Application>Microsoft Office PowerPoint</Application>
  <PresentationFormat>Экран (4:3)</PresentationFormat>
  <Paragraphs>33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Остин</vt:lpstr>
      <vt:lpstr>Дружественные  числа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Интересные факты</vt:lpstr>
      <vt:lpstr>Спасибо за внимание!!!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Дружественные  числа</dc:title>
  <dc:creator>pipa</dc:creator>
  <cp:lastModifiedBy>pipa</cp:lastModifiedBy>
  <cp:revision>3</cp:revision>
  <dcterms:created xsi:type="dcterms:W3CDTF">2016-01-14T15:17:19Z</dcterms:created>
  <dcterms:modified xsi:type="dcterms:W3CDTF">2016-01-14T16:27:03Z</dcterms:modified>
</cp:coreProperties>
</file>