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311" r:id="rId3"/>
    <p:sldId id="283" r:id="rId4"/>
    <p:sldId id="259" r:id="rId5"/>
    <p:sldId id="261" r:id="rId6"/>
    <p:sldId id="276" r:id="rId7"/>
    <p:sldId id="264" r:id="rId8"/>
    <p:sldId id="277" r:id="rId9"/>
    <p:sldId id="272" r:id="rId10"/>
    <p:sldId id="273" r:id="rId11"/>
    <p:sldId id="274" r:id="rId12"/>
    <p:sldId id="275" r:id="rId13"/>
    <p:sldId id="284" r:id="rId14"/>
    <p:sldId id="301" r:id="rId15"/>
    <p:sldId id="302" r:id="rId16"/>
    <p:sldId id="303" r:id="rId17"/>
    <p:sldId id="289" r:id="rId18"/>
    <p:sldId id="309" r:id="rId19"/>
    <p:sldId id="310" r:id="rId20"/>
    <p:sldId id="294" r:id="rId21"/>
    <p:sldId id="291" r:id="rId22"/>
    <p:sldId id="295" r:id="rId23"/>
    <p:sldId id="298" r:id="rId24"/>
    <p:sldId id="299" r:id="rId25"/>
    <p:sldId id="30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72408-7047-488C-819F-0724BC72B104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216B5-9AC9-40BA-959A-1EA2D5C81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25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73B6-5EFC-4D52-99A8-A525CF8475F4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4C2-3969-46DB-9877-B43277639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57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73B6-5EFC-4D52-99A8-A525CF8475F4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4C2-3969-46DB-9877-B43277639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0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73B6-5EFC-4D52-99A8-A525CF8475F4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4C2-3969-46DB-9877-B43277639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22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73B6-5EFC-4D52-99A8-A525CF8475F4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4C2-3969-46DB-9877-B43277639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2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73B6-5EFC-4D52-99A8-A525CF8475F4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4C2-3969-46DB-9877-B43277639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63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73B6-5EFC-4D52-99A8-A525CF8475F4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4C2-3969-46DB-9877-B43277639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9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73B6-5EFC-4D52-99A8-A525CF8475F4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4C2-3969-46DB-9877-B43277639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69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73B6-5EFC-4D52-99A8-A525CF8475F4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4C2-3969-46DB-9877-B43277639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27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73B6-5EFC-4D52-99A8-A525CF8475F4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4C2-3969-46DB-9877-B43277639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05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73B6-5EFC-4D52-99A8-A525CF8475F4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4C2-3969-46DB-9877-B43277639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00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73B6-5EFC-4D52-99A8-A525CF8475F4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74C2-3969-46DB-9877-B43277639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373B6-5EFC-4D52-99A8-A525CF8475F4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074C2-3969-46DB-9877-B43277639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4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формирования познавательной деятельности на уроках гуманитарного цикла в начальной школе.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4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65087" y="2288509"/>
            <a:ext cx="2621231" cy="258532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</a:t>
            </a:r>
            <a:r>
              <a:rPr lang="ru-RU" sz="54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5400" b="1" cap="none" spc="0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</a:p>
          <a:p>
            <a:pPr algn="ctr"/>
            <a:endParaRPr lang="ru-RU" sz="5400" b="1" cap="none" spc="0" dirty="0" smtClean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</a:t>
            </a:r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</a:t>
            </a:r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endParaRPr lang="ru-RU" sz="5400" b="1" cap="none" spc="0" dirty="0" smtClean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45907" y="1826123"/>
            <a:ext cx="4916067" cy="4682617"/>
            <a:chOff x="0" y="1484784"/>
            <a:chExt cx="4916067" cy="4682617"/>
          </a:xfrm>
        </p:grpSpPr>
        <p:sp>
          <p:nvSpPr>
            <p:cNvPr id="6" name="Овал 5"/>
            <p:cNvSpPr/>
            <p:nvPr/>
          </p:nvSpPr>
          <p:spPr>
            <a:xfrm>
              <a:off x="827584" y="1484784"/>
              <a:ext cx="3168352" cy="331236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6" idx="3"/>
            </p:cNvCxnSpPr>
            <p:nvPr/>
          </p:nvCxnSpPr>
          <p:spPr>
            <a:xfrm flipH="1">
              <a:off x="827584" y="4312067"/>
              <a:ext cx="463994" cy="142118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stCxn id="6" idx="5"/>
            </p:cNvCxnSpPr>
            <p:nvPr/>
          </p:nvCxnSpPr>
          <p:spPr>
            <a:xfrm>
              <a:off x="3531942" y="4312067"/>
              <a:ext cx="463994" cy="142118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/>
            <p:cNvSpPr/>
            <p:nvPr/>
          </p:nvSpPr>
          <p:spPr>
            <a:xfrm>
              <a:off x="3763939" y="5692553"/>
              <a:ext cx="1152128" cy="43204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0" y="5735353"/>
              <a:ext cx="1152128" cy="43204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4222404" y="3906036"/>
              <a:ext cx="334492" cy="385222"/>
              <a:chOff x="4314393" y="4312067"/>
              <a:chExt cx="334492" cy="38522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H="1">
                <a:off x="4314393" y="4317177"/>
                <a:ext cx="106423" cy="380112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4456687" y="4312067"/>
                <a:ext cx="152400" cy="385222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4416888" y="4336321"/>
                <a:ext cx="231997" cy="168357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273504" y="2572087"/>
              <a:ext cx="628549" cy="142118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876009" y="2529238"/>
              <a:ext cx="463994" cy="142118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Группа 13"/>
            <p:cNvGrpSpPr/>
            <p:nvPr/>
          </p:nvGrpSpPr>
          <p:grpSpPr>
            <a:xfrm rot="2782421">
              <a:off x="35098" y="3937401"/>
              <a:ext cx="334492" cy="385222"/>
              <a:chOff x="4314393" y="4312067"/>
              <a:chExt cx="334492" cy="385222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4314393" y="4317177"/>
                <a:ext cx="106423" cy="380112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4456687" y="4312067"/>
                <a:ext cx="152400" cy="385222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4416888" y="4336321"/>
                <a:ext cx="231997" cy="168357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Прямоугольник 20"/>
          <p:cNvSpPr/>
          <p:nvPr/>
        </p:nvSpPr>
        <p:spPr>
          <a:xfrm>
            <a:off x="2318826" y="2874565"/>
            <a:ext cx="14350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Ф </a:t>
            </a:r>
            <a:r>
              <a:rPr lang="ru-RU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ф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29953" y="5991092"/>
            <a:ext cx="1245872" cy="551058"/>
          </a:xfrm>
          <a:prstGeom prst="ellipse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62974" y="5991092"/>
            <a:ext cx="1245872" cy="517648"/>
          </a:xfrm>
          <a:prstGeom prst="ellipse">
            <a:avLst/>
          </a:prstGeom>
          <a:solidFill>
            <a:srgbClr val="00B05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333579" y="3037983"/>
            <a:ext cx="94726" cy="1013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739075" y="3088644"/>
            <a:ext cx="2520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1481231" y="1844823"/>
            <a:ext cx="3110197" cy="93348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магнитный диск 40"/>
          <p:cNvSpPr/>
          <p:nvPr/>
        </p:nvSpPr>
        <p:spPr>
          <a:xfrm>
            <a:off x="1992213" y="927331"/>
            <a:ext cx="2088232" cy="1566173"/>
          </a:xfrm>
          <a:prstGeom prst="flowChartMagneticDis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928377" y="4698806"/>
            <a:ext cx="94726" cy="1013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6865089" y="3809916"/>
            <a:ext cx="166288" cy="27242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480603" y="4429189"/>
            <a:ext cx="1154128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628986" y="3073870"/>
            <a:ext cx="2520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8213822" y="4765020"/>
            <a:ext cx="2520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246707" y="4732777"/>
            <a:ext cx="25202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333579" y="4749467"/>
            <a:ext cx="25202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6865089" y="4698806"/>
            <a:ext cx="94726" cy="1013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8315068">
            <a:off x="2558145" y="3908980"/>
            <a:ext cx="1071570" cy="1000132"/>
          </a:xfrm>
          <a:prstGeom prst="arc">
            <a:avLst>
              <a:gd name="adj1" fmla="val 14508722"/>
              <a:gd name="adj2" fmla="val 1313373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233321" y="3946129"/>
            <a:ext cx="0" cy="927703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65724" y="4676826"/>
            <a:ext cx="527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009218" y="4626587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910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1669" y="1826123"/>
            <a:ext cx="6000491" cy="4682617"/>
            <a:chOff x="-634238" y="1484784"/>
            <a:chExt cx="6000491" cy="4682617"/>
          </a:xfrm>
          <a:solidFill>
            <a:schemeClr val="bg1"/>
          </a:solidFill>
        </p:grpSpPr>
        <p:sp>
          <p:nvSpPr>
            <p:cNvPr id="6" name="Овал 5"/>
            <p:cNvSpPr/>
            <p:nvPr/>
          </p:nvSpPr>
          <p:spPr>
            <a:xfrm>
              <a:off x="827584" y="1484784"/>
              <a:ext cx="3168352" cy="3312368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6" idx="3"/>
            </p:cNvCxnSpPr>
            <p:nvPr/>
          </p:nvCxnSpPr>
          <p:spPr>
            <a:xfrm flipH="1">
              <a:off x="827584" y="4312067"/>
              <a:ext cx="463994" cy="1421189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stCxn id="6" idx="5"/>
            </p:cNvCxnSpPr>
            <p:nvPr/>
          </p:nvCxnSpPr>
          <p:spPr>
            <a:xfrm>
              <a:off x="3531942" y="4312067"/>
              <a:ext cx="463994" cy="1421189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/>
            <p:cNvSpPr/>
            <p:nvPr/>
          </p:nvSpPr>
          <p:spPr>
            <a:xfrm>
              <a:off x="3763939" y="5692553"/>
              <a:ext cx="1152128" cy="432048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0" y="5735353"/>
              <a:ext cx="1152128" cy="432048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4960916" y="2938311"/>
              <a:ext cx="405337" cy="587879"/>
              <a:chOff x="5052905" y="3344342"/>
              <a:chExt cx="405337" cy="587879"/>
            </a:xfrm>
            <a:grpFill/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H="1">
                <a:off x="5052905" y="3505206"/>
                <a:ext cx="102494" cy="42701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5195198" y="3344342"/>
                <a:ext cx="192198" cy="20265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5155399" y="3571253"/>
                <a:ext cx="302843" cy="16835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-341490" y="3075437"/>
              <a:ext cx="1224433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997069" y="3140968"/>
              <a:ext cx="1040058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Группа 13"/>
            <p:cNvGrpSpPr/>
            <p:nvPr/>
          </p:nvGrpSpPr>
          <p:grpSpPr>
            <a:xfrm rot="2782421">
              <a:off x="-651446" y="2889770"/>
              <a:ext cx="518723" cy="484308"/>
              <a:chOff x="3089680" y="4004170"/>
              <a:chExt cx="518723" cy="484308"/>
            </a:xfrm>
            <a:grpFill/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 rot="18817579" flipH="1" flipV="1">
                <a:off x="3124879" y="3968971"/>
                <a:ext cx="191998" cy="26239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18817579" flipH="1">
                <a:off x="3117326" y="4245941"/>
                <a:ext cx="393104" cy="9196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376406" y="4142177"/>
                <a:ext cx="231997" cy="16835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Прямоугольник 20"/>
          <p:cNvSpPr/>
          <p:nvPr/>
        </p:nvSpPr>
        <p:spPr>
          <a:xfrm>
            <a:off x="2583319" y="2759032"/>
            <a:ext cx="9060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Ъ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10749" y="6033892"/>
            <a:ext cx="1245872" cy="517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381312" y="5991092"/>
            <a:ext cx="1245872" cy="5604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05504" y="2169857"/>
            <a:ext cx="29503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5400" b="1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5400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5400" b="1" dirty="0" err="1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ъ</a:t>
            </a:r>
            <a:r>
              <a:rPr lang="ru-RU" sz="5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5400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</a:t>
            </a:r>
            <a:endParaRPr lang="ru-RU" sz="54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5400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r>
              <a:rPr lang="ru-RU" sz="5400" b="1" dirty="0" err="1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ъ</a:t>
            </a:r>
            <a:r>
              <a:rPr lang="ru-RU" sz="5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ё</a:t>
            </a:r>
            <a:r>
              <a:rPr lang="ru-RU" sz="5400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endParaRPr lang="ru-RU" sz="5400" b="1" dirty="0" smtClean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454651" y="2945698"/>
            <a:ext cx="94726" cy="1013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14890" y="2945698"/>
            <a:ext cx="94726" cy="1013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468853" y="3717032"/>
            <a:ext cx="94726" cy="1013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648843" y="3784878"/>
            <a:ext cx="94726" cy="1013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493857" y="2343569"/>
            <a:ext cx="0" cy="703451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367280" y="3148454"/>
            <a:ext cx="0" cy="753606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7809616" y="2169857"/>
            <a:ext cx="126012" cy="203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012160" y="3033222"/>
            <a:ext cx="25202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718517" y="3033222"/>
            <a:ext cx="25202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8316416" y="3104179"/>
            <a:ext cx="25202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718517" y="3789816"/>
            <a:ext cx="25202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935628" y="3804535"/>
            <a:ext cx="25202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991142" y="3086616"/>
            <a:ext cx="25202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82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969" y="1826123"/>
            <a:ext cx="6209772" cy="4682617"/>
            <a:chOff x="-640938" y="1484784"/>
            <a:chExt cx="6209772" cy="4682617"/>
          </a:xfrm>
          <a:solidFill>
            <a:schemeClr val="bg1"/>
          </a:solidFill>
        </p:grpSpPr>
        <p:sp>
          <p:nvSpPr>
            <p:cNvPr id="6" name="Овал 5"/>
            <p:cNvSpPr/>
            <p:nvPr/>
          </p:nvSpPr>
          <p:spPr>
            <a:xfrm>
              <a:off x="827584" y="1484784"/>
              <a:ext cx="3168352" cy="3312368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6" idx="3"/>
            </p:cNvCxnSpPr>
            <p:nvPr/>
          </p:nvCxnSpPr>
          <p:spPr>
            <a:xfrm flipH="1">
              <a:off x="827584" y="4312067"/>
              <a:ext cx="463994" cy="1421189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stCxn id="6" idx="5"/>
            </p:cNvCxnSpPr>
            <p:nvPr/>
          </p:nvCxnSpPr>
          <p:spPr>
            <a:xfrm>
              <a:off x="3531942" y="4312067"/>
              <a:ext cx="463994" cy="1421189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/>
            <p:cNvSpPr/>
            <p:nvPr/>
          </p:nvSpPr>
          <p:spPr>
            <a:xfrm>
              <a:off x="3763939" y="5692553"/>
              <a:ext cx="1152128" cy="432048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0" y="5735353"/>
              <a:ext cx="1152128" cy="432048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199870" y="2994233"/>
              <a:ext cx="368964" cy="443888"/>
              <a:chOff x="5291859" y="3400264"/>
              <a:chExt cx="368964" cy="443888"/>
            </a:xfrm>
            <a:grpFill/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H="1">
                <a:off x="5291859" y="3464040"/>
                <a:ext cx="106423" cy="38011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5434153" y="3458930"/>
                <a:ext cx="226670" cy="22978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5394354" y="3400264"/>
                <a:ext cx="192199" cy="8292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-374514" y="3158794"/>
              <a:ext cx="1224433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995936" y="3083957"/>
              <a:ext cx="1346228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Группа 13"/>
            <p:cNvGrpSpPr/>
            <p:nvPr/>
          </p:nvGrpSpPr>
          <p:grpSpPr>
            <a:xfrm rot="2782421">
              <a:off x="-658671" y="3009977"/>
              <a:ext cx="493281" cy="457815"/>
              <a:chOff x="3166063" y="4105654"/>
              <a:chExt cx="493281" cy="457815"/>
            </a:xfrm>
            <a:grpFill/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 rot="18817579" flipH="1" flipV="1">
                <a:off x="3082570" y="4189147"/>
                <a:ext cx="332325" cy="16534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18817579" flipH="1">
                <a:off x="3206455" y="4290324"/>
                <a:ext cx="358241" cy="18805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18817579">
                <a:off x="3498198" y="4156206"/>
                <a:ext cx="38201" cy="284091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Прямоугольник 20"/>
          <p:cNvSpPr/>
          <p:nvPr/>
        </p:nvSpPr>
        <p:spPr>
          <a:xfrm>
            <a:off x="2632210" y="2759032"/>
            <a:ext cx="8082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Ь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10749" y="6033892"/>
            <a:ext cx="1245872" cy="517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381312" y="5991092"/>
            <a:ext cx="1245872" cy="5604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09438" y="1702898"/>
            <a:ext cx="254249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5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ь </a:t>
            </a:r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</a:p>
          <a:p>
            <a:pPr algn="ctr"/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ь</a:t>
            </a:r>
          </a:p>
          <a:p>
            <a:pPr algn="ctr"/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ь</a:t>
            </a:r>
            <a:r>
              <a:rPr lang="ru-RU" sz="5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884368" y="1702897"/>
            <a:ext cx="0" cy="932909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597253" y="3381046"/>
            <a:ext cx="0" cy="927276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8109839" y="1734818"/>
            <a:ext cx="126012" cy="203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8215297" y="3420509"/>
            <a:ext cx="126012" cy="203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6768498" y="2534484"/>
            <a:ext cx="94726" cy="1013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078119" y="2534484"/>
            <a:ext cx="94726" cy="1013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044245" y="3335572"/>
            <a:ext cx="94726" cy="1013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592783" y="4113559"/>
            <a:ext cx="94726" cy="1013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215297" y="4119600"/>
            <a:ext cx="94726" cy="1013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340755" y="2529538"/>
            <a:ext cx="25202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611196" y="3335572"/>
            <a:ext cx="25202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214741" y="4170261"/>
            <a:ext cx="25202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886943" y="4170261"/>
            <a:ext cx="252028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758354" y="4204513"/>
            <a:ext cx="252028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280683" y="3352933"/>
            <a:ext cx="252028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028655" y="2585145"/>
            <a:ext cx="252028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82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auto.ur.ru/img/books_covers/10038527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5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1930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Прочитайте. Вставьте в звуковые «домики» пропущенные звуки.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882047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твёрдые непарные шипящие согласные звуки.</a:t>
            </a:r>
          </a:p>
          <a:p>
            <a:pPr marL="0" indent="0">
              <a:buNone/>
            </a:pP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мягкие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непарные шипящие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согласные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1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497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Прочитайте. Устно составьте с каждым словом предложение.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0" y="1916832"/>
            <a:ext cx="93245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лу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пло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пло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пру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пру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звуки обозначаются выделенными буквами? </a:t>
            </a:r>
          </a:p>
          <a:p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Подберите к каждому слову проверочное.</a:t>
            </a:r>
            <a:endParaRPr lang="ru-RU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9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«Составь предложение».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45259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Душистый, пчела, осень, цветы, солнце.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Утром, на, капли, траве, росы, засверкали.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elitefon.ru/images/201211/elitefon.ru_19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849694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6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6255" cy="6858000"/>
          </a:xfrm>
        </p:spPr>
      </p:pic>
    </p:spTree>
    <p:extLst>
      <p:ext uri="{BB962C8B-B14F-4D97-AF65-F5344CB8AC3E}">
        <p14:creationId xmlns:p14="http://schemas.microsoft.com/office/powerpoint/2010/main" val="24234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4" name="Picture 6" descr="http://www.vecherya.ru/wp-content/uploads/2011/10/22014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6209"/>
            <a:ext cx="2664295" cy="282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http://tutknow.ru/uploads/posts/2013-03/1362662993_klyuk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79800"/>
            <a:ext cx="2411761" cy="291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mir-ovosey.ru/wp-content/uploads/2013/06/lopuhpolz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8"/>
            <a:ext cx="2627783" cy="28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021.radikal.ru/1309/ac/0a0cbfe259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2089946" cy="282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7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«Расставь предложения».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661248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Ёж быстро привык ко мне.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Летом на даче я встретил друга.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Каждое утро я ставил ему блюдце с молоком.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был ёж.</a:t>
            </a:r>
          </a:p>
          <a:p>
            <a:pPr marL="0" indent="0">
              <a:buNone/>
            </a:pP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4, 3, 2, 1           2, 4, 3, 1             1, 2, 3, 4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347864" y="5733256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29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«Напиши предложения».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 ____ в _____ с ______ п ______ г ______.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всей семьёй пошли гулять.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______ у _____ в ______ м ______.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 _____ с _____ г ______ б ______.</a:t>
            </a:r>
          </a:p>
        </p:txBody>
      </p:sp>
    </p:spTree>
    <p:extLst>
      <p:ext uri="{BB962C8B-B14F-4D97-AF65-F5344CB8AC3E}">
        <p14:creationId xmlns:p14="http://schemas.microsoft.com/office/powerpoint/2010/main" val="19171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«Расшифруй слова, объедини в группы».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257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п, и, к, а, т            </a:t>
            </a:r>
            <a:r>
              <a:rPr lang="ru-RU" dirty="0" smtClean="0"/>
              <a:t>2. ь, о, ч, н        </a:t>
            </a:r>
            <a:r>
              <a:rPr lang="ru-RU" dirty="0" smtClean="0">
                <a:solidFill>
                  <a:srgbClr val="00B050"/>
                </a:solidFill>
              </a:rPr>
              <a:t>3. й, е, н, и</a:t>
            </a:r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FF0000"/>
                </a:solidFill>
              </a:rPr>
              <a:t>т, ф, и, у, л              </a:t>
            </a:r>
            <a:r>
              <a:rPr lang="ru-RU" dirty="0" smtClean="0"/>
              <a:t>ч, е, е, р, в          </a:t>
            </a:r>
            <a:r>
              <a:rPr lang="ru-RU" dirty="0" smtClean="0">
                <a:solidFill>
                  <a:srgbClr val="00B050"/>
                </a:solidFill>
              </a:rPr>
              <a:t>д, а, р, г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smtClean="0">
                <a:solidFill>
                  <a:srgbClr val="FF0000"/>
                </a:solidFill>
              </a:rPr>
              <a:t>б, и, и, т, н, о, к        </a:t>
            </a:r>
            <a:r>
              <a:rPr lang="ru-RU" dirty="0" smtClean="0"/>
              <a:t>у, о, р, т            </a:t>
            </a:r>
            <a:r>
              <a:rPr lang="ru-RU" dirty="0" smtClean="0">
                <a:solidFill>
                  <a:srgbClr val="00B050"/>
                </a:solidFill>
              </a:rPr>
              <a:t>с, г, е, н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г, а, о, п, и, с             </a:t>
            </a:r>
            <a:r>
              <a:rPr lang="ru-RU" dirty="0" smtClean="0"/>
              <a:t>н, е, д, ь           </a:t>
            </a:r>
            <a:r>
              <a:rPr lang="ru-RU" dirty="0" err="1" smtClean="0">
                <a:solidFill>
                  <a:srgbClr val="00B050"/>
                </a:solidFill>
              </a:rPr>
              <a:t>ь</a:t>
            </a:r>
            <a:r>
              <a:rPr lang="ru-RU" dirty="0" smtClean="0">
                <a:solidFill>
                  <a:srgbClr val="00B050"/>
                </a:solidFill>
              </a:rPr>
              <a:t>, д, д, о, ж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Тапки, туфли, ботинки, сапоги – обувь;</a:t>
            </a:r>
          </a:p>
          <a:p>
            <a:pPr marL="514350" indent="-514350">
              <a:buAutoNum type="arabicPeriod"/>
            </a:pPr>
            <a:r>
              <a:rPr lang="ru-RU" dirty="0" smtClean="0"/>
              <a:t>Ночь, вечер, утро, день – время суток;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B050"/>
                </a:solidFill>
              </a:rPr>
              <a:t>Иней, град, снег, дождь – осадки.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«Объясни и изобрази символами значение слова».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661248"/>
          </a:xfrm>
        </p:spPr>
        <p:txBody>
          <a:bodyPr>
            <a:norm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Больно прикусил </a:t>
            </a:r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Киева доведёт.</a:t>
            </a:r>
          </a:p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Разведчики взяли </a:t>
            </a:r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языка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</a:t>
            </a:r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языка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колокол нем.</a:t>
            </a:r>
          </a:p>
          <a:p>
            <a:r>
              <a:rPr lang="ru-RU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 чесночным соусом.</a:t>
            </a:r>
          </a:p>
        </p:txBody>
      </p:sp>
    </p:spTree>
    <p:extLst>
      <p:ext uri="{BB962C8B-B14F-4D97-AF65-F5344CB8AC3E}">
        <p14:creationId xmlns:p14="http://schemas.microsoft.com/office/powerpoint/2010/main" val="21672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74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«Составь новое слово».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877272"/>
          </a:xfrm>
        </p:spPr>
        <p:txBody>
          <a:bodyPr>
            <a:norm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Автомобиль, тормоз –</a:t>
            </a:r>
          </a:p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Колос, роза, вата –</a:t>
            </a:r>
          </a:p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Кора, лото, боксёр – </a:t>
            </a:r>
          </a:p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Баран, рана, банка –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980727"/>
            <a:ext cx="15954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4573" y="1806663"/>
            <a:ext cx="19591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корова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2576103"/>
            <a:ext cx="22733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колобок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43594" y="3375092"/>
            <a:ext cx="22765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барабан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12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522" y="1195924"/>
            <a:ext cx="8964488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умею думать, рассуждать, сравнивать, обобщать, находить и сохранять информацию».</a:t>
            </a:r>
          </a:p>
        </p:txBody>
      </p:sp>
    </p:spTree>
    <p:extLst>
      <p:ext uri="{BB962C8B-B14F-4D97-AF65-F5344CB8AC3E}">
        <p14:creationId xmlns:p14="http://schemas.microsoft.com/office/powerpoint/2010/main" val="8469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964488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Услышал – увидел – изобразил графически – поделился с другом – проговорил и запомнил.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6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4"/>
          <p:cNvGrpSpPr>
            <a:grpSpLocks/>
          </p:cNvGrpSpPr>
          <p:nvPr/>
        </p:nvGrpSpPr>
        <p:grpSpPr bwMode="auto">
          <a:xfrm>
            <a:off x="82550" y="2087563"/>
            <a:ext cx="4914900" cy="4683125"/>
            <a:chOff x="0" y="1484784"/>
            <a:chExt cx="4916067" cy="4682617"/>
          </a:xfrm>
        </p:grpSpPr>
        <p:sp>
          <p:nvSpPr>
            <p:cNvPr id="6" name="Овал 5"/>
            <p:cNvSpPr/>
            <p:nvPr/>
          </p:nvSpPr>
          <p:spPr>
            <a:xfrm>
              <a:off x="827284" y="1484784"/>
              <a:ext cx="3169402" cy="331275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6" idx="3"/>
            </p:cNvCxnSpPr>
            <p:nvPr/>
          </p:nvCxnSpPr>
          <p:spPr>
            <a:xfrm flipH="1">
              <a:off x="827284" y="4311814"/>
              <a:ext cx="463660" cy="142065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stCxn id="6" idx="5"/>
            </p:cNvCxnSpPr>
            <p:nvPr/>
          </p:nvCxnSpPr>
          <p:spPr>
            <a:xfrm>
              <a:off x="3531438" y="4311814"/>
              <a:ext cx="465248" cy="142065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/>
            <p:cNvSpPr/>
            <p:nvPr/>
          </p:nvSpPr>
          <p:spPr>
            <a:xfrm>
              <a:off x="3763268" y="5692789"/>
              <a:ext cx="1152799" cy="43175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0" y="5735648"/>
              <a:ext cx="1152799" cy="43175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5385" name="Группа 10"/>
            <p:cNvGrpSpPr>
              <a:grpSpLocks/>
            </p:cNvGrpSpPr>
            <p:nvPr/>
          </p:nvGrpSpPr>
          <p:grpSpPr bwMode="auto">
            <a:xfrm>
              <a:off x="4222404" y="3906036"/>
              <a:ext cx="334492" cy="385222"/>
              <a:chOff x="4314393" y="4312067"/>
              <a:chExt cx="334492" cy="38522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H="1">
                <a:off x="4314154" y="4316252"/>
                <a:ext cx="106387" cy="380958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4457063" y="4311489"/>
                <a:ext cx="152436" cy="385721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4417365" y="4335299"/>
                <a:ext cx="231830" cy="169843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273115" y="2572103"/>
              <a:ext cx="628799" cy="142065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876008" y="2529246"/>
              <a:ext cx="463660" cy="142065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88" name="Группа 13"/>
            <p:cNvGrpSpPr>
              <a:grpSpLocks/>
            </p:cNvGrpSpPr>
            <p:nvPr/>
          </p:nvGrpSpPr>
          <p:grpSpPr bwMode="auto">
            <a:xfrm rot="2782421">
              <a:off x="35098" y="3937401"/>
              <a:ext cx="334492" cy="385222"/>
              <a:chOff x="4314393" y="4312067"/>
              <a:chExt cx="334492" cy="385222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4312156" y="4314617"/>
                <a:ext cx="107938" cy="38109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4456657" y="4312166"/>
                <a:ext cx="152384" cy="385854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4413834" y="4335984"/>
                <a:ext cx="231750" cy="169902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63" name="Группа 20"/>
          <p:cNvGrpSpPr>
            <a:grpSpLocks/>
          </p:cNvGrpSpPr>
          <p:nvPr/>
        </p:nvGrpSpPr>
        <p:grpSpPr bwMode="auto">
          <a:xfrm>
            <a:off x="4097338" y="801688"/>
            <a:ext cx="4914900" cy="5035550"/>
            <a:chOff x="4096882" y="544475"/>
            <a:chExt cx="4916067" cy="5036665"/>
          </a:xfrm>
        </p:grpSpPr>
        <p:sp>
          <p:nvSpPr>
            <p:cNvPr id="22" name="Овал 21"/>
            <p:cNvSpPr/>
            <p:nvPr/>
          </p:nvSpPr>
          <p:spPr>
            <a:xfrm>
              <a:off x="4924165" y="898565"/>
              <a:ext cx="3169402" cy="331225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3" name="Прямая соединительная линия 22"/>
            <p:cNvCxnSpPr>
              <a:stCxn id="22" idx="3"/>
            </p:cNvCxnSpPr>
            <p:nvPr/>
          </p:nvCxnSpPr>
          <p:spPr>
            <a:xfrm flipH="1">
              <a:off x="4924165" y="3726529"/>
              <a:ext cx="463660" cy="142112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22" idx="5"/>
            </p:cNvCxnSpPr>
            <p:nvPr/>
          </p:nvCxnSpPr>
          <p:spPr>
            <a:xfrm>
              <a:off x="7628320" y="3726529"/>
              <a:ext cx="465247" cy="142112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7860150" y="5106372"/>
              <a:ext cx="1152799" cy="431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096882" y="5149244"/>
              <a:ext cx="1152799" cy="431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5370" name="Группа 26"/>
            <p:cNvGrpSpPr>
              <a:grpSpLocks/>
            </p:cNvGrpSpPr>
            <p:nvPr/>
          </p:nvGrpSpPr>
          <p:grpSpPr bwMode="auto">
            <a:xfrm rot="-8439751">
              <a:off x="8629472" y="544475"/>
              <a:ext cx="334492" cy="385222"/>
              <a:chOff x="4314393" y="4312067"/>
              <a:chExt cx="334492" cy="385222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 flipH="1">
                <a:off x="4311881" y="4309508"/>
                <a:ext cx="107976" cy="38426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4456847" y="4309140"/>
                <a:ext cx="152436" cy="3922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4417637" y="4335717"/>
                <a:ext cx="231830" cy="16989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Прямая соединительная линия 27"/>
            <p:cNvCxnSpPr>
              <a:stCxn id="22" idx="2"/>
            </p:cNvCxnSpPr>
            <p:nvPr/>
          </p:nvCxnSpPr>
          <p:spPr>
            <a:xfrm flipH="1" flipV="1">
              <a:off x="4446215" y="1052587"/>
              <a:ext cx="477950" cy="150210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stCxn id="22" idx="6"/>
            </p:cNvCxnSpPr>
            <p:nvPr/>
          </p:nvCxnSpPr>
          <p:spPr>
            <a:xfrm flipV="1">
              <a:off x="8093568" y="846167"/>
              <a:ext cx="593866" cy="1708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73" name="Группа 29"/>
            <p:cNvGrpSpPr>
              <a:grpSpLocks/>
            </p:cNvGrpSpPr>
            <p:nvPr/>
          </p:nvGrpSpPr>
          <p:grpSpPr bwMode="auto">
            <a:xfrm rot="8688664">
              <a:off x="4138607" y="716488"/>
              <a:ext cx="334492" cy="385222"/>
              <a:chOff x="4314393" y="4312067"/>
              <a:chExt cx="334492" cy="385222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 flipH="1">
                <a:off x="4314302" y="4316485"/>
                <a:ext cx="106387" cy="381084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4453936" y="4312166"/>
                <a:ext cx="154024" cy="38902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4414510" y="4337346"/>
                <a:ext cx="235006" cy="17307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36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8000" smtClean="0">
                <a:solidFill>
                  <a:srgbClr val="C00000"/>
                </a:solidFill>
              </a:rPr>
              <a:t>Работа со звуком.</a:t>
            </a:r>
          </a:p>
        </p:txBody>
      </p:sp>
    </p:spTree>
    <p:extLst>
      <p:ext uri="{BB962C8B-B14F-4D97-AF65-F5344CB8AC3E}">
        <p14:creationId xmlns:p14="http://schemas.microsoft.com/office/powerpoint/2010/main" val="389814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78000" y="1628775"/>
            <a:ext cx="2808288" cy="287972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3"/>
          </p:cNvCxnSpPr>
          <p:nvPr/>
        </p:nvCxnSpPr>
        <p:spPr>
          <a:xfrm flipH="1">
            <a:off x="1922463" y="4087813"/>
            <a:ext cx="266700" cy="1428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5"/>
          </p:cNvCxnSpPr>
          <p:nvPr/>
        </p:nvCxnSpPr>
        <p:spPr>
          <a:xfrm>
            <a:off x="4175125" y="4087813"/>
            <a:ext cx="411163" cy="1357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93763" y="5407025"/>
            <a:ext cx="1295400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35463" y="5337175"/>
            <a:ext cx="1296987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6"/>
          </p:cNvCxnSpPr>
          <p:nvPr/>
        </p:nvCxnSpPr>
        <p:spPr>
          <a:xfrm flipV="1">
            <a:off x="4586288" y="1628775"/>
            <a:ext cx="865187" cy="14398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2"/>
          </p:cNvCxnSpPr>
          <p:nvPr/>
        </p:nvCxnSpPr>
        <p:spPr>
          <a:xfrm flipH="1" flipV="1">
            <a:off x="842963" y="1484313"/>
            <a:ext cx="935037" cy="15843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5307013" y="1268413"/>
            <a:ext cx="144462" cy="3603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451475" y="1341438"/>
            <a:ext cx="180975" cy="2873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51475" y="1628775"/>
            <a:ext cx="3587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42963" y="1196975"/>
            <a:ext cx="142875" cy="287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82600" y="1449388"/>
            <a:ext cx="360363" cy="34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661988" y="1268413"/>
            <a:ext cx="180975" cy="1809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405445" y="1988840"/>
            <a:ext cx="157607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Ё </a:t>
            </a:r>
            <a:r>
              <a:rPr lang="ru-RU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ё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370388" y="5391150"/>
            <a:ext cx="1296987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67525" y="760277"/>
            <a:ext cx="1522412" cy="9239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м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ё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д</a:t>
            </a:r>
          </a:p>
        </p:txBody>
      </p:sp>
      <p:sp>
        <p:nvSpPr>
          <p:cNvPr id="18" name="Овал 17"/>
          <p:cNvSpPr/>
          <p:nvPr/>
        </p:nvSpPr>
        <p:spPr>
          <a:xfrm>
            <a:off x="7556500" y="1790565"/>
            <a:ext cx="146050" cy="1698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881937" y="1855652"/>
            <a:ext cx="4222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148064" y="330642"/>
            <a:ext cx="12241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[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О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]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555875" y="2060575"/>
            <a:ext cx="1511300" cy="13747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999287" y="1812790"/>
            <a:ext cx="3746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43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3224213"/>
            <a:ext cx="35464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Дуга 30"/>
          <p:cNvSpPr/>
          <p:nvPr/>
        </p:nvSpPr>
        <p:spPr>
          <a:xfrm rot="5772869">
            <a:off x="2553158" y="2355057"/>
            <a:ext cx="1214438" cy="1857375"/>
          </a:xfrm>
          <a:prstGeom prst="arc">
            <a:avLst>
              <a:gd name="adj1" fmla="val 17627088"/>
              <a:gd name="adj2" fmla="val 2553719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372200" y="2107648"/>
            <a:ext cx="2216150" cy="9223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ё </a:t>
            </a:r>
            <a:r>
              <a:rPr lang="ru-RU" sz="54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ж</a:t>
            </a:r>
            <a:r>
              <a:rPr lang="ru-RU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и</a:t>
            </a:r>
            <a:r>
              <a:rPr lang="ru-RU" sz="54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к</a:t>
            </a:r>
            <a:endParaRPr lang="ru-RU" sz="54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864450" y="2849011"/>
            <a:ext cx="142875" cy="168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8147025" y="2933148"/>
            <a:ext cx="37623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6764312" y="2871236"/>
            <a:ext cx="142875" cy="168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215162" y="2937911"/>
            <a:ext cx="3651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102450" y="2175911"/>
            <a:ext cx="0" cy="9636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-620087" y="190365"/>
            <a:ext cx="34055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[</a:t>
            </a:r>
            <a:r>
              <a:rPr lang="ru-RU" sz="54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Й</a:t>
            </a:r>
            <a:r>
              <a:rPr lang="en-US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’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О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]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17707" y="5407025"/>
            <a:ext cx="1371456" cy="665812"/>
            <a:chOff x="817707" y="5407025"/>
            <a:chExt cx="1371456" cy="665812"/>
          </a:xfrm>
        </p:grpSpPr>
        <p:sp>
          <p:nvSpPr>
            <p:cNvPr id="30" name="Овал 29"/>
            <p:cNvSpPr/>
            <p:nvPr/>
          </p:nvSpPr>
          <p:spPr>
            <a:xfrm>
              <a:off x="893763" y="5445125"/>
              <a:ext cx="1295400" cy="5762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" name="Полилиния 2"/>
            <p:cNvSpPr/>
            <p:nvPr/>
          </p:nvSpPr>
          <p:spPr>
            <a:xfrm>
              <a:off x="817707" y="5407025"/>
              <a:ext cx="640371" cy="665812"/>
            </a:xfrm>
            <a:custGeom>
              <a:avLst/>
              <a:gdLst>
                <a:gd name="connsiteX0" fmla="*/ 498804 w 547759"/>
                <a:gd name="connsiteY0" fmla="*/ 18326 h 782956"/>
                <a:gd name="connsiteX1" fmla="*/ 40 w 547759"/>
                <a:gd name="connsiteY1" fmla="*/ 281562 h 782956"/>
                <a:gd name="connsiteX2" fmla="*/ 471095 w 547759"/>
                <a:gd name="connsiteY2" fmla="*/ 780326 h 782956"/>
                <a:gd name="connsiteX3" fmla="*/ 498804 w 547759"/>
                <a:gd name="connsiteY3" fmla="*/ 18326 h 78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759" h="782956">
                  <a:moveTo>
                    <a:pt x="498804" y="18326"/>
                  </a:moveTo>
                  <a:cubicBezTo>
                    <a:pt x="420295" y="-64801"/>
                    <a:pt x="4658" y="154562"/>
                    <a:pt x="40" y="281562"/>
                  </a:cubicBezTo>
                  <a:cubicBezTo>
                    <a:pt x="-4578" y="408562"/>
                    <a:pt x="385659" y="819580"/>
                    <a:pt x="471095" y="780326"/>
                  </a:cubicBezTo>
                  <a:cubicBezTo>
                    <a:pt x="556531" y="741072"/>
                    <a:pt x="577313" y="101453"/>
                    <a:pt x="498804" y="18326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3665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1" grpId="0"/>
      <p:bldP spid="31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45907" y="1826123"/>
            <a:ext cx="4916067" cy="4682617"/>
            <a:chOff x="0" y="1484784"/>
            <a:chExt cx="4916067" cy="4682617"/>
          </a:xfrm>
        </p:grpSpPr>
        <p:sp>
          <p:nvSpPr>
            <p:cNvPr id="6" name="Овал 5"/>
            <p:cNvSpPr/>
            <p:nvPr/>
          </p:nvSpPr>
          <p:spPr>
            <a:xfrm>
              <a:off x="827584" y="1484784"/>
              <a:ext cx="3168352" cy="331236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6" idx="3"/>
            </p:cNvCxnSpPr>
            <p:nvPr/>
          </p:nvCxnSpPr>
          <p:spPr>
            <a:xfrm flipH="1">
              <a:off x="827584" y="4312067"/>
              <a:ext cx="463994" cy="142118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stCxn id="6" idx="5"/>
            </p:cNvCxnSpPr>
            <p:nvPr/>
          </p:nvCxnSpPr>
          <p:spPr>
            <a:xfrm>
              <a:off x="3531942" y="4312067"/>
              <a:ext cx="463994" cy="142118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/>
            <p:cNvSpPr/>
            <p:nvPr/>
          </p:nvSpPr>
          <p:spPr>
            <a:xfrm>
              <a:off x="3763939" y="5692553"/>
              <a:ext cx="1152128" cy="43204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0" y="5735353"/>
              <a:ext cx="1152128" cy="43204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4222404" y="3906036"/>
              <a:ext cx="334492" cy="385222"/>
              <a:chOff x="4314393" y="4312067"/>
              <a:chExt cx="334492" cy="38522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H="1">
                <a:off x="4314393" y="4317177"/>
                <a:ext cx="106423" cy="380112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4456687" y="4312067"/>
                <a:ext cx="152400" cy="385222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4416888" y="4336321"/>
                <a:ext cx="231997" cy="168357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273504" y="2572087"/>
              <a:ext cx="628549" cy="142118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876009" y="2529238"/>
              <a:ext cx="463994" cy="142118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Группа 13"/>
            <p:cNvGrpSpPr/>
            <p:nvPr/>
          </p:nvGrpSpPr>
          <p:grpSpPr>
            <a:xfrm rot="2782421">
              <a:off x="35098" y="3937401"/>
              <a:ext cx="334492" cy="385222"/>
              <a:chOff x="4314393" y="4312067"/>
              <a:chExt cx="334492" cy="385222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4314393" y="4317177"/>
                <a:ext cx="106423" cy="380112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4456687" y="4312067"/>
                <a:ext cx="152400" cy="385222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4416888" y="4336321"/>
                <a:ext cx="231997" cy="168357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Прямоугольник 20"/>
          <p:cNvSpPr/>
          <p:nvPr/>
        </p:nvSpPr>
        <p:spPr>
          <a:xfrm>
            <a:off x="2554466" y="2874565"/>
            <a:ext cx="9637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Г </a:t>
            </a:r>
            <a:r>
              <a:rPr lang="ru-RU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г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10749" y="6076692"/>
            <a:ext cx="1245872" cy="47484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81312" y="6033892"/>
            <a:ext cx="1245872" cy="4748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&amp;Ocy;&amp;fcy;&amp;ocy;&amp;rcy;&amp;mcy;&amp;lcy;&amp;iecy;&amp;ncy;&amp;icy;&amp;iecy; - &amp;Kcy;&amp;acy;&amp;tcy;&amp;acy;&amp;lcy;&amp;ocy;&amp;gcy; &amp;fcy;&amp;acy;&amp;jcy;&amp;lcy;&amp;ocy;&amp;vcy; - &amp;Pcy;&amp;iecy;&amp;rcy;&amp;scy;&amp;ocy;&amp;ncy;&amp;acy;&amp;lcy;&amp;softcy;&amp;ncy;&amp;ycy;&amp;jcy; &amp;scy;&amp;acy;&amp;jcy;&amp;tcy; &quot;&amp;Pcy;&amp;IEcy;&amp;Rcy;&amp;Vcy;&amp;Acy;&amp;YAcy; &amp;Scy;&amp;Tcy;&amp;Ucy;&amp;Pcy;&amp;IEcy;&amp;Ncy;&amp;SOFTcy;&amp;Kcy;&amp;Acy;&quot;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61" y="89635"/>
            <a:ext cx="2409872" cy="240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2510080" y="4214402"/>
            <a:ext cx="100811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уга 25"/>
          <p:cNvSpPr/>
          <p:nvPr/>
        </p:nvSpPr>
        <p:spPr>
          <a:xfrm rot="7809733">
            <a:off x="2311069" y="3326661"/>
            <a:ext cx="1265501" cy="1408763"/>
          </a:xfrm>
          <a:prstGeom prst="arc">
            <a:avLst>
              <a:gd name="adj1" fmla="val 15434529"/>
              <a:gd name="adj2" fmla="val 1221936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317332" y="6090746"/>
            <a:ext cx="504056" cy="4914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028656" y="6090746"/>
            <a:ext cx="504056" cy="4914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740352" y="6090746"/>
            <a:ext cx="504056" cy="491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53830" y="2124967"/>
            <a:ext cx="17052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r>
              <a:rPr lang="ru-RU" sz="5400" b="1" cap="none" spc="0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54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</a:p>
          <a:p>
            <a:pPr algn="ctr"/>
            <a:endParaRPr lang="ru-RU" sz="54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r>
              <a:rPr lang="ru-RU" sz="5400" b="1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5400" b="1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endParaRPr lang="ru-RU" sz="54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375410" y="2932054"/>
            <a:ext cx="94726" cy="1013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569360" y="2992687"/>
            <a:ext cx="25202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902642" y="3015744"/>
            <a:ext cx="25202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686346" y="3015744"/>
            <a:ext cx="25202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572989" y="4653406"/>
            <a:ext cx="25202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422773" y="4652348"/>
            <a:ext cx="25202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6981293" y="4608968"/>
            <a:ext cx="94726" cy="1013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843648" y="4595176"/>
            <a:ext cx="94726" cy="1013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48" name="Прямая соединительная линия 2047"/>
          <p:cNvCxnSpPr/>
          <p:nvPr/>
        </p:nvCxnSpPr>
        <p:spPr>
          <a:xfrm flipH="1">
            <a:off x="6968247" y="3850421"/>
            <a:ext cx="126012" cy="203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280684" y="3708758"/>
            <a:ext cx="0" cy="126014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14616" y="4676826"/>
            <a:ext cx="429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21914" y="4702990"/>
            <a:ext cx="527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57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23528" y="5947209"/>
            <a:ext cx="1354166" cy="686093"/>
          </a:xfrm>
          <a:prstGeom prst="ellips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58544" y="5966220"/>
            <a:ext cx="1296144" cy="648072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14820" y="5892023"/>
            <a:ext cx="1354166" cy="686093"/>
          </a:xfrm>
          <a:prstGeom prst="ellips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11518" y="5575197"/>
            <a:ext cx="8229600" cy="1143000"/>
          </a:xfrm>
        </p:spPr>
        <p:txBody>
          <a:bodyPr/>
          <a:lstStyle/>
          <a:p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29337" y="1844824"/>
            <a:ext cx="3744416" cy="324036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60032" y="3465004"/>
            <a:ext cx="576064" cy="162018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" idx="2"/>
          </p:cNvCxnSpPr>
          <p:nvPr/>
        </p:nvCxnSpPr>
        <p:spPr>
          <a:xfrm flipH="1">
            <a:off x="553273" y="3465004"/>
            <a:ext cx="576064" cy="162018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23528" y="5085184"/>
            <a:ext cx="216024" cy="7200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552" y="5085184"/>
            <a:ext cx="144016" cy="21602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31540" y="5085184"/>
            <a:ext cx="108012" cy="21602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36096" y="5085184"/>
            <a:ext cx="0" cy="21602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436096" y="5085184"/>
            <a:ext cx="216024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36096" y="5085184"/>
            <a:ext cx="216024" cy="21602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3" idx="3"/>
          </p:cNvCxnSpPr>
          <p:nvPr/>
        </p:nvCxnSpPr>
        <p:spPr>
          <a:xfrm flipH="1">
            <a:off x="1417369" y="4610644"/>
            <a:ext cx="260325" cy="148265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3" idx="5"/>
          </p:cNvCxnSpPr>
          <p:nvPr/>
        </p:nvCxnSpPr>
        <p:spPr>
          <a:xfrm>
            <a:off x="4325396" y="4610644"/>
            <a:ext cx="404341" cy="148265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4543831" y="5930044"/>
            <a:ext cx="1296144" cy="648072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225436" y="4275094"/>
            <a:ext cx="1497004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782464" y="2025321"/>
            <a:ext cx="248497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altLang="ru-RU" sz="5400" b="1" dirty="0" smtClean="0">
                <a:solidFill>
                  <a:srgbClr val="3129C9"/>
                </a:solidFill>
              </a:rPr>
              <a:t>    </a:t>
            </a:r>
            <a:r>
              <a:rPr lang="ru-RU" altLang="ru-RU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alt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altLang="ru-RU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AA22A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7068531" y="3429000"/>
            <a:ext cx="0" cy="126014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7218082" y="2756865"/>
            <a:ext cx="180441" cy="1389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824503" y="4440019"/>
            <a:ext cx="150943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643916" y="4455516"/>
            <a:ext cx="150943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6660504" y="3543749"/>
            <a:ext cx="133003" cy="274665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944157" y="2560607"/>
            <a:ext cx="2546142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rgbClr val="3129C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 </a:t>
            </a:r>
            <a:r>
              <a:rPr lang="ru-RU" sz="8000" b="1" dirty="0" err="1" smtClean="0">
                <a:ln w="12700">
                  <a:solidFill>
                    <a:srgbClr val="3129C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8000" b="1" dirty="0">
              <a:ln w="12700">
                <a:solidFill>
                  <a:srgbClr val="3129C9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94746" y="2843977"/>
            <a:ext cx="338243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218082" y="4564850"/>
            <a:ext cx="43512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940152" y="4512027"/>
            <a:ext cx="46002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637203" y="2826326"/>
            <a:ext cx="338243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9558" y="5223367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Ж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70215" y="5131945"/>
            <a:ext cx="805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AppData\Local\Microsoft\Windows\Temporary Internet Files\Content.IE5\CDNH71OJ\MC9003244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29" y="4586487"/>
            <a:ext cx="3171271" cy="228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&amp;Ocy;&amp;fcy;&amp;ocy;&amp;rcy;&amp;mcy;&amp;lcy;&amp;iecy;&amp;ncy;&amp;icy;&amp;iecy; - &amp;Kcy;&amp;acy;&amp;tcy;&amp;acy;&amp;lcy;&amp;ocy;&amp;gcy; &amp;fcy;&amp;acy;&amp;jcy;&amp;lcy;&amp;ocy;&amp;vcy; - &amp;Pcy;&amp;iecy;&amp;rcy;&amp;scy;&amp;ocy;&amp;ncy;&amp;acy;&amp;lcy;&amp;softcy;&amp;ncy;&amp;ycy;&amp;jcy; &amp;scy;&amp;acy;&amp;jcy;&amp;tcy; &quot;&amp;Pcy;&amp;IEcy;&amp;Rcy;&amp;Vcy;&amp;Acy;&amp;YAcy; &amp;Scy;&amp;Tcy;&amp;Ucy;&amp;Pcy;&amp;IEcy;&amp;Ncy;&amp;SOFTcy;&amp;Kcy;&amp;Acy;&quot;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61" y="89635"/>
            <a:ext cx="2409872" cy="240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7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4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/>
          <p:cNvSpPr/>
          <p:nvPr/>
        </p:nvSpPr>
        <p:spPr>
          <a:xfrm>
            <a:off x="4529037" y="5930045"/>
            <a:ext cx="1296144" cy="648072"/>
          </a:xfrm>
          <a:prstGeom prst="ellips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51387" y="5930045"/>
            <a:ext cx="1296144" cy="648072"/>
          </a:xfrm>
          <a:prstGeom prst="ellips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51387" y="5930044"/>
            <a:ext cx="1296144" cy="648072"/>
          </a:xfrm>
          <a:prstGeom prst="ellipse">
            <a:avLst/>
          </a:prstGeom>
          <a:solidFill>
            <a:srgbClr val="00D6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129337" y="1844824"/>
            <a:ext cx="3744416" cy="324036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60032" y="3465004"/>
            <a:ext cx="576064" cy="162018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" idx="2"/>
          </p:cNvCxnSpPr>
          <p:nvPr/>
        </p:nvCxnSpPr>
        <p:spPr>
          <a:xfrm flipH="1">
            <a:off x="553273" y="3465004"/>
            <a:ext cx="576064" cy="162018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23528" y="5085184"/>
            <a:ext cx="216024" cy="7200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552" y="5085184"/>
            <a:ext cx="144016" cy="21602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31540" y="5085184"/>
            <a:ext cx="108012" cy="21602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36096" y="5085184"/>
            <a:ext cx="0" cy="21602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436096" y="5085184"/>
            <a:ext cx="216024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36096" y="5085184"/>
            <a:ext cx="216024" cy="21602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3" idx="3"/>
          </p:cNvCxnSpPr>
          <p:nvPr/>
        </p:nvCxnSpPr>
        <p:spPr>
          <a:xfrm flipH="1">
            <a:off x="1417369" y="4610644"/>
            <a:ext cx="260325" cy="148265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3" idx="5"/>
          </p:cNvCxnSpPr>
          <p:nvPr/>
        </p:nvCxnSpPr>
        <p:spPr>
          <a:xfrm>
            <a:off x="4325396" y="4610644"/>
            <a:ext cx="404341" cy="148265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4543831" y="5930044"/>
            <a:ext cx="1296144" cy="648072"/>
          </a:xfrm>
          <a:prstGeom prst="ellipse">
            <a:avLst/>
          </a:prstGeom>
          <a:solidFill>
            <a:srgbClr val="00D6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441120" y="2014209"/>
            <a:ext cx="3384376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altLang="ru-RU" sz="5400" b="1" dirty="0" smtClean="0">
                <a:solidFill>
                  <a:srgbClr val="3129C9"/>
                </a:solidFill>
              </a:rPr>
              <a:t>    </a:t>
            </a:r>
            <a:r>
              <a:rPr lang="ru-RU" altLang="ru-RU" sz="5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alt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811650" y="3429000"/>
            <a:ext cx="0" cy="126014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 flipH="1">
            <a:off x="6859723" y="2778312"/>
            <a:ext cx="146531" cy="1389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380583" y="4476075"/>
            <a:ext cx="150943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6474234" y="3429000"/>
            <a:ext cx="133003" cy="274665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Дуга 33"/>
          <p:cNvSpPr/>
          <p:nvPr/>
        </p:nvSpPr>
        <p:spPr>
          <a:xfrm rot="8443005">
            <a:off x="2465761" y="3533102"/>
            <a:ext cx="1071570" cy="1000132"/>
          </a:xfrm>
          <a:prstGeom prst="arc">
            <a:avLst>
              <a:gd name="adj1" fmla="val 14508722"/>
              <a:gd name="adj2" fmla="val 1313373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0933" y="2578502"/>
            <a:ext cx="2606009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rgbClr val="3129C9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 </a:t>
            </a:r>
            <a:r>
              <a:rPr lang="ru-RU" sz="8000" b="1" dirty="0" err="1" smtClean="0">
                <a:ln w="12700">
                  <a:solidFill>
                    <a:srgbClr val="3129C9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endParaRPr lang="ru-RU" sz="8000" b="1" dirty="0">
              <a:ln w="12700">
                <a:solidFill>
                  <a:srgbClr val="3129C9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211462" y="2843977"/>
            <a:ext cx="338243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686095" y="4538466"/>
            <a:ext cx="338243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765959" y="4538466"/>
            <a:ext cx="338243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261815" y="2847772"/>
            <a:ext cx="338243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932988" y="4538466"/>
            <a:ext cx="338243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193976" y="4538466"/>
            <a:ext cx="338243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7430936" y="4476075"/>
            <a:ext cx="150943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" descr="&amp;Ocy;&amp;fcy;&amp;ocy;&amp;rcy;&amp;mcy;&amp;lcy;&amp;iecy;&amp;ncy;&amp;icy;&amp;iecy; - &amp;Kcy;&amp;acy;&amp;tcy;&amp;acy;&amp;lcy;&amp;ocy;&amp;gcy; &amp;fcy;&amp;acy;&amp;jcy;&amp;lcy;&amp;ocy;&amp;vcy; - &amp;Pcy;&amp;iecy;&amp;rcy;&amp;scy;&amp;ocy;&amp;ncy;&amp;acy;&amp;lcy;&amp;softcy;&amp;ncy;&amp;ycy;&amp;jcy; &amp;scy;&amp;acy;&amp;jcy;&amp;tcy; &quot;&amp;Pcy;&amp;IEcy;&amp;Rcy;&amp;Vcy;&amp;Acy;&amp;YAcy; &amp;Scy;&amp;Tcy;&amp;Ucy;&amp;Pcy;&amp;IEcy;&amp;Ncy;&amp;SOFTcy;&amp;Kcy;&amp;Acy;&quot;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61" y="89635"/>
            <a:ext cx="2409872" cy="240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8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4" grpId="0" animBg="1"/>
      <p:bldP spid="34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Microsoft\Windows\Temporary Internet Files\Content.IE5\EE7NZEDH\MC9003244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4598" y="5638960"/>
            <a:ext cx="2418046" cy="122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45907" y="1826123"/>
            <a:ext cx="4916067" cy="4682617"/>
            <a:chOff x="0" y="1484784"/>
            <a:chExt cx="4916067" cy="4682617"/>
          </a:xfrm>
        </p:grpSpPr>
        <p:sp>
          <p:nvSpPr>
            <p:cNvPr id="6" name="Овал 5"/>
            <p:cNvSpPr/>
            <p:nvPr/>
          </p:nvSpPr>
          <p:spPr>
            <a:xfrm>
              <a:off x="827584" y="1484784"/>
              <a:ext cx="3168352" cy="331236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6" idx="3"/>
            </p:cNvCxnSpPr>
            <p:nvPr/>
          </p:nvCxnSpPr>
          <p:spPr>
            <a:xfrm flipH="1">
              <a:off x="827584" y="4312067"/>
              <a:ext cx="463994" cy="142118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stCxn id="6" idx="5"/>
            </p:cNvCxnSpPr>
            <p:nvPr/>
          </p:nvCxnSpPr>
          <p:spPr>
            <a:xfrm>
              <a:off x="3531942" y="4312067"/>
              <a:ext cx="463994" cy="142118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/>
            <p:cNvSpPr/>
            <p:nvPr/>
          </p:nvSpPr>
          <p:spPr>
            <a:xfrm>
              <a:off x="3763939" y="5692553"/>
              <a:ext cx="1152128" cy="43204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0" y="5735353"/>
              <a:ext cx="1152128" cy="43204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4222404" y="3906036"/>
              <a:ext cx="334492" cy="385222"/>
              <a:chOff x="4314393" y="4312067"/>
              <a:chExt cx="334492" cy="38522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H="1">
                <a:off x="4314393" y="4317177"/>
                <a:ext cx="106423" cy="380112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4456687" y="4312067"/>
                <a:ext cx="152400" cy="385222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4416888" y="4336321"/>
                <a:ext cx="231997" cy="168357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273504" y="2572087"/>
              <a:ext cx="628549" cy="142118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876009" y="2529238"/>
              <a:ext cx="463994" cy="142118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Группа 13"/>
            <p:cNvGrpSpPr/>
            <p:nvPr/>
          </p:nvGrpSpPr>
          <p:grpSpPr>
            <a:xfrm rot="2782421">
              <a:off x="35098" y="3937401"/>
              <a:ext cx="334492" cy="385222"/>
              <a:chOff x="4314393" y="4312067"/>
              <a:chExt cx="334492" cy="385222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4314393" y="4317177"/>
                <a:ext cx="106423" cy="380112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4456687" y="4312067"/>
                <a:ext cx="152400" cy="385222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4416888" y="4336321"/>
                <a:ext cx="231997" cy="168357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Прямоугольник 20"/>
          <p:cNvSpPr/>
          <p:nvPr/>
        </p:nvSpPr>
        <p:spPr>
          <a:xfrm>
            <a:off x="2196197" y="2874565"/>
            <a:ext cx="16802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 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10749" y="6033892"/>
            <a:ext cx="1245872" cy="551058"/>
          </a:xfrm>
          <a:prstGeom prst="ellipse">
            <a:avLst/>
          </a:prstGeom>
          <a:solidFill>
            <a:srgbClr val="00B05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62974" y="5991092"/>
            <a:ext cx="1245872" cy="517648"/>
          </a:xfrm>
          <a:prstGeom prst="ellipse">
            <a:avLst/>
          </a:prstGeom>
          <a:solidFill>
            <a:srgbClr val="00B05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25935" y="2156059"/>
            <a:ext cx="19094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</a:t>
            </a:r>
            <a:r>
              <a:rPr lang="ru-RU" sz="5400" b="1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</a:t>
            </a:r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5400" b="1" cap="none" spc="0" dirty="0" smtClean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917043" y="2991049"/>
            <a:ext cx="94726" cy="1013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419581" y="3027485"/>
            <a:ext cx="25202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7327269" y="3033221"/>
            <a:ext cx="490739" cy="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1481231" y="1844823"/>
            <a:ext cx="3110197" cy="93348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магнитный диск 40"/>
          <p:cNvSpPr/>
          <p:nvPr/>
        </p:nvSpPr>
        <p:spPr>
          <a:xfrm>
            <a:off x="1992213" y="927331"/>
            <a:ext cx="2088232" cy="1566173"/>
          </a:xfrm>
          <a:prstGeom prst="flowChartMagneticDis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954314" y="2982560"/>
            <a:ext cx="94726" cy="1013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6964406" y="2156059"/>
            <a:ext cx="126012" cy="203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9" name="Прямоугольник 2048"/>
          <p:cNvSpPr/>
          <p:nvPr/>
        </p:nvSpPr>
        <p:spPr>
          <a:xfrm>
            <a:off x="2425923" y="4968898"/>
            <a:ext cx="1263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57150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</a:t>
            </a:r>
            <a:r>
              <a:rPr lang="ru-RU" sz="5400" b="1" dirty="0">
                <a:ln w="57150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endParaRPr lang="ru-RU" sz="5400" b="1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246605" y="123019"/>
            <a:ext cx="1646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57150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ЩЬН</a:t>
            </a:r>
            <a:endParaRPr lang="ru-RU" sz="5400" b="1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052" name="Прямая соединительная линия 2051"/>
          <p:cNvCxnSpPr/>
          <p:nvPr/>
        </p:nvCxnSpPr>
        <p:spPr>
          <a:xfrm>
            <a:off x="2246605" y="260648"/>
            <a:ext cx="1646606" cy="50405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281078" y="4632597"/>
            <a:ext cx="1192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57150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ЩУ</a:t>
            </a:r>
            <a:endParaRPr lang="ru-RU" sz="5400" b="1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615073" y="4653406"/>
            <a:ext cx="1245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57150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ЩА</a:t>
            </a:r>
            <a:endParaRPr lang="ru-RU" sz="5400" b="1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Дуга 27"/>
          <p:cNvSpPr/>
          <p:nvPr/>
        </p:nvSpPr>
        <p:spPr>
          <a:xfrm rot="7737017">
            <a:off x="2183774" y="3007269"/>
            <a:ext cx="1603478" cy="1755581"/>
          </a:xfrm>
          <a:prstGeom prst="arc">
            <a:avLst>
              <a:gd name="adj1" fmla="val 16200000"/>
              <a:gd name="adj2" fmla="val 163069"/>
            </a:avLst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467049" y="3414603"/>
            <a:ext cx="18825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</a:t>
            </a:r>
            <a:r>
              <a:rPr lang="ru-RU" sz="5400" b="1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5400" b="1" cap="none" spc="0" dirty="0" smtClean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220715" y="4279049"/>
            <a:ext cx="94726" cy="1013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6665015" y="4291767"/>
            <a:ext cx="29939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7598046" y="4279049"/>
            <a:ext cx="25202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8049040" y="4241105"/>
            <a:ext cx="94726" cy="1013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7214680" y="2282303"/>
            <a:ext cx="0" cy="9620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7214680" y="3414603"/>
            <a:ext cx="126012" cy="203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527536" y="3488342"/>
            <a:ext cx="0" cy="9620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82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509</Words>
  <Application>Microsoft Office PowerPoint</Application>
  <PresentationFormat>Экран (4:3)</PresentationFormat>
  <Paragraphs>93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Особенности формирования познавательной деятельности на уроках гуманитарного цикла в начальной школе.</vt:lpstr>
      <vt:lpstr>Презентация PowerPoint</vt:lpstr>
      <vt:lpstr>Презентация PowerPoint</vt:lpstr>
      <vt:lpstr>Работа со звуком.</vt:lpstr>
      <vt:lpstr>Презентация PowerPoint</vt:lpstr>
      <vt:lpstr>Презентация PowerPoint</vt:lpstr>
      <vt:lpstr>ЖИ     ШИ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Прочитайте. Вставьте в звуковые «домики» пропущенные звуки.</vt:lpstr>
      <vt:lpstr>Прочитайте. Устно составьте с каждым словом предложение.</vt:lpstr>
      <vt:lpstr>«Составь предложение».</vt:lpstr>
      <vt:lpstr>Презентация PowerPoint</vt:lpstr>
      <vt:lpstr>Презентация PowerPoint</vt:lpstr>
      <vt:lpstr>«Расставь предложения».</vt:lpstr>
      <vt:lpstr>«Напиши предложения».</vt:lpstr>
      <vt:lpstr>«Расшифруй слова, объедини в группы».</vt:lpstr>
      <vt:lpstr>«Объясни и изобрази символами значение слова».</vt:lpstr>
      <vt:lpstr>«Составь новое слово».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со звуком.</dc:title>
  <dc:creator>F3</dc:creator>
  <cp:lastModifiedBy>F3</cp:lastModifiedBy>
  <cp:revision>39</cp:revision>
  <dcterms:created xsi:type="dcterms:W3CDTF">2015-11-17T15:06:56Z</dcterms:created>
  <dcterms:modified xsi:type="dcterms:W3CDTF">2016-01-22T12:31:34Z</dcterms:modified>
</cp:coreProperties>
</file>