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7" r:id="rId4"/>
    <p:sldId id="260" r:id="rId5"/>
    <p:sldId id="266" r:id="rId6"/>
    <p:sldId id="261" r:id="rId7"/>
    <p:sldId id="262" r:id="rId8"/>
    <p:sldId id="263" r:id="rId9"/>
    <p:sldId id="264" r:id="rId10"/>
    <p:sldId id="257" r:id="rId11"/>
    <p:sldId id="265" r:id="rId12"/>
    <p:sldId id="269" r:id="rId13"/>
    <p:sldId id="270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E981"/>
    <a:srgbClr val="96E092"/>
    <a:srgbClr val="B2EAA8"/>
    <a:srgbClr val="92E092"/>
    <a:srgbClr val="BBEAA8"/>
    <a:srgbClr val="BBEAE0"/>
    <a:srgbClr val="DCF4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CC9C-AA4B-4064-A738-204D7F3A53F1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D129-C67E-4403-AE24-E7C197B5C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265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CC9C-AA4B-4064-A738-204D7F3A53F1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D129-C67E-4403-AE24-E7C197B5C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06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CC9C-AA4B-4064-A738-204D7F3A53F1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D129-C67E-4403-AE24-E7C197B5C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190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CC9C-AA4B-4064-A738-204D7F3A53F1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D129-C67E-4403-AE24-E7C197B5C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260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CC9C-AA4B-4064-A738-204D7F3A53F1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D129-C67E-4403-AE24-E7C197B5C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48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CC9C-AA4B-4064-A738-204D7F3A53F1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D129-C67E-4403-AE24-E7C197B5C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237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CC9C-AA4B-4064-A738-204D7F3A53F1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D129-C67E-4403-AE24-E7C197B5C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69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CC9C-AA4B-4064-A738-204D7F3A53F1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D129-C67E-4403-AE24-E7C197B5C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180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CC9C-AA4B-4064-A738-204D7F3A53F1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D129-C67E-4403-AE24-E7C197B5C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43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CC9C-AA4B-4064-A738-204D7F3A53F1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D129-C67E-4403-AE24-E7C197B5C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380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CC9C-AA4B-4064-A738-204D7F3A53F1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D129-C67E-4403-AE24-E7C197B5C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39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BEAA8"/>
            </a:gs>
            <a:gs pos="50000">
              <a:schemeClr val="bg1">
                <a:gamma/>
                <a:tint val="0"/>
                <a:invGamma/>
              </a:schemeClr>
            </a:gs>
            <a:gs pos="100000">
              <a:srgbClr val="B2EAA8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BCC9C-AA4B-4064-A738-204D7F3A53F1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FD129-C67E-4403-AE24-E7C197B5C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47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95"/>
            <a:ext cx="9144000" cy="331161"/>
          </a:xfrm>
          <a:prstGeom prst="rect">
            <a:avLst/>
          </a:prstGeom>
          <a:gradFill>
            <a:gsLst>
              <a:gs pos="39000">
                <a:schemeClr val="accent3">
                  <a:alpha val="52000"/>
                  <a:lumMod val="56000"/>
                  <a:lumOff val="44000"/>
                </a:schemeClr>
              </a:gs>
              <a:gs pos="100000">
                <a:srgbClr val="92D050">
                  <a:lumMod val="94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1052736"/>
            <a:ext cx="9144000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00042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Адыковская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СОШ им. Г.Б.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Мергульчиева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857752" y="4071942"/>
            <a:ext cx="3857652" cy="207170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6800" i="1" dirty="0" smtClean="0">
                <a:latin typeface="Times New Roman" pitchFamily="18" charset="0"/>
                <a:cs typeface="Times New Roman" pitchFamily="18" charset="0"/>
              </a:rPr>
              <a:t>Авторы проекта: </a:t>
            </a:r>
            <a:r>
              <a:rPr lang="ru-RU" sz="6800" dirty="0" smtClean="0">
                <a:latin typeface="Times New Roman" pitchFamily="18" charset="0"/>
                <a:cs typeface="Times New Roman" pitchFamily="18" charset="0"/>
              </a:rPr>
              <a:t>ученики 4 нац. класса МБОУ «</a:t>
            </a:r>
            <a:r>
              <a:rPr lang="ru-RU" sz="6800" dirty="0" err="1" smtClean="0">
                <a:latin typeface="Times New Roman" pitchFamily="18" charset="0"/>
                <a:cs typeface="Times New Roman" pitchFamily="18" charset="0"/>
              </a:rPr>
              <a:t>Адыковской</a:t>
            </a:r>
            <a:r>
              <a:rPr lang="ru-RU" sz="6800" dirty="0" smtClean="0">
                <a:latin typeface="Times New Roman" pitchFamily="18" charset="0"/>
                <a:cs typeface="Times New Roman" pitchFamily="18" charset="0"/>
              </a:rPr>
              <a:t> СОШ </a:t>
            </a:r>
            <a:r>
              <a:rPr lang="ru-RU" sz="6800" dirty="0" err="1" smtClean="0">
                <a:latin typeface="Times New Roman" pitchFamily="18" charset="0"/>
                <a:cs typeface="Times New Roman" pitchFamily="18" charset="0"/>
              </a:rPr>
              <a:t>им.Г.Б.Мергульчиева</a:t>
            </a:r>
            <a:r>
              <a:rPr lang="ru-RU" sz="6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6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8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Руководитель проекта: </a:t>
            </a:r>
            <a:r>
              <a:rPr lang="ru-RU" sz="6800" noProof="0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kumimoji="0" lang="ru-RU" sz="6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начальных</a:t>
            </a:r>
            <a:r>
              <a:rPr kumimoji="0" lang="ru-RU" sz="6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классов </a:t>
            </a:r>
            <a:r>
              <a:rPr kumimoji="0" lang="ru-RU" sz="6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Ичкеева</a:t>
            </a:r>
            <a:r>
              <a:rPr kumimoji="0" lang="ru-RU" sz="6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М.А.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endParaRPr kumimoji="0" lang="ru-RU" sz="7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7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643050"/>
            <a:ext cx="7643866" cy="154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2400" b="1" kern="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kern="0" dirty="0" smtClean="0">
                <a:latin typeface="Times New Roman" pitchFamily="18" charset="0"/>
                <a:cs typeface="Times New Roman" pitchFamily="18" charset="0"/>
              </a:rPr>
              <a:t>сследовательская работа на тему:</a:t>
            </a:r>
            <a:endParaRPr lang="ru-RU" sz="24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ru-RU" sz="3200" b="1" i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«СОХРАНИМ ТЮЛЬПАНЫ В КАЛМЫЦКОЙ  СТЕПИ»</a:t>
            </a:r>
            <a:endParaRPr lang="ru-RU" sz="3200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6286520"/>
            <a:ext cx="2611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000" b="1" kern="0" dirty="0" smtClean="0">
                <a:solidFill>
                  <a:srgbClr val="000000"/>
                </a:solidFill>
                <a:latin typeface="Arial"/>
              </a:rPr>
              <a:t> 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Адык, 2015 г.</a:t>
            </a:r>
            <a:endParaRPr lang="ru-RU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12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00108"/>
            <a:ext cx="9144000" cy="5245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Тюльпаны – это наше богатство</a:t>
            </a:r>
            <a:r>
              <a:rPr lang="ru-RU" sz="2400" b="1" dirty="0" smtClean="0">
                <a:solidFill>
                  <a:schemeClr val="tx2"/>
                </a:solidFill>
              </a:rPr>
              <a:t>.</a:t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> Сберечь это богатство – наша задача и долг.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7" name="AutoShape 35"/>
          <p:cNvSpPr>
            <a:spLocks noChangeArrowheads="1"/>
          </p:cNvSpPr>
          <p:nvPr/>
        </p:nvSpPr>
        <p:spPr bwMode="auto">
          <a:xfrm>
            <a:off x="214282" y="428604"/>
            <a:ext cx="8286808" cy="500065"/>
          </a:xfrm>
          <a:prstGeom prst="roundRect">
            <a:avLst>
              <a:gd name="adj" fmla="val 0"/>
            </a:avLst>
          </a:prstGeom>
          <a:noFill/>
          <a:ln w="19050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Запомни, это важно!!!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1785926"/>
            <a:ext cx="521497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Радость оставить жизнь тюльпану доступна каждому из нас.</a:t>
            </a:r>
          </a:p>
          <a:p>
            <a:pPr lvl="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О тюльпанах мы ещё можем и должны позаботиться.</a:t>
            </a:r>
          </a:p>
          <a:p>
            <a:pPr lvl="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Тюльпаны занесены в Красную книгу, а это значит: осторожно, не трогай, охраняй.</a:t>
            </a:r>
          </a:p>
          <a:p>
            <a:pPr lvl="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Знай, сорвав тюльпан, ты погубил растение исчезающего вида.</a:t>
            </a:r>
          </a:p>
          <a:p>
            <a:pPr lvl="0"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3429000"/>
            <a:ext cx="235745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1367605440_641956_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5143512"/>
            <a:ext cx="235745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785926"/>
            <a:ext cx="2357453" cy="149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3571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 flipV="1">
            <a:off x="-3214702" y="3214704"/>
            <a:ext cx="6858001" cy="4285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5400000" flipV="1">
            <a:off x="5500702" y="3214705"/>
            <a:ext cx="6858001" cy="4285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60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3157502" cy="121444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конкурсе рисунков «Сохраним тюльпан!»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072066" y="1500174"/>
            <a:ext cx="3571900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71678"/>
            <a:ext cx="3049372" cy="431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3571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Содержимое 9" descr="C:\Documents and Settings\Admin\Рабочий стол\Маргарита\тюльпан\DSC0533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412776"/>
            <a:ext cx="4608512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Поделки «Тюльпаны»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2952770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142984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C:\Users\boldyreva_tv\Desktop\DSC017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000504"/>
            <a:ext cx="271464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boldyreva_tv\Desktop\DSC0176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4000504"/>
            <a:ext cx="285752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boldyreva_tv\Desktop\DSC0443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1142984"/>
            <a:ext cx="28575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Admin\Рабочий стол\фото 3 класс\DSC0534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4005064"/>
            <a:ext cx="244827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Выводы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Тюльпаны – одни из красивейших растений нашей флоры.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Эти растения относятся к охраняемым растениям в нашей местности  и занесены в Красную книгу.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популяция в нашей местности уменьшается подвергаясь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вытаптыванию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скотом, степными пожарами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сбору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букетов и т.д.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Свой первый шаг в защиту тюльпанов внесен с помощью: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оформления памятки, обращения к ученикам с просьбой сохранения степного тюльпана;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участия нашего класса в конкурсе рисунков «Сохраним тюльпан!»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изготовлением поделок- тюльпаны своими руками.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285852" y="571480"/>
            <a:ext cx="764386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5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329642" cy="535785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привлечь внимание учащихся к защите тюльпанов, воспитать бережное и заботливое отношение к ним. </a:t>
            </a:r>
          </a:p>
          <a:p>
            <a:pPr marL="0" indent="0">
              <a:spcBef>
                <a:spcPts val="0"/>
              </a:spcBef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i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ознакомиться с видами тюльпанов, растущих в калмыцкой степи;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выяснить причины исчезновения степных тюльпанов;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узнать какие мероприятия проводятся в республике по их сохранению;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внести свой вклад в защиту тюльпанов.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285728"/>
            <a:ext cx="9144000" cy="331161"/>
          </a:xfrm>
          <a:prstGeom prst="rect">
            <a:avLst/>
          </a:prstGeom>
          <a:gradFill>
            <a:gsLst>
              <a:gs pos="39000">
                <a:schemeClr val="accent3">
                  <a:alpha val="52000"/>
                  <a:lumMod val="56000"/>
                  <a:lumOff val="44000"/>
                </a:schemeClr>
              </a:gs>
              <a:gs pos="100000">
                <a:srgbClr val="92D050">
                  <a:lumMod val="94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569968"/>
            <a:ext cx="9144000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286520"/>
            <a:ext cx="9144000" cy="331161"/>
          </a:xfrm>
          <a:prstGeom prst="rect">
            <a:avLst/>
          </a:prstGeom>
          <a:gradFill>
            <a:gsLst>
              <a:gs pos="39000">
                <a:schemeClr val="accent3">
                  <a:alpha val="52000"/>
                  <a:lumMod val="56000"/>
                  <a:lumOff val="44000"/>
                </a:schemeClr>
              </a:gs>
              <a:gs pos="100000">
                <a:srgbClr val="92D050">
                  <a:lumMod val="94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Методы исследования: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285860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Изучение литературы по теме исследования, в том числе в сети Интернет;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Участие в библиотечном уроке « Красная книга- сигнал тревоги;</a:t>
            </a:r>
          </a:p>
          <a:p>
            <a:pPr>
              <a:lnSpc>
                <a:spcPct val="150000"/>
              </a:lnSpc>
              <a:buAutoNum type="arabicPeriod" startAt="3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Опрос учащихся;</a:t>
            </a:r>
          </a:p>
          <a:p>
            <a:pPr>
              <a:lnSpc>
                <a:spcPct val="150000"/>
              </a:lnSpc>
              <a:buAutoNum type="arabicPeriod" startAt="3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Анализ полученных данных.</a:t>
            </a:r>
          </a:p>
        </p:txBody>
      </p:sp>
      <p:pic>
        <p:nvPicPr>
          <p:cNvPr id="7" name="Рисунок 6" descr="C:\Documents and Settings\Admin\Рабочий стол\20140317_0922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284984"/>
            <a:ext cx="223224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Маргарита\фото 3 класс\20140310_153135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501008"/>
            <a:ext cx="295232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Admin\Рабочий стол\Маргарита\фото 3 класс\20140318_1325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420888"/>
            <a:ext cx="194421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4543428" cy="476886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Многие считают Голландию родиной тюльпанов. На самом же деле именно с наших степей в 17 веке впервые купцы, следовавшие по Великому шелковому пути, вывезли луковицы тюльпанов, которые тогда назывались цветками «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лола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». А название «тюльпан» цветок получил от персидского слова «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толибан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», что означает восточный головной убор – тюрбан, на которого так похожи бутоны тюльпанов. 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prstGeom prst="rect">
            <a:avLst/>
          </a:prstGeom>
          <a:gradFill>
            <a:gsLst>
              <a:gs pos="39000">
                <a:schemeClr val="accent3">
                  <a:alpha val="52000"/>
                  <a:lumMod val="56000"/>
                  <a:lumOff val="44000"/>
                </a:schemeClr>
              </a:gs>
              <a:gs pos="100000">
                <a:srgbClr val="92D050">
                  <a:lumMod val="94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Степной тюльпан – предок голландской гордости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000108"/>
            <a:ext cx="9144000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www.krestianin.ru/upload/medialibrary/0ce/IMG_2346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428735"/>
            <a:ext cx="3714776" cy="4953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3573016"/>
            <a:ext cx="3000396" cy="185738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Тюльпаны родины моей,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Что их нарядней и скромней?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Лицом к заре обращены,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Вобрали все цвета они.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Дыханье сочных лепестков,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Пробивших плотный слой веков.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Сложились лепестки в тюрбан,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Отсюда и пришло – тюльпан.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(Г.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Кукарека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04"/>
          </a:xfrm>
          <a:prstGeom prst="rect">
            <a:avLst/>
          </a:prstGeom>
          <a:gradFill>
            <a:gsLst>
              <a:gs pos="39000">
                <a:schemeClr val="accent3">
                  <a:alpha val="52000"/>
                  <a:lumMod val="56000"/>
                  <a:lumOff val="44000"/>
                </a:schemeClr>
              </a:gs>
              <a:gs pos="100000">
                <a:srgbClr val="92D050">
                  <a:lumMod val="94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Тюльпаны - гордость Калмыкии</a:t>
            </a:r>
            <a:endParaRPr lang="ru-RU" sz="3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11560" y="1124348"/>
            <a:ext cx="3214710" cy="15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Друзья, родства живые души,</a:t>
            </a:r>
            <a:b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Ищите в мире красоты</a:t>
            </a:r>
            <a:b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И, как любовь свою, храните</a:t>
            </a:r>
            <a:b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Тюльпаны – дикие цветы!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(Д. Кугультинов)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78579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Поэты и писатели,  художники  и  музыканты посвящают свои произведения степному цветку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569968"/>
            <a:ext cx="9144000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143116"/>
            <a:ext cx="3333752" cy="250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111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Виды тюльпанов, растущих в нашей степи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1285860"/>
            <a:ext cx="2928958" cy="228601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Тюльпан </a:t>
            </a:r>
            <a:r>
              <a:rPr lang="ru-RU" sz="2300" b="1" dirty="0" err="1" smtClean="0">
                <a:latin typeface="Times New Roman" pitchFamily="18" charset="0"/>
                <a:cs typeface="Times New Roman" pitchFamily="18" charset="0"/>
              </a:rPr>
              <a:t>двухцветковый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–растение высотой всего 10-15 см с двумя цветками белой окраски и с желтым пятном у основания (подснежник).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714356"/>
            <a:ext cx="9144000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86446" y="4000504"/>
            <a:ext cx="3000396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Тюльпан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Биберштейна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– желтый, высотой 15-30 см. Его  обычно  называют  подснежником,  так  же,  как  и  белый, 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двухцветковый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928802"/>
            <a:ext cx="3000360" cy="200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929066"/>
            <a:ext cx="192882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2143108" y="4000504"/>
            <a:ext cx="3000396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Тюльпан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Шренка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высота которого доходит до 40 см. Когда-то он попал в Европу и дал начало многочисленным культурным сортам.</a:t>
            </a:r>
            <a:r>
              <a:rPr lang="ru-RU" sz="2300" dirty="0" smtClean="0"/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071545"/>
            <a:ext cx="1785950" cy="2757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57232"/>
            <a:ext cx="9144000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57148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Причины исчезновения степных тюльпанов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gray">
          <a:xfrm>
            <a:off x="4689475" y="4725988"/>
            <a:ext cx="1254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en-US" sz="2000" b="1">
                <a:solidFill>
                  <a:srgbClr val="F8F8F8"/>
                </a:solidFill>
              </a:rPr>
              <a:t>Content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-142908" y="869468"/>
            <a:ext cx="5000660" cy="595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9370" tIns="450708" rIns="449121" bIns="45070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отмечают ученые, в последнее десятилетие значительно сократилось и количество тюльпанов, и сами они стали мельче.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Собирая букеты, люди убивают самые красивые и крупные, оставляя более слабые. Через день-два сорванные цветы будут выброшены, но на их месте не появятся новые.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Тюльпанам приносит вред: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аспашка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земли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заготовка сена</a:t>
            </a:r>
            <a:endParaRPr kumimoji="0" lang="ru-RU" sz="2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выпас скота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летние пожары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сбор букетов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86124"/>
            <a:ext cx="2190752" cy="164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7376" y="5082956"/>
            <a:ext cx="236082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3286124"/>
            <a:ext cx="218493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Рисунок 40" descr="1367605440_641956_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1357298"/>
            <a:ext cx="247014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5572164" cy="2286016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этом году Калмыкия впервые выпустила Красную книгу. 21 января состоялась ее презентация, на которой я много нового и интересного узнала. Своими впечатлениями поделилась со своим товарищами.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Оказывается, красный цвет книги выбран не случайно, это сигнал опасности.  Книга предупреждает: многих животных и растений, в том числе тюльпанов, осталось на земле очень мало, их надо охранять.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495"/>
            <a:ext cx="9144000" cy="355671"/>
          </a:xfrm>
          <a:prstGeom prst="rect">
            <a:avLst/>
          </a:prstGeom>
          <a:gradFill>
            <a:gsLst>
              <a:gs pos="39000">
                <a:schemeClr val="accent3">
                  <a:alpha val="52000"/>
                  <a:lumMod val="56000"/>
                  <a:lumOff val="44000"/>
                </a:schemeClr>
              </a:gs>
              <a:gs pos="100000">
                <a:srgbClr val="92D050">
                  <a:lumMod val="94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500042"/>
            <a:ext cx="46434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Красная книга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14282" y="4357694"/>
            <a:ext cx="36433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2013 году в Калмыкии впервые прошел Фестиваль тюльпанов. Собралось более двухсот туристов со всех уголков страны. Фестиваль был посвящен сохранению тюльпанов – конкретно, тюльпана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Шренка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Как известно, именно этот вид тюльпана был предком большинства современных культурных сортов.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Tulpanovy tu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3460" y="4397898"/>
            <a:ext cx="242886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785918" y="3643314"/>
            <a:ext cx="46434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Фестиваль тюльпанов</a:t>
            </a:r>
            <a:endParaRPr lang="ru-RU" sz="360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Рисунок 9" descr="C:\Documents and Settings\Admin\Рабочий стол\20140317_0922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620688"/>
            <a:ext cx="230425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654032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Результаты анкетирования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принимали участие ученики начальных классов (всего 35 учеников)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5043494" cy="4286280"/>
          </a:xfrm>
        </p:spPr>
        <p:txBody>
          <a:bodyPr>
            <a:normAutofit fontScale="92500"/>
          </a:bodyPr>
          <a:lstStyle/>
          <a:p>
            <a:pPr marL="457200" indent="-457200" algn="just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«Какие виды тюльпанов растут в Калмыкии?»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вызвал затруднение среди учеников.</a:t>
            </a:r>
          </a:p>
          <a:p>
            <a:pPr marL="457200" indent="-457200" algn="just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На вопрос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«Кто знает, что тюльпаны занесены в Красную книгу?»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ответили все ученики. (100%)</a:t>
            </a:r>
          </a:p>
          <a:p>
            <a:pPr algn="just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На вопрос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«Как вы считаете, можно ли собирать букеты тюльпанов?»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утвердительно ответило 30 человек (86%)</a:t>
            </a:r>
          </a:p>
          <a:p>
            <a:pPr algn="just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>
            <a:gsLst>
              <a:gs pos="39000">
                <a:schemeClr val="accent3">
                  <a:alpha val="52000"/>
                  <a:lumMod val="56000"/>
                  <a:lumOff val="44000"/>
                </a:schemeClr>
              </a:gs>
              <a:gs pos="100000">
                <a:srgbClr val="92D050">
                  <a:lumMod val="94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проведения опроса подготовлена памятка под названием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Запомни, это важно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!!!»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5724128" y="1340768"/>
            <a:ext cx="701675" cy="1295400"/>
            <a:chOff x="2111" y="2247"/>
            <a:chExt cx="592" cy="1034"/>
          </a:xfrm>
        </p:grpSpPr>
        <p:sp>
          <p:nvSpPr>
            <p:cNvPr id="9" name="Freeform 22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/>
              <a:ahLst/>
              <a:cxnLst>
                <a:cxn ang="0">
                  <a:pos x="168" y="1"/>
                </a:cxn>
                <a:cxn ang="0">
                  <a:pos x="148" y="33"/>
                </a:cxn>
                <a:cxn ang="0">
                  <a:pos x="127" y="1"/>
                </a:cxn>
                <a:cxn ang="0">
                  <a:pos x="70" y="17"/>
                </a:cxn>
                <a:cxn ang="0">
                  <a:pos x="1" y="174"/>
                </a:cxn>
                <a:cxn ang="0">
                  <a:pos x="36" y="213"/>
                </a:cxn>
                <a:cxn ang="0">
                  <a:pos x="86" y="57"/>
                </a:cxn>
                <a:cxn ang="0">
                  <a:pos x="14" y="411"/>
                </a:cxn>
                <a:cxn ang="0">
                  <a:pos x="34" y="466"/>
                </a:cxn>
                <a:cxn ang="0">
                  <a:pos x="133" y="440"/>
                </a:cxn>
                <a:cxn ang="0">
                  <a:pos x="147" y="232"/>
                </a:cxn>
                <a:cxn ang="0">
                  <a:pos x="169" y="439"/>
                </a:cxn>
                <a:cxn ang="0">
                  <a:pos x="262" y="468"/>
                </a:cxn>
                <a:cxn ang="0">
                  <a:pos x="282" y="407"/>
                </a:cxn>
                <a:cxn ang="0">
                  <a:pos x="210" y="57"/>
                </a:cxn>
                <a:cxn ang="0">
                  <a:pos x="230" y="135"/>
                </a:cxn>
                <a:cxn ang="0">
                  <a:pos x="281" y="236"/>
                </a:cxn>
                <a:cxn ang="0">
                  <a:pos x="295" y="162"/>
                </a:cxn>
                <a:cxn ang="0">
                  <a:pos x="216" y="8"/>
                </a:cxn>
                <a:cxn ang="0">
                  <a:pos x="168" y="1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gradFill rotWithShape="1">
              <a:gsLst>
                <a:gs pos="0">
                  <a:srgbClr val="0099CC">
                    <a:gamma/>
                    <a:shade val="76078"/>
                    <a:invGamma/>
                  </a:srgbClr>
                </a:gs>
                <a:gs pos="100000">
                  <a:srgbClr val="0099CC"/>
                </a:gs>
              </a:gsLst>
              <a:lin ang="18900000" scaled="1"/>
            </a:gradFill>
            <a:ln w="19050" cmpd="sng">
              <a:noFill/>
              <a:round/>
              <a:headEnd/>
              <a:tailEnd/>
            </a:ln>
            <a:effectLst/>
            <a:scene3d>
              <a:camera prst="legacyPerspectiveTopRight"/>
              <a:lightRig rig="legacyNormal2" dir="t"/>
            </a:scene3d>
            <a:sp3d extrusionH="430200" prstMaterial="legacyMetal">
              <a:bevelT w="13500" h="13500" prst="angle"/>
              <a:bevelB w="13500" h="13500" prst="angle"/>
              <a:extrusionClr>
                <a:srgbClr val="0099CC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0" name="Oval 23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5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shade val="76078"/>
                    <a:invGamma/>
                  </a:srgbClr>
                </a:gs>
                <a:gs pos="100000">
                  <a:srgbClr val="0099CC"/>
                </a:gs>
              </a:gsLst>
              <a:lin ang="18900000" scaled="1"/>
            </a:gradFill>
            <a:ln w="19050">
              <a:noFill/>
              <a:round/>
              <a:headEnd/>
              <a:tailEnd/>
            </a:ln>
            <a:effectLst/>
            <a:scene3d>
              <a:camera prst="legacyPerspectiveTopRight"/>
              <a:lightRig rig="legacyNormal2" dir="t"/>
            </a:scene3d>
            <a:sp3d extrusionH="430200" prstMaterial="legacyMetal">
              <a:bevelT w="13500" h="13500" prst="angle"/>
              <a:bevelB w="13500" h="13500" prst="angle"/>
              <a:extrusionClr>
                <a:srgbClr val="0099CC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grpSp>
        <p:nvGrpSpPr>
          <p:cNvPr id="11" name="Group 24"/>
          <p:cNvGrpSpPr>
            <a:grpSpLocks/>
          </p:cNvGrpSpPr>
          <p:nvPr/>
        </p:nvGrpSpPr>
        <p:grpSpPr bwMode="auto">
          <a:xfrm>
            <a:off x="7020272" y="1196752"/>
            <a:ext cx="660400" cy="1314450"/>
            <a:chOff x="4466" y="2053"/>
            <a:chExt cx="590" cy="1177"/>
          </a:xfrm>
        </p:grpSpPr>
        <p:sp>
          <p:nvSpPr>
            <p:cNvPr id="12" name="Freeform 25"/>
            <p:cNvSpPr>
              <a:spLocks/>
            </p:cNvSpPr>
            <p:nvPr/>
          </p:nvSpPr>
          <p:spPr bwMode="gray">
            <a:xfrm>
              <a:off x="4466" y="2259"/>
              <a:ext cx="590" cy="971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adFill rotWithShape="1">
              <a:gsLst>
                <a:gs pos="0">
                  <a:srgbClr val="F0B5B4"/>
                </a:gs>
                <a:gs pos="100000">
                  <a:srgbClr val="F0B5B4">
                    <a:gamma/>
                    <a:tint val="53725"/>
                    <a:invGamma/>
                  </a:srgbClr>
                </a:gs>
              </a:gsLst>
              <a:lin ang="18900000" scaled="1"/>
            </a:gradFill>
            <a:ln w="19050" cmpd="sng">
              <a:noFill/>
              <a:round/>
              <a:headEnd/>
              <a:tailEnd/>
            </a:ln>
            <a:effectLst/>
            <a:scene3d>
              <a:camera prst="legacyObliqueTopRight"/>
              <a:lightRig rig="legacyNormal3" dir="b"/>
            </a:scene3d>
            <a:sp3d extrusionH="176200" prstMaterial="legacyMetal">
              <a:bevelT w="13500" h="13500" prst="angle"/>
              <a:bevelB w="13500" h="13500" prst="angle"/>
              <a:extrusionClr>
                <a:srgbClr val="F0B5B4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3" name="Oval 26"/>
            <p:cNvSpPr>
              <a:spLocks noChangeArrowheads="1"/>
            </p:cNvSpPr>
            <p:nvPr/>
          </p:nvSpPr>
          <p:spPr bwMode="gray">
            <a:xfrm>
              <a:off x="4641" y="2053"/>
              <a:ext cx="213" cy="225"/>
            </a:xfrm>
            <a:prstGeom prst="ellipse">
              <a:avLst/>
            </a:prstGeom>
            <a:gradFill rotWithShape="1">
              <a:gsLst>
                <a:gs pos="0">
                  <a:srgbClr val="F0B5B4"/>
                </a:gs>
                <a:gs pos="100000">
                  <a:srgbClr val="F0B5B4">
                    <a:gamma/>
                    <a:tint val="53725"/>
                    <a:invGamma/>
                  </a:srgbClr>
                </a:gs>
              </a:gsLst>
              <a:lin ang="18900000" scaled="1"/>
            </a:gradFill>
            <a:ln w="19050">
              <a:noFill/>
              <a:round/>
              <a:headEnd/>
              <a:tailEnd/>
            </a:ln>
            <a:effectLst/>
            <a:scene3d>
              <a:camera prst="legacyObliqueTopRight"/>
              <a:lightRig rig="legacyNormal3" dir="b"/>
            </a:scene3d>
            <a:sp3d extrusionH="176200" prstMaterial="legacyMetal">
              <a:bevelT w="13500" h="13500" prst="angle"/>
              <a:bevelB w="13500" h="13500" prst="angle"/>
              <a:extrusionClr>
                <a:srgbClr val="F0B5B4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grpSp>
        <p:nvGrpSpPr>
          <p:cNvPr id="14" name="Group 69"/>
          <p:cNvGrpSpPr>
            <a:grpSpLocks/>
          </p:cNvGrpSpPr>
          <p:nvPr/>
        </p:nvGrpSpPr>
        <p:grpSpPr bwMode="auto">
          <a:xfrm>
            <a:off x="6444208" y="2492896"/>
            <a:ext cx="925512" cy="1123950"/>
            <a:chOff x="1008" y="1296"/>
            <a:chExt cx="891" cy="983"/>
          </a:xfrm>
        </p:grpSpPr>
        <p:grpSp>
          <p:nvGrpSpPr>
            <p:cNvPr id="15" name="Group 70"/>
            <p:cNvGrpSpPr>
              <a:grpSpLocks/>
            </p:cNvGrpSpPr>
            <p:nvPr/>
          </p:nvGrpSpPr>
          <p:grpSpPr bwMode="auto">
            <a:xfrm>
              <a:off x="1067" y="1298"/>
              <a:ext cx="828" cy="981"/>
              <a:chOff x="1175" y="3418"/>
              <a:chExt cx="381" cy="436"/>
            </a:xfrm>
          </p:grpSpPr>
          <p:sp>
            <p:nvSpPr>
              <p:cNvPr id="42" name="Freeform 71"/>
              <p:cNvSpPr>
                <a:spLocks/>
              </p:cNvSpPr>
              <p:nvPr/>
            </p:nvSpPr>
            <p:spPr bwMode="gray">
              <a:xfrm>
                <a:off x="1175" y="3589"/>
                <a:ext cx="381" cy="265"/>
              </a:xfrm>
              <a:custGeom>
                <a:avLst/>
                <a:gdLst/>
                <a:ahLst/>
                <a:cxnLst>
                  <a:cxn ang="0">
                    <a:pos x="327" y="12"/>
                  </a:cxn>
                  <a:cxn ang="0">
                    <a:pos x="52" y="439"/>
                  </a:cxn>
                  <a:cxn ang="0">
                    <a:pos x="584" y="439"/>
                  </a:cxn>
                  <a:cxn ang="0">
                    <a:pos x="327" y="12"/>
                  </a:cxn>
                </a:cxnLst>
                <a:rect l="0" t="0" r="r" b="b"/>
                <a:pathLst>
                  <a:path w="630" h="439">
                    <a:moveTo>
                      <a:pt x="327" y="12"/>
                    </a:moveTo>
                    <a:cubicBezTo>
                      <a:pt x="57" y="0"/>
                      <a:pt x="0" y="366"/>
                      <a:pt x="52" y="439"/>
                    </a:cubicBezTo>
                    <a:lnTo>
                      <a:pt x="584" y="439"/>
                    </a:lnTo>
                    <a:cubicBezTo>
                      <a:pt x="630" y="368"/>
                      <a:pt x="597" y="24"/>
                      <a:pt x="327" y="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00"/>
                  </a:gs>
                  <a:gs pos="100000">
                    <a:srgbClr val="99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  <a:scene3d>
                <a:camera prst="legacyPerspectiveTopRight"/>
                <a:lightRig rig="legacyFlat2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077F07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sp>
            <p:nvSpPr>
              <p:cNvPr id="43" name="Oval 72"/>
              <p:cNvSpPr>
                <a:spLocks noChangeArrowheads="1"/>
              </p:cNvSpPr>
              <p:nvPr/>
            </p:nvSpPr>
            <p:spPr bwMode="gray">
              <a:xfrm>
                <a:off x="1278" y="3418"/>
                <a:ext cx="185" cy="195"/>
              </a:xfrm>
              <a:prstGeom prst="ellipse">
                <a:avLst/>
              </a:prstGeom>
              <a:gradFill rotWithShape="1">
                <a:gsLst>
                  <a:gs pos="0">
                    <a:srgbClr val="993300"/>
                  </a:gs>
                  <a:gs pos="100000">
                    <a:srgbClr val="99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  <a:scene3d>
                <a:camera prst="legacyPerspectiveTopRight"/>
                <a:lightRig rig="legacyFlat2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077F07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</p:grpSp>
        <p:sp>
          <p:nvSpPr>
            <p:cNvPr id="16" name="Freeform 73"/>
            <p:cNvSpPr>
              <a:spLocks/>
            </p:cNvSpPr>
            <p:nvPr/>
          </p:nvSpPr>
          <p:spPr bwMode="gray">
            <a:xfrm>
              <a:off x="1072" y="1679"/>
              <a:ext cx="827" cy="598"/>
            </a:xfrm>
            <a:custGeom>
              <a:avLst/>
              <a:gdLst/>
              <a:ahLst/>
              <a:cxnLst>
                <a:cxn ang="0">
                  <a:pos x="327" y="12"/>
                </a:cxn>
                <a:cxn ang="0">
                  <a:pos x="52" y="439"/>
                </a:cxn>
                <a:cxn ang="0">
                  <a:pos x="584" y="439"/>
                </a:cxn>
                <a:cxn ang="0">
                  <a:pos x="327" y="12"/>
                </a:cxn>
              </a:cxnLst>
              <a:rect l="0" t="0" r="r" b="b"/>
              <a:pathLst>
                <a:path w="630" h="439">
                  <a:moveTo>
                    <a:pt x="327" y="12"/>
                  </a:moveTo>
                  <a:cubicBezTo>
                    <a:pt x="57" y="0"/>
                    <a:pt x="0" y="366"/>
                    <a:pt x="52" y="439"/>
                  </a:cubicBezTo>
                  <a:lnTo>
                    <a:pt x="584" y="439"/>
                  </a:lnTo>
                  <a:cubicBezTo>
                    <a:pt x="630" y="368"/>
                    <a:pt x="597" y="24"/>
                    <a:pt x="327" y="12"/>
                  </a:cubicBezTo>
                  <a:close/>
                </a:path>
              </a:pathLst>
            </a:custGeom>
            <a:gradFill rotWithShape="1">
              <a:gsLst>
                <a:gs pos="0">
                  <a:srgbClr val="93C052">
                    <a:gamma/>
                    <a:shade val="26275"/>
                    <a:invGamma/>
                  </a:srgbClr>
                </a:gs>
                <a:gs pos="100000">
                  <a:srgbClr val="93C05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Freeform 74"/>
            <p:cNvSpPr>
              <a:spLocks/>
            </p:cNvSpPr>
            <p:nvPr/>
          </p:nvSpPr>
          <p:spPr bwMode="gray">
            <a:xfrm>
              <a:off x="1234" y="1717"/>
              <a:ext cx="510" cy="190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93C052">
                    <a:alpha val="17999"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1295" y="1296"/>
              <a:ext cx="403" cy="440"/>
            </a:xfrm>
            <a:prstGeom prst="ellipse">
              <a:avLst/>
            </a:prstGeom>
            <a:gradFill rotWithShape="1">
              <a:gsLst>
                <a:gs pos="0">
                  <a:srgbClr val="93C052">
                    <a:gamma/>
                    <a:shade val="56078"/>
                    <a:invGamma/>
                  </a:srgbClr>
                </a:gs>
                <a:gs pos="50000">
                  <a:srgbClr val="93C052"/>
                </a:gs>
                <a:gs pos="100000">
                  <a:srgbClr val="93C052">
                    <a:gamma/>
                    <a:shade val="5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Freeform 76"/>
            <p:cNvSpPr>
              <a:spLocks/>
            </p:cNvSpPr>
            <p:nvPr/>
          </p:nvSpPr>
          <p:spPr bwMode="gray">
            <a:xfrm>
              <a:off x="1336" y="1303"/>
              <a:ext cx="319" cy="145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93C052">
                    <a:alpha val="17999"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" name="Group 77"/>
            <p:cNvGrpSpPr>
              <a:grpSpLocks/>
            </p:cNvGrpSpPr>
            <p:nvPr/>
          </p:nvGrpSpPr>
          <p:grpSpPr bwMode="auto">
            <a:xfrm rot="20302575" flipH="1">
              <a:off x="1232" y="1357"/>
              <a:ext cx="348" cy="114"/>
              <a:chOff x="2528" y="1060"/>
              <a:chExt cx="894" cy="236"/>
            </a:xfrm>
          </p:grpSpPr>
          <p:grpSp>
            <p:nvGrpSpPr>
              <p:cNvPr id="32" name="Group 78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38" name="AutoShape 7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" name="AutoShape 8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0" name="AutoShape 8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" name="AutoShape 8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3" name="Group 8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34" name="AutoShape 8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" name="AutoShape 8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6" name="AutoShape 8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" name="AutoShape 8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21" name="Group 88"/>
            <p:cNvGrpSpPr>
              <a:grpSpLocks/>
            </p:cNvGrpSpPr>
            <p:nvPr/>
          </p:nvGrpSpPr>
          <p:grpSpPr bwMode="auto">
            <a:xfrm rot="19687084" flipH="1">
              <a:off x="1003" y="1823"/>
              <a:ext cx="511" cy="115"/>
              <a:chOff x="2528" y="1060"/>
              <a:chExt cx="894" cy="236"/>
            </a:xfrm>
          </p:grpSpPr>
          <p:grpSp>
            <p:nvGrpSpPr>
              <p:cNvPr id="22" name="Group 89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28" name="AutoShape 9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" name="AutoShape 9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" name="AutoShape 9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" name="AutoShape 9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3" name="Group 94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24" name="AutoShape 9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" name="AutoShape 9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" name="AutoShape 9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" name="AutoShape 9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44" name="Group 38"/>
          <p:cNvGrpSpPr>
            <a:grpSpLocks/>
          </p:cNvGrpSpPr>
          <p:nvPr/>
        </p:nvGrpSpPr>
        <p:grpSpPr bwMode="auto">
          <a:xfrm>
            <a:off x="7956376" y="2276872"/>
            <a:ext cx="923925" cy="1123950"/>
            <a:chOff x="1008" y="1296"/>
            <a:chExt cx="891" cy="983"/>
          </a:xfrm>
        </p:grpSpPr>
        <p:grpSp>
          <p:nvGrpSpPr>
            <p:cNvPr id="45" name="Group 39"/>
            <p:cNvGrpSpPr>
              <a:grpSpLocks/>
            </p:cNvGrpSpPr>
            <p:nvPr/>
          </p:nvGrpSpPr>
          <p:grpSpPr bwMode="auto">
            <a:xfrm>
              <a:off x="1067" y="1298"/>
              <a:ext cx="828" cy="981"/>
              <a:chOff x="1175" y="3418"/>
              <a:chExt cx="381" cy="436"/>
            </a:xfrm>
          </p:grpSpPr>
          <p:sp>
            <p:nvSpPr>
              <p:cNvPr id="72" name="Freeform 40"/>
              <p:cNvSpPr>
                <a:spLocks/>
              </p:cNvSpPr>
              <p:nvPr/>
            </p:nvSpPr>
            <p:spPr bwMode="gray">
              <a:xfrm>
                <a:off x="1175" y="3589"/>
                <a:ext cx="381" cy="265"/>
              </a:xfrm>
              <a:custGeom>
                <a:avLst/>
                <a:gdLst/>
                <a:ahLst/>
                <a:cxnLst>
                  <a:cxn ang="0">
                    <a:pos x="327" y="12"/>
                  </a:cxn>
                  <a:cxn ang="0">
                    <a:pos x="52" y="439"/>
                  </a:cxn>
                  <a:cxn ang="0">
                    <a:pos x="584" y="439"/>
                  </a:cxn>
                  <a:cxn ang="0">
                    <a:pos x="327" y="12"/>
                  </a:cxn>
                </a:cxnLst>
                <a:rect l="0" t="0" r="r" b="b"/>
                <a:pathLst>
                  <a:path w="630" h="439">
                    <a:moveTo>
                      <a:pt x="327" y="12"/>
                    </a:moveTo>
                    <a:cubicBezTo>
                      <a:pt x="57" y="0"/>
                      <a:pt x="0" y="366"/>
                      <a:pt x="52" y="439"/>
                    </a:cubicBezTo>
                    <a:lnTo>
                      <a:pt x="584" y="439"/>
                    </a:lnTo>
                    <a:cubicBezTo>
                      <a:pt x="630" y="368"/>
                      <a:pt x="597" y="24"/>
                      <a:pt x="327" y="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00"/>
                  </a:gs>
                  <a:gs pos="100000">
                    <a:srgbClr val="99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  <a:scene3d>
                <a:camera prst="legacyPerspectiveTopRight"/>
                <a:lightRig rig="legacyFlat2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077F07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sp>
            <p:nvSpPr>
              <p:cNvPr id="73" name="Oval 41"/>
              <p:cNvSpPr>
                <a:spLocks noChangeArrowheads="1"/>
              </p:cNvSpPr>
              <p:nvPr/>
            </p:nvSpPr>
            <p:spPr bwMode="gray">
              <a:xfrm>
                <a:off x="1278" y="3418"/>
                <a:ext cx="185" cy="195"/>
              </a:xfrm>
              <a:prstGeom prst="ellipse">
                <a:avLst/>
              </a:prstGeom>
              <a:gradFill rotWithShape="1">
                <a:gsLst>
                  <a:gs pos="0">
                    <a:srgbClr val="993300"/>
                  </a:gs>
                  <a:gs pos="100000">
                    <a:srgbClr val="9933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  <a:scene3d>
                <a:camera prst="legacyPerspectiveTopRight"/>
                <a:lightRig rig="legacyFlat2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077F07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</p:grpSp>
        <p:sp>
          <p:nvSpPr>
            <p:cNvPr id="46" name="Freeform 42"/>
            <p:cNvSpPr>
              <a:spLocks/>
            </p:cNvSpPr>
            <p:nvPr/>
          </p:nvSpPr>
          <p:spPr bwMode="gray">
            <a:xfrm>
              <a:off x="1072" y="1679"/>
              <a:ext cx="827" cy="598"/>
            </a:xfrm>
            <a:custGeom>
              <a:avLst/>
              <a:gdLst/>
              <a:ahLst/>
              <a:cxnLst>
                <a:cxn ang="0">
                  <a:pos x="327" y="12"/>
                </a:cxn>
                <a:cxn ang="0">
                  <a:pos x="52" y="439"/>
                </a:cxn>
                <a:cxn ang="0">
                  <a:pos x="584" y="439"/>
                </a:cxn>
                <a:cxn ang="0">
                  <a:pos x="327" y="12"/>
                </a:cxn>
              </a:cxnLst>
              <a:rect l="0" t="0" r="r" b="b"/>
              <a:pathLst>
                <a:path w="630" h="439">
                  <a:moveTo>
                    <a:pt x="327" y="12"/>
                  </a:moveTo>
                  <a:cubicBezTo>
                    <a:pt x="57" y="0"/>
                    <a:pt x="0" y="366"/>
                    <a:pt x="52" y="439"/>
                  </a:cubicBezTo>
                  <a:lnTo>
                    <a:pt x="584" y="439"/>
                  </a:lnTo>
                  <a:cubicBezTo>
                    <a:pt x="630" y="368"/>
                    <a:pt x="597" y="24"/>
                    <a:pt x="327" y="1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ABB4">
                    <a:gamma/>
                    <a:shade val="26275"/>
                    <a:invGamma/>
                  </a:srgbClr>
                </a:gs>
                <a:gs pos="100000">
                  <a:srgbClr val="00ABB4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gray">
            <a:xfrm>
              <a:off x="1234" y="1717"/>
              <a:ext cx="510" cy="190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9CA4">
                    <a:alpha val="17999"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Oval 44"/>
            <p:cNvSpPr>
              <a:spLocks noChangeArrowheads="1"/>
            </p:cNvSpPr>
            <p:nvPr/>
          </p:nvSpPr>
          <p:spPr bwMode="gray">
            <a:xfrm>
              <a:off x="1295" y="1296"/>
              <a:ext cx="403" cy="440"/>
            </a:xfrm>
            <a:prstGeom prst="ellipse">
              <a:avLst/>
            </a:prstGeom>
            <a:gradFill rotWithShape="1">
              <a:gsLst>
                <a:gs pos="0">
                  <a:srgbClr val="00A4AC">
                    <a:gamma/>
                    <a:shade val="56078"/>
                    <a:invGamma/>
                  </a:srgbClr>
                </a:gs>
                <a:gs pos="50000">
                  <a:srgbClr val="00A4AC"/>
                </a:gs>
                <a:gs pos="100000">
                  <a:srgbClr val="00A4AC">
                    <a:gamma/>
                    <a:shade val="5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gray">
            <a:xfrm>
              <a:off x="1336" y="1303"/>
              <a:ext cx="319" cy="145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59D3D9">
                    <a:alpha val="17999"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0" name="Group 46"/>
            <p:cNvGrpSpPr>
              <a:grpSpLocks/>
            </p:cNvGrpSpPr>
            <p:nvPr/>
          </p:nvGrpSpPr>
          <p:grpSpPr bwMode="auto">
            <a:xfrm rot="20302575" flipH="1">
              <a:off x="1232" y="1357"/>
              <a:ext cx="348" cy="114"/>
              <a:chOff x="2528" y="1060"/>
              <a:chExt cx="894" cy="236"/>
            </a:xfrm>
          </p:grpSpPr>
          <p:grpSp>
            <p:nvGrpSpPr>
              <p:cNvPr id="62" name="Group 47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68" name="AutoShape 48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9" name="AutoShape 49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0" name="AutoShape 50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" name="AutoShape 51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63" name="Group 52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64" name="AutoShape 53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5" name="AutoShape 54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6" name="AutoShape 55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7" name="AutoShape 56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51" name="Group 57"/>
            <p:cNvGrpSpPr>
              <a:grpSpLocks/>
            </p:cNvGrpSpPr>
            <p:nvPr/>
          </p:nvGrpSpPr>
          <p:grpSpPr bwMode="auto">
            <a:xfrm rot="19687084" flipH="1">
              <a:off x="1003" y="1823"/>
              <a:ext cx="511" cy="115"/>
              <a:chOff x="2528" y="1060"/>
              <a:chExt cx="894" cy="236"/>
            </a:xfrm>
          </p:grpSpPr>
          <p:grpSp>
            <p:nvGrpSpPr>
              <p:cNvPr id="52" name="Group 58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58" name="AutoShape 5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9" name="AutoShape 6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0" name="AutoShape 6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" name="AutoShape 6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3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54" name="AutoShape 6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" name="AutoShape 6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6" name="AutoShape 6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" name="AutoShape 6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74" name="Прямоугольник 73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Диаграмма 1"/>
          <p:cNvPicPr>
            <a:picLocks noChangeArrowheads="1"/>
          </p:cNvPicPr>
          <p:nvPr/>
        </p:nvPicPr>
        <p:blipFill>
          <a:blip r:embed="rId2" cstate="print"/>
          <a:srcRect b="-43"/>
          <a:stretch>
            <a:fillRect/>
          </a:stretch>
        </p:blipFill>
        <p:spPr bwMode="auto">
          <a:xfrm>
            <a:off x="6156176" y="3717032"/>
            <a:ext cx="237626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718</Words>
  <Application>Microsoft Office PowerPoint</Application>
  <PresentationFormat>Экран (4:3)</PresentationFormat>
  <Paragraphs>87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Методы исследования:</vt:lpstr>
      <vt:lpstr>Степной тюльпан – предок голландской гордости</vt:lpstr>
      <vt:lpstr>Тюльпаны - гордость Калмыкии</vt:lpstr>
      <vt:lpstr>Виды тюльпанов, растущих в нашей степи</vt:lpstr>
      <vt:lpstr> Причины исчезновения степных тюльпанов</vt:lpstr>
      <vt:lpstr>Презентация PowerPoint</vt:lpstr>
      <vt:lpstr>Результаты анкетирования  принимали участие ученики начальных классов (всего 35 учеников)</vt:lpstr>
      <vt:lpstr>Тюльпаны – это наше богатство.  Сберечь это богатство – наша задача и долг.</vt:lpstr>
      <vt:lpstr>Участие в конкурсе рисунков «Сохраним тюльпан!»</vt:lpstr>
      <vt:lpstr>Поделки «Тюльпаны»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Админ</cp:lastModifiedBy>
  <cp:revision>87</cp:revision>
  <dcterms:created xsi:type="dcterms:W3CDTF">2014-01-27T10:08:34Z</dcterms:created>
  <dcterms:modified xsi:type="dcterms:W3CDTF">2016-01-22T18:49:03Z</dcterms:modified>
</cp:coreProperties>
</file>