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sldIdLst>
    <p:sldId id="256" r:id="rId2"/>
    <p:sldId id="294" r:id="rId3"/>
    <p:sldId id="270" r:id="rId4"/>
    <p:sldId id="274" r:id="rId5"/>
    <p:sldId id="275" r:id="rId6"/>
    <p:sldId id="260" r:id="rId7"/>
    <p:sldId id="293" r:id="rId8"/>
    <p:sldId id="266" r:id="rId9"/>
    <p:sldId id="279" r:id="rId10"/>
    <p:sldId id="265" r:id="rId11"/>
    <p:sldId id="264" r:id="rId12"/>
    <p:sldId id="263" r:id="rId13"/>
    <p:sldId id="262" r:id="rId14"/>
    <p:sldId id="261" r:id="rId15"/>
    <p:sldId id="295" r:id="rId16"/>
    <p:sldId id="296" r:id="rId17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2355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388CA94-0DDA-4632-AE97-2F2C9C6861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A50244E-2D3F-47A9-925D-F89D3246419F}" type="slidenum">
              <a:rPr lang="ru-RU" smtClean="0"/>
              <a:pPr/>
              <a:t>1</a:t>
            </a:fld>
            <a:endParaRPr lang="ru-RU" dirty="0" smtClean="0"/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3478213"/>
          </a:xfrm>
          <a:noFill/>
          <a:ln/>
        </p:spPr>
        <p:txBody>
          <a:bodyPr wrap="none" anchor="ctr"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4E7879F-DAAA-4EDD-9EBC-B89DBF91B96F}" type="slidenum">
              <a:rPr lang="ru-RU" smtClean="0"/>
              <a:pPr/>
              <a:t>6</a:t>
            </a:fld>
            <a:endParaRPr lang="ru-RU" dirty="0" smtClean="0"/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3478213"/>
          </a:xfrm>
          <a:noFill/>
          <a:ln/>
        </p:spPr>
        <p:txBody>
          <a:bodyPr wrap="none" anchor="ctr"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4E7879F-DAAA-4EDD-9EBC-B89DBF91B96F}" type="slidenum">
              <a:rPr lang="ru-RU" smtClean="0"/>
              <a:pPr/>
              <a:t>8</a:t>
            </a:fld>
            <a:endParaRPr lang="ru-RU" dirty="0" smtClean="0"/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3478213"/>
          </a:xfrm>
          <a:noFill/>
          <a:ln/>
        </p:spPr>
        <p:txBody>
          <a:bodyPr wrap="none" anchor="ctr"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4E7879F-DAAA-4EDD-9EBC-B89DBF91B96F}" type="slidenum">
              <a:rPr lang="ru-RU" smtClean="0"/>
              <a:pPr/>
              <a:t>10</a:t>
            </a:fld>
            <a:endParaRPr lang="ru-RU" dirty="0" smtClean="0"/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3478213"/>
          </a:xfrm>
          <a:noFill/>
          <a:ln/>
        </p:spPr>
        <p:txBody>
          <a:bodyPr wrap="none" anchor="ctr"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4E7879F-DAAA-4EDD-9EBC-B89DBF91B96F}" type="slidenum">
              <a:rPr lang="ru-RU" smtClean="0"/>
              <a:pPr/>
              <a:t>11</a:t>
            </a:fld>
            <a:endParaRPr lang="ru-RU" dirty="0" smtClean="0"/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3478213"/>
          </a:xfrm>
          <a:noFill/>
          <a:ln/>
        </p:spPr>
        <p:txBody>
          <a:bodyPr wrap="none" anchor="ctr"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4E7879F-DAAA-4EDD-9EBC-B89DBF91B96F}" type="slidenum">
              <a:rPr lang="ru-RU" smtClean="0"/>
              <a:pPr/>
              <a:t>12</a:t>
            </a:fld>
            <a:endParaRPr lang="ru-RU" dirty="0" smtClean="0"/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3478213"/>
          </a:xfrm>
          <a:noFill/>
          <a:ln/>
        </p:spPr>
        <p:txBody>
          <a:bodyPr wrap="none" anchor="ctr"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4E7879F-DAAA-4EDD-9EBC-B89DBF91B96F}" type="slidenum">
              <a:rPr lang="ru-RU" smtClean="0"/>
              <a:pPr/>
              <a:t>13</a:t>
            </a:fld>
            <a:endParaRPr lang="ru-RU" dirty="0" smtClean="0"/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3478213"/>
          </a:xfrm>
          <a:noFill/>
          <a:ln/>
        </p:spPr>
        <p:txBody>
          <a:bodyPr wrap="none" anchor="ctr"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4E7879F-DAAA-4EDD-9EBC-B89DBF91B96F}" type="slidenum">
              <a:rPr lang="ru-RU" smtClean="0"/>
              <a:pPr/>
              <a:t>14</a:t>
            </a:fld>
            <a:endParaRPr lang="ru-RU" dirty="0" smtClean="0"/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3478213"/>
          </a:xfrm>
          <a:noFill/>
          <a:ln/>
        </p:spPr>
        <p:txBody>
          <a:bodyPr wrap="none" anchor="ctr"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DDFF5-637B-4344-B424-41987626E7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06F63-B18C-4F74-96C5-BA41F5D63E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63550"/>
            <a:ext cx="1941513" cy="56308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63550"/>
            <a:ext cx="5676900" cy="56308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8F8FF-83AC-4533-9494-EE2B0E0D1D1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822325" y="1100138"/>
            <a:ext cx="7521575" cy="3579812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31F6F-255E-4892-A04C-140476E39C14}" type="datetimeFigureOut">
              <a:rPr lang="ru-RU"/>
              <a:pPr>
                <a:defRPr/>
              </a:pPr>
              <a:t>16.08.2009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70150-FD14-4D1A-A5D8-0BCC9CC347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1EECD-57A3-4898-B714-476FCE2AF3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E4E0D-CA66-489C-A85B-32EEC7E468B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1065A-AC52-46F2-85BA-D66E9993D7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BF9AC-0BE3-414B-8D96-B460673CD4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4C402-271E-4C25-A443-1C7D6DF354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74C36-7398-4D7D-B3A7-6294FA99391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C9C30-57E6-4353-936C-136D8EAC8D6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C655F-8B21-48BB-B4D2-067185C9C2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3550"/>
            <a:ext cx="7770813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685800" y="6248400"/>
            <a:ext cx="19050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840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3413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4F10C6A-FF6A-40BA-9C76-1F4C7FC7FF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71500" y="1571625"/>
            <a:ext cx="8358188" cy="27413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Применение технологии проблемного обучения на уроках математики</a:t>
            </a:r>
          </a:p>
          <a:p>
            <a:pPr algn="ctr"/>
            <a:r>
              <a:rPr lang="ru-RU" sz="2800" i="1" dirty="0" smtClean="0">
                <a:solidFill>
                  <a:schemeClr val="tx1"/>
                </a:solidFill>
              </a:rPr>
              <a:t>(из опыта работы)</a:t>
            </a:r>
            <a:endParaRPr lang="ru-RU" sz="2800" i="1" dirty="0">
              <a:solidFill>
                <a:schemeClr val="tx1"/>
              </a:solidFill>
            </a:endParaRPr>
          </a:p>
        </p:txBody>
      </p:sp>
      <p:sp>
        <p:nvSpPr>
          <p:cNvPr id="5123" name="Прямоугольник 2"/>
          <p:cNvSpPr>
            <a:spLocks noChangeArrowheads="1"/>
          </p:cNvSpPr>
          <p:nvPr/>
        </p:nvSpPr>
        <p:spPr bwMode="auto">
          <a:xfrm>
            <a:off x="928662" y="4643446"/>
            <a:ext cx="60007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Ибраев Герей Мечитович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учитель математики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МКОУ СОШ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№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12 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а. Сабан-Антуста 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928662" y="714356"/>
            <a:ext cx="8929687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dirty="0">
                <a:solidFill>
                  <a:srgbClr val="000000"/>
                </a:solidFill>
                <a:cs typeface="Arial Unicode MS" charset="0"/>
              </a:rPr>
              <a:t>	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14480" y="285728"/>
            <a:ext cx="62151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Проблемное  изложение  нового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материала 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57158" y="928670"/>
            <a:ext cx="6500826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Изучение новой темы начинаю  с постановки вопроса: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На доске записать: 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       39+ 67;             27 – </a:t>
            </a:r>
            <a:r>
              <a:rPr kumimoji="0" lang="en-US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;          44 + с;     127 – 33;      а + в;      59 – 28;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- Ребята, скажите , на какие две группы можно разделить эти выражения?    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- Запишите выражения в 2 столбика                 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                        39+67;                                     27-</a:t>
            </a:r>
            <a:r>
              <a:rPr kumimoji="0" lang="en-US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                        127 – 33;                                 44 + с;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                         59-28;                                      а + в;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-  почему вы  их так разделили?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-  придумайте название каждому столбику: (числовые и буквенные).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-  сформулируйте тему сегодняшнего урока.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Дети формулируют тему урока, а я записываю ее на доске: 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«Числовые и буквенные выражения»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214313" y="857232"/>
            <a:ext cx="8929687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dirty="0">
                <a:solidFill>
                  <a:srgbClr val="000000"/>
                </a:solidFill>
                <a:cs typeface="Arial Unicode MS" charset="0"/>
              </a:rPr>
              <a:t>	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71604" y="214290"/>
            <a:ext cx="65722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Проблемный диалог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210" name="Picture 18"/>
          <p:cNvPicPr>
            <a:picLocks noChangeAspect="1" noChangeArrowheads="1"/>
          </p:cNvPicPr>
          <p:nvPr/>
        </p:nvPicPr>
        <p:blipFill>
          <a:blip r:embed="rId3"/>
          <a:srcRect l="17364" t="22460" r="15039" b="7043"/>
          <a:stretch>
            <a:fillRect/>
          </a:stretch>
        </p:blipFill>
        <p:spPr bwMode="auto">
          <a:xfrm>
            <a:off x="785786" y="785794"/>
            <a:ext cx="7786742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214313" y="857232"/>
            <a:ext cx="8929687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dirty="0">
                <a:solidFill>
                  <a:srgbClr val="000000"/>
                </a:solidFill>
                <a:cs typeface="Arial Unicode MS" charset="0"/>
              </a:rPr>
              <a:t>	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48" y="1142984"/>
          <a:ext cx="7572428" cy="4767072"/>
        </p:xfrm>
        <a:graphic>
          <a:graphicData uri="http://schemas.openxmlformats.org/drawingml/2006/table">
            <a:tbl>
              <a:tblPr/>
              <a:tblGrid>
                <a:gridCol w="1372756"/>
                <a:gridCol w="1148417"/>
                <a:gridCol w="3559447"/>
                <a:gridCol w="1491808"/>
              </a:tblGrid>
              <a:tr h="0">
                <a:tc gridSpan="2">
                  <a:txBody>
                    <a:bodyPr/>
                    <a:lstStyle/>
                    <a:p>
                      <a:pPr marR="1079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Анализ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079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Учитель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79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Ученики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Постановка</a:t>
                      </a:r>
                    </a:p>
                    <a:p>
                      <a:pPr marR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проблемы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79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  <a:p>
                      <a:pPr marR="1079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«яркое пятно»</a:t>
                      </a:r>
                    </a:p>
                    <a:p>
                      <a:pPr marR="1079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Тема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79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- Сегодня мы познакомимся с фигурой, но какой – вы догадаетесь сами. Я буду предлагать вам вопросы, а вы попытаетесь на них ответить одним словом. Первые буквы слов и образуют тему урока.                                                            – Какими единицами моряки измеряют скорость?                           - Старинная монета, равная половине копейки?                           - Как называют прямую  линию,                                                                                                                   соединяющую две точки?                               - Расстояние от концов пальцев до локтя согнутой руки?                   - Какое слово я загадала?                            - Значит, тема урока?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79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  <a:p>
                      <a:pPr marR="1079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- Узлами.                                                    </a:t>
                      </a:r>
                    </a:p>
                    <a:p>
                      <a:pPr marR="1079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                                         </a:t>
                      </a:r>
                    </a:p>
                    <a:p>
                      <a:pPr marR="1079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- Грош.</a:t>
                      </a:r>
                    </a:p>
                    <a:p>
                      <a:pPr marR="1079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                                               </a:t>
                      </a:r>
                    </a:p>
                    <a:p>
                      <a:pPr marR="1079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- Отрезок.</a:t>
                      </a:r>
                    </a:p>
                    <a:p>
                      <a:pPr marR="1079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                                        </a:t>
                      </a:r>
                    </a:p>
                    <a:p>
                      <a:pPr marR="1079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- Локоть.                              </a:t>
                      </a:r>
                    </a:p>
                    <a:p>
                      <a:pPr marR="1079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                                           </a:t>
                      </a:r>
                    </a:p>
                    <a:p>
                      <a:pPr marR="1079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-Угол.                                                                                                                                                                                </a:t>
                      </a:r>
                    </a:p>
                    <a:p>
                      <a:pPr marR="1079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- Угол.                        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500034" y="285728"/>
            <a:ext cx="80724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2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Приём «Яркое пятно».</a:t>
            </a:r>
          </a:p>
          <a:p>
            <a:pPr marL="0" marR="0" lvl="0" indent="2222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Пример :Урок математики   в 5 классе по теме «Угол».</a:t>
            </a:r>
            <a:endParaRPr kumimoji="0" lang="ru-RU" sz="1800" b="1" i="0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214313" y="857232"/>
            <a:ext cx="8929687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dirty="0">
                <a:solidFill>
                  <a:srgbClr val="000000"/>
                </a:solidFill>
                <a:cs typeface="Arial Unicode MS" charset="0"/>
              </a:rPr>
              <a:t>	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2" y="1071546"/>
          <a:ext cx="8072494" cy="4206240"/>
        </p:xfrm>
        <a:graphic>
          <a:graphicData uri="http://schemas.openxmlformats.org/drawingml/2006/table">
            <a:tbl>
              <a:tblPr/>
              <a:tblGrid>
                <a:gridCol w="733628"/>
                <a:gridCol w="1734500"/>
                <a:gridCol w="2925029"/>
                <a:gridCol w="2679337"/>
              </a:tblGrid>
              <a:tr h="200410">
                <a:tc gridSpan="2">
                  <a:txBody>
                    <a:bodyPr/>
                    <a:lstStyle/>
                    <a:p>
                      <a:pPr marR="1079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Анализ</a:t>
                      </a:r>
                    </a:p>
                  </a:txBody>
                  <a:tcPr marL="65351" marR="65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079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Учитель</a:t>
                      </a:r>
                    </a:p>
                  </a:txBody>
                  <a:tcPr marL="65351" marR="65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79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Ученики</a:t>
                      </a:r>
                    </a:p>
                  </a:txBody>
                  <a:tcPr marL="65351" marR="65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35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Постановка</a:t>
                      </a:r>
                    </a:p>
                    <a:p>
                      <a:pPr marR="1079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проблемы</a:t>
                      </a:r>
                    </a:p>
                  </a:txBody>
                  <a:tcPr marL="65351" marR="65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79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R="1079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                                     </a:t>
                      </a:r>
                    </a:p>
                    <a:p>
                      <a:pPr marR="1079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Вопрос на новый материал</a:t>
                      </a:r>
                    </a:p>
                    <a:p>
                      <a:pPr marR="1079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    </a:t>
                      </a:r>
                    </a:p>
                    <a:p>
                      <a:pPr marR="1079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  </a:t>
                      </a:r>
                    </a:p>
                    <a:p>
                      <a:pPr marR="1079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  <a:p>
                      <a:pPr marR="1079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Побуждение к осознанию проблемы</a:t>
                      </a:r>
                    </a:p>
                    <a:p>
                      <a:pPr marR="1079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Побуждение к проблеме</a:t>
                      </a:r>
                    </a:p>
                    <a:p>
                      <a:pPr marR="1079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Тема</a:t>
                      </a:r>
                    </a:p>
                  </a:txBody>
                  <a:tcPr marL="65351" marR="65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79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 Посмотрите на примеры на доске. </a:t>
                      </a:r>
                    </a:p>
                    <a:p>
                      <a:pPr marR="1079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- Как вы думаете, как записать короче произведение, в котором все множители равны?                                                              </a:t>
                      </a:r>
                    </a:p>
                    <a:p>
                      <a:pPr marR="1079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 Вопрос я задала один, и ответ должен быть один, а сколько вы высказали  мнений?                                                                         </a:t>
                      </a:r>
                    </a:p>
                    <a:p>
                      <a:pPr marR="1079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 Так чего мы ещё не знаем?</a:t>
                      </a:r>
                    </a:p>
                    <a:p>
                      <a:pPr marR="1079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Фиксирует на доске вопрос. </a:t>
                      </a:r>
                    </a:p>
                  </a:txBody>
                  <a:tcPr marL="65351" marR="65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79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2*2*2*2*2      5*5*5 6*6</a:t>
                      </a:r>
                    </a:p>
                    <a:p>
                      <a:pPr marR="1079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- Два умножить на  пять, пять умножить на три, шесть умножить на два.                 - Записать число, которое получится при вычислении.  (Проблемная ситуация) </a:t>
                      </a:r>
                    </a:p>
                    <a:p>
                      <a:pPr marR="1079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 Несколько разных мнений.             (Осознание противоречия)</a:t>
                      </a:r>
                    </a:p>
                    <a:p>
                      <a:pPr marR="1079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 Как короче записывать произведение? (Вопрос)                       </a:t>
                      </a:r>
                    </a:p>
                  </a:txBody>
                  <a:tcPr marL="65351" marR="65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928662" y="0"/>
            <a:ext cx="786433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       Поиск решения учебной проблемы. </a:t>
            </a:r>
            <a:endParaRPr kumimoji="0" lang="ru-RU" sz="1800" b="1" i="0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Пример :Урок математики   в 5 классе по теме «Степень числа. Квадрат и куб числа».</a:t>
            </a:r>
            <a:endParaRPr kumimoji="0" lang="ru-RU" sz="1800" b="1" i="0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214313" y="857232"/>
            <a:ext cx="8929687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dirty="0">
                <a:solidFill>
                  <a:srgbClr val="000000"/>
                </a:solidFill>
                <a:cs typeface="Arial Unicode MS" charset="0"/>
              </a:rPr>
              <a:t>	</a:t>
            </a: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57158" y="500042"/>
            <a:ext cx="7929586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</a:rPr>
              <a:t>П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роблемное обучение  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- это такая организация учебных занятий, которая предполагает создание под руководством учителя проблемных ситуаций и активную самостоятельную деятельность учащихся по их разрешению, в результате чего и происходит творческое овладение знаниями, навыками, умениями и развитие мыслительных способностей.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Данная технология является результативной и здоровьесберегающей, поскольку обеспечивает высокое качество усвоения знаний, позволяет добиться положительной динамики качества обучения, развитие интеллекта и творческих способностей, воспитания активной личности при сохранении здоровья учащихся; самостоятельное добывание знаний путем собственной творческой деятельности; высокий интерес к учебе; развитие продуктивного мышления; прочные и действенные результаты обучения.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428596" y="571480"/>
            <a:ext cx="814393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18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Литература: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31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Мельникова Е.Л. Проблемный урок или как открывать знания с учениками. – М.,  2011.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31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Методика преподавания математики в средней школе. – М., «Просвещение», 1980.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31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Пичурин Л.Ф. За страницами учебника алгебры: Кн. для учащихся 7-9 кл. сред. шк. – М.: Просвещение, 1990. – 224с.: ил. –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ISBN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5-09-001290-3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31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Никифоровский В.А. В мире уравнений. – М.: Наука, 1987. – 176 с. (Серия «История науки и техники»).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31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Депман И.Я., Виленкин Н.Я. За страницами учебника математики:Пособие для учащихся 5-6 кл. сред. шк. – М.:Просвещение, 2013. – 287 с.: ил. –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ISBN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5 -09-000412-9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31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Виленкин Н.Я., Чесноков А.С., Шварцбурд С.И., Жохов В.И. Математика: Учебн. для 5 кл. сред. шк. – Санкт-Петербург: Макет, 2014. – 256 с.: ил. –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ISBN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5-298-05973-8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2071678"/>
            <a:ext cx="55007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Спасибо за внимание!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143108" y="642918"/>
            <a:ext cx="671510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Проблема сама прокладывает путь к новым знаниям</a:t>
            </a:r>
          </a:p>
          <a:p>
            <a:pPr marL="0" marR="0" lvl="0" indent="4508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и способам действия.</a:t>
            </a:r>
          </a:p>
          <a:p>
            <a:pPr marL="0" marR="0" lvl="0" indent="4508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М.Марков</a:t>
            </a:r>
            <a:endParaRPr kumimoji="0" lang="ru-RU" sz="2800" i="1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26988"/>
            <a:ext cx="8243888" cy="7937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Актуальность </a:t>
            </a:r>
            <a:endParaRPr lang="ru-RU" sz="32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8313" y="836613"/>
            <a:ext cx="8229600" cy="5040312"/>
          </a:xfrm>
        </p:spPr>
        <p:txBody>
          <a:bodyPr/>
          <a:lstStyle/>
          <a:p>
            <a:pPr algn="just" eaLnBrk="1" hangingPunct="1">
              <a:buFont typeface="Arial" pitchFamily="34" charset="0"/>
              <a:buNone/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        Актуальная значимость данной темы педагогического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опыта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заключается в том, что при переходе к стандартам нового поколения меняется роль учителя и ученика, меняется стиль их взаимодействия. Ученик – активный, творческий, мыслящий, ищущий участник процесса обучения, который умеет работать с информацией, умеет делать выводы, анализировать, контролировать и оценивать свою деятельность. Учитель же выполняет роль успешного организатора процесса, в котором ученик может развивать все перечисленные выше мыслительные операции.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58" y="285728"/>
            <a:ext cx="8243888" cy="965201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x-none" sz="4000" b="1" smtClean="0">
                <a:solidFill>
                  <a:schemeClr val="accent6">
                    <a:lumMod val="50000"/>
                  </a:schemeClr>
                </a:solidFill>
              </a:rPr>
              <a:t>Задачи: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28596" y="1547813"/>
            <a:ext cx="8435975" cy="4810145"/>
          </a:xfrm>
        </p:spPr>
        <p:txBody>
          <a:bodyPr rtlCol="0">
            <a:normAutofit/>
          </a:bodyPr>
          <a:lstStyle/>
          <a:p>
            <a:r>
              <a:rPr lang="ru-RU" sz="2400" dirty="0" smtClean="0"/>
              <a:t>1</a:t>
            </a:r>
            <a:r>
              <a:rPr lang="ru-RU" sz="2400" dirty="0" smtClean="0"/>
              <a:t>) </a:t>
            </a:r>
            <a:r>
              <a:rPr lang="ru-RU" sz="2400" dirty="0" smtClean="0"/>
              <a:t>определить </a:t>
            </a:r>
            <a:r>
              <a:rPr lang="ru-RU" sz="2400" dirty="0" smtClean="0"/>
              <a:t>психолого-педагогические основы проблемного обучении;</a:t>
            </a:r>
          </a:p>
          <a:p>
            <a:r>
              <a:rPr lang="ru-RU" sz="2400" dirty="0" smtClean="0"/>
              <a:t>2)</a:t>
            </a:r>
            <a:r>
              <a:rPr lang="ru-RU" sz="2400" dirty="0" smtClean="0"/>
              <a:t> определить роль и место проблемного обучения на уроках математики;</a:t>
            </a:r>
            <a:endParaRPr lang="ru-RU" sz="2400" dirty="0" smtClean="0"/>
          </a:p>
          <a:p>
            <a:r>
              <a:rPr lang="ru-RU" sz="2400" dirty="0" smtClean="0"/>
              <a:t>3)</a:t>
            </a:r>
            <a:r>
              <a:rPr lang="ru-RU" sz="2400" dirty="0" smtClean="0"/>
              <a:t> продолжить изучать новаторские идеи для внедрения «проблемного обучения</a:t>
            </a:r>
            <a:r>
              <a:rPr lang="ru-RU" sz="2400" dirty="0" smtClean="0"/>
              <a:t>»;</a:t>
            </a:r>
            <a:endParaRPr lang="ru-RU" sz="2400" dirty="0" smtClean="0"/>
          </a:p>
          <a:p>
            <a:r>
              <a:rPr lang="ru-RU" sz="2400" dirty="0" smtClean="0"/>
              <a:t>4) разработать методику использования элементов проблемного обучения на уроках математики.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2910" y="357166"/>
            <a:ext cx="8243887" cy="933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Теоретико-методологическую  основу педагогического опыта составили: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9750" y="1412875"/>
            <a:ext cx="8229600" cy="42291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теория мышления в интеллектуальном развитии </a:t>
            </a:r>
          </a:p>
          <a:p>
            <a:pPr marL="0" indent="0" algn="just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   (С.Л. Рубинштейн);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проблемное и развивающее обучение (Н.А.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Менгинская, Г.Я.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Гальперин, Ю.К.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Бабанский, И.Я. Лернер, М.И. Махмутов, А.М.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Матюшкин, И.С.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Якиманская и др.);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самостоятельная исследовательская деятельность </a:t>
            </a:r>
          </a:p>
          <a:p>
            <a:pPr marL="0" indent="0" algn="just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  (Ж.Ж. Руссо, И.Г. Песталоцци, Ф.А.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Дистервег);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проблемное обучение (В.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Оконь, Ч. Куписевич, И.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Петков, М. Марков).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214313" y="857232"/>
            <a:ext cx="8929687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dirty="0">
                <a:solidFill>
                  <a:srgbClr val="000000"/>
                </a:solidFill>
                <a:cs typeface="Arial Unicode MS" charset="0"/>
              </a:rPr>
              <a:t>	</a:t>
            </a: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642918"/>
            <a:ext cx="885828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     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</a:rPr>
              <a:t>П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роблемное обучение (технология проблемного обучения) 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-</a:t>
            </a:r>
            <a:r>
              <a:rPr kumimoji="0" lang="ru-RU" i="0" u="none" strike="noStrike" cap="none" normalizeH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такая организация учебного процесса, которая предполагает создание в сознании учащихся под руководством учителя проблемных ситуаций и организацию активной самостоятельной деятельности учащихся по их разрешению, в результате чего и происходит творческое овладение знаниями, умениями, навыками и развитие мыслительных способностей.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214290"/>
            <a:ext cx="821537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Главные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условия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успешности проблемного обучения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 algn="just"/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обеспечение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достаточной мотивации, способной вызвать интерес к содержанию проблемы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algn="just"/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обеспечение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посильности работы с возникающими на каждом этапе проблемами (рациональное соотношение известного и неизвестного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);</a:t>
            </a:r>
          </a:p>
          <a:p>
            <a:pPr algn="just"/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значимость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информации, получаемой при решении проблемы, для обучаемого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algn="just"/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- необходимость диалогического доброжелательного общения педагога с учащимися, когда с вниманием и поощрением относятся ко всем мыслям, гипотезам, высказанным учащимися.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214313" y="857232"/>
            <a:ext cx="8929687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dirty="0">
                <a:solidFill>
                  <a:srgbClr val="000000"/>
                </a:solidFill>
                <a:cs typeface="Arial Unicode MS" charset="0"/>
              </a:rPr>
              <a:t>	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42844" y="214290"/>
            <a:ext cx="8501122" cy="540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В отечественной педагогике различают три основные формы проблемного обучения: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3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Проблемное изложение 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учебного материала в монологическом режиме лекции, либо диалогическом режиме семина­ра; 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3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Частично-поисковая деятельность 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при выполнении эксперимента, на практических работах; в ходе проблемных семинаров, эвристических бесед;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3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Самостоятельная исследовательская деятельность</a:t>
            </a: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когда учащиеся самостоятельно формулируют проблему и решают ее (в научно-исследовательской работе) с последующим контролем учителя. Это уже выход учащихся на научно-практические конференции, участие в краевых и всероссийских олимпиадах.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5"/>
          <p:cNvGrpSpPr>
            <a:grpSpLocks/>
          </p:cNvGrpSpPr>
          <p:nvPr/>
        </p:nvGrpSpPr>
        <p:grpSpPr bwMode="auto">
          <a:xfrm>
            <a:off x="250825" y="333375"/>
            <a:ext cx="8642350" cy="5688013"/>
            <a:chOff x="1134" y="1270"/>
            <a:chExt cx="4895" cy="1152"/>
          </a:xfrm>
        </p:grpSpPr>
        <p:cxnSp>
          <p:nvCxnSpPr>
            <p:cNvPr id="20483" name="_s47132"/>
            <p:cNvCxnSpPr>
              <a:cxnSpLocks noChangeShapeType="1"/>
              <a:stCxn id="20501" idx="0"/>
              <a:endCxn id="20495" idx="2"/>
            </p:cNvCxnSpPr>
            <p:nvPr/>
          </p:nvCxnSpPr>
          <p:spPr bwMode="auto">
            <a:xfrm rot="5400000" flipH="1">
              <a:off x="4266" y="1306"/>
              <a:ext cx="144" cy="1512"/>
            </a:xfrm>
            <a:prstGeom prst="bentConnector3">
              <a:avLst>
                <a:gd name="adj1" fmla="val 1606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0484" name="_s47130"/>
            <p:cNvCxnSpPr>
              <a:cxnSpLocks noChangeShapeType="1"/>
              <a:stCxn id="20500" idx="0"/>
              <a:endCxn id="20495" idx="2"/>
            </p:cNvCxnSpPr>
            <p:nvPr/>
          </p:nvCxnSpPr>
          <p:spPr bwMode="auto">
            <a:xfrm rot="5400000" flipH="1">
              <a:off x="3763" y="1809"/>
              <a:ext cx="144" cy="505"/>
            </a:xfrm>
            <a:prstGeom prst="bentConnector3">
              <a:avLst>
                <a:gd name="adj1" fmla="val 1606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0485" name="_s47128"/>
            <p:cNvCxnSpPr>
              <a:cxnSpLocks noChangeShapeType="1"/>
              <a:stCxn id="20499" idx="0"/>
              <a:endCxn id="20492" idx="2"/>
            </p:cNvCxnSpPr>
            <p:nvPr/>
          </p:nvCxnSpPr>
          <p:spPr bwMode="auto">
            <a:xfrm rot="5400000" flipH="1">
              <a:off x="4518" y="622"/>
              <a:ext cx="144" cy="2015"/>
            </a:xfrm>
            <a:prstGeom prst="bentConnector3">
              <a:avLst>
                <a:gd name="adj1" fmla="val 1606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0486" name="_s47124"/>
            <p:cNvCxnSpPr>
              <a:cxnSpLocks noChangeShapeType="1"/>
              <a:stCxn id="20498" idx="0"/>
              <a:endCxn id="20492" idx="2"/>
            </p:cNvCxnSpPr>
            <p:nvPr/>
          </p:nvCxnSpPr>
          <p:spPr bwMode="auto">
            <a:xfrm rot="5400000" flipH="1">
              <a:off x="4014" y="1126"/>
              <a:ext cx="144" cy="1007"/>
            </a:xfrm>
            <a:prstGeom prst="bentConnector3">
              <a:avLst>
                <a:gd name="adj1" fmla="val 1606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0487" name="_s47122"/>
            <p:cNvCxnSpPr>
              <a:cxnSpLocks noChangeShapeType="1"/>
              <a:stCxn id="20497" idx="0"/>
              <a:endCxn id="20495" idx="2"/>
            </p:cNvCxnSpPr>
            <p:nvPr/>
          </p:nvCxnSpPr>
          <p:spPr bwMode="auto">
            <a:xfrm rot="-5400000">
              <a:off x="3259" y="1811"/>
              <a:ext cx="144" cy="502"/>
            </a:xfrm>
            <a:prstGeom prst="bentConnector3">
              <a:avLst>
                <a:gd name="adj1" fmla="val 1606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0488" name="_s47120"/>
            <p:cNvCxnSpPr>
              <a:cxnSpLocks noChangeShapeType="1"/>
              <a:stCxn id="20496" idx="0"/>
              <a:endCxn id="20495" idx="2"/>
            </p:cNvCxnSpPr>
            <p:nvPr/>
          </p:nvCxnSpPr>
          <p:spPr bwMode="auto">
            <a:xfrm rot="-5400000">
              <a:off x="2755" y="1307"/>
              <a:ext cx="144" cy="1510"/>
            </a:xfrm>
            <a:prstGeom prst="bentConnector3">
              <a:avLst>
                <a:gd name="adj1" fmla="val 1606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0489" name="_s47116"/>
            <p:cNvCxnSpPr>
              <a:cxnSpLocks noChangeShapeType="1"/>
              <a:stCxn id="20495" idx="0"/>
              <a:endCxn id="20492" idx="2"/>
            </p:cNvCxnSpPr>
            <p:nvPr/>
          </p:nvCxnSpPr>
          <p:spPr bwMode="auto">
            <a:xfrm rot="5400000" flipH="1">
              <a:off x="3511" y="1629"/>
              <a:ext cx="144" cy="1"/>
            </a:xfrm>
            <a:prstGeom prst="bentConnector3">
              <a:avLst>
                <a:gd name="adj1" fmla="val 1606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0490" name="_s47115"/>
            <p:cNvCxnSpPr>
              <a:cxnSpLocks noChangeShapeType="1"/>
              <a:stCxn id="20494" idx="0"/>
              <a:endCxn id="20492" idx="2"/>
            </p:cNvCxnSpPr>
            <p:nvPr/>
          </p:nvCxnSpPr>
          <p:spPr bwMode="auto">
            <a:xfrm rot="-5400000">
              <a:off x="3006" y="1126"/>
              <a:ext cx="144" cy="1008"/>
            </a:xfrm>
            <a:prstGeom prst="bentConnector3">
              <a:avLst>
                <a:gd name="adj1" fmla="val 1606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0491" name="_s47114"/>
            <p:cNvCxnSpPr>
              <a:cxnSpLocks noChangeShapeType="1"/>
              <a:stCxn id="20493" idx="0"/>
              <a:endCxn id="20492" idx="2"/>
            </p:cNvCxnSpPr>
            <p:nvPr/>
          </p:nvCxnSpPr>
          <p:spPr bwMode="auto">
            <a:xfrm rot="-5400000">
              <a:off x="2502" y="622"/>
              <a:ext cx="144" cy="2016"/>
            </a:xfrm>
            <a:prstGeom prst="bentConnector3">
              <a:avLst>
                <a:gd name="adj1" fmla="val 1606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20492" name="_s47110"/>
            <p:cNvSpPr>
              <a:spLocks noChangeArrowheads="1"/>
            </p:cNvSpPr>
            <p:nvPr/>
          </p:nvSpPr>
          <p:spPr bwMode="auto">
            <a:xfrm>
              <a:off x="3149" y="127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1700" dirty="0">
                  <a:latin typeface="Arial" pitchFamily="34" charset="0"/>
                </a:rPr>
                <a:t>постановка</a:t>
              </a:r>
            </a:p>
            <a:p>
              <a:pPr algn="ctr"/>
              <a:r>
                <a:rPr lang="ru-RU" sz="1700" dirty="0">
                  <a:latin typeface="Arial" pitchFamily="34" charset="0"/>
                </a:rPr>
                <a:t>проблемы</a:t>
              </a:r>
            </a:p>
          </p:txBody>
        </p:sp>
        <p:sp>
          <p:nvSpPr>
            <p:cNvPr id="20493" name="_s47111"/>
            <p:cNvSpPr>
              <a:spLocks noChangeArrowheads="1"/>
            </p:cNvSpPr>
            <p:nvPr/>
          </p:nvSpPr>
          <p:spPr bwMode="auto">
            <a:xfrm>
              <a:off x="1134" y="170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2DADC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1500" dirty="0">
                  <a:latin typeface="Arial" pitchFamily="34" charset="0"/>
                </a:rPr>
                <a:t>подводящий к </a:t>
              </a:r>
            </a:p>
            <a:p>
              <a:pPr algn="ctr"/>
              <a:r>
                <a:rPr lang="ru-RU" sz="1500" dirty="0">
                  <a:latin typeface="Arial" pitchFamily="34" charset="0"/>
                </a:rPr>
                <a:t>теме </a:t>
              </a:r>
            </a:p>
            <a:p>
              <a:pPr algn="ctr"/>
              <a:r>
                <a:rPr lang="ru-RU" sz="1500" dirty="0">
                  <a:latin typeface="Arial" pitchFamily="34" charset="0"/>
                </a:rPr>
                <a:t>диалог</a:t>
              </a:r>
            </a:p>
          </p:txBody>
        </p:sp>
        <p:sp>
          <p:nvSpPr>
            <p:cNvPr id="20494" name="_s47112"/>
            <p:cNvSpPr>
              <a:spLocks noChangeArrowheads="1"/>
            </p:cNvSpPr>
            <p:nvPr/>
          </p:nvSpPr>
          <p:spPr bwMode="auto">
            <a:xfrm>
              <a:off x="2142" y="170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2DADC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1500" dirty="0">
                  <a:latin typeface="Arial" pitchFamily="34" charset="0"/>
                </a:rPr>
                <a:t>«яркое пятно» в </a:t>
              </a:r>
            </a:p>
            <a:p>
              <a:pPr algn="ctr"/>
              <a:r>
                <a:rPr lang="ru-RU" sz="1500" dirty="0">
                  <a:latin typeface="Arial" pitchFamily="34" charset="0"/>
                </a:rPr>
                <a:t>форме </a:t>
              </a:r>
            </a:p>
            <a:p>
              <a:pPr algn="ctr"/>
              <a:r>
                <a:rPr lang="ru-RU" sz="1500" dirty="0">
                  <a:latin typeface="Arial" pitchFamily="34" charset="0"/>
                </a:rPr>
                <a:t>шуточного </a:t>
              </a:r>
            </a:p>
            <a:p>
              <a:pPr algn="ctr"/>
              <a:r>
                <a:rPr lang="ru-RU" sz="1500" dirty="0">
                  <a:latin typeface="Arial" pitchFamily="34" charset="0"/>
                </a:rPr>
                <a:t>стихотворения</a:t>
              </a:r>
            </a:p>
          </p:txBody>
        </p:sp>
        <p:sp>
          <p:nvSpPr>
            <p:cNvPr id="20495" name="_s47113"/>
            <p:cNvSpPr>
              <a:spLocks noChangeArrowheads="1"/>
            </p:cNvSpPr>
            <p:nvPr/>
          </p:nvSpPr>
          <p:spPr bwMode="auto">
            <a:xfrm>
              <a:off x="3150" y="170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2DADC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1500" dirty="0">
                  <a:latin typeface="Arial" pitchFamily="34" charset="0"/>
                </a:rPr>
                <a:t>игровые </a:t>
              </a:r>
            </a:p>
            <a:p>
              <a:pPr algn="ctr"/>
              <a:r>
                <a:rPr lang="ru-RU" sz="1500" dirty="0">
                  <a:latin typeface="Arial" pitchFamily="34" charset="0"/>
                </a:rPr>
                <a:t>моменты</a:t>
              </a:r>
            </a:p>
          </p:txBody>
        </p:sp>
        <p:sp>
          <p:nvSpPr>
            <p:cNvPr id="20496" name="_s47119"/>
            <p:cNvSpPr>
              <a:spLocks noChangeArrowheads="1"/>
            </p:cNvSpPr>
            <p:nvPr/>
          </p:nvSpPr>
          <p:spPr bwMode="auto">
            <a:xfrm>
              <a:off x="1639" y="213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1500" dirty="0">
                  <a:latin typeface="Arial" pitchFamily="34" charset="0"/>
                </a:rPr>
                <a:t>исторические </a:t>
              </a:r>
            </a:p>
            <a:p>
              <a:pPr algn="ctr"/>
              <a:r>
                <a:rPr lang="ru-RU" sz="1500" dirty="0">
                  <a:latin typeface="Arial" pitchFamily="34" charset="0"/>
                </a:rPr>
                <a:t>экскурсы</a:t>
              </a:r>
            </a:p>
          </p:txBody>
        </p:sp>
        <p:sp>
          <p:nvSpPr>
            <p:cNvPr id="20497" name="_s47121"/>
            <p:cNvSpPr>
              <a:spLocks noChangeArrowheads="1"/>
            </p:cNvSpPr>
            <p:nvPr/>
          </p:nvSpPr>
          <p:spPr bwMode="auto">
            <a:xfrm>
              <a:off x="2647" y="213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1500" dirty="0">
                  <a:latin typeface="Arial" pitchFamily="34" charset="0"/>
                </a:rPr>
                <a:t>жизненные </a:t>
              </a:r>
            </a:p>
            <a:p>
              <a:pPr algn="ctr"/>
              <a:r>
                <a:rPr lang="ru-RU" sz="1500" dirty="0">
                  <a:latin typeface="Arial" pitchFamily="34" charset="0"/>
                </a:rPr>
                <a:t>факты</a:t>
              </a:r>
            </a:p>
          </p:txBody>
        </p:sp>
        <p:sp>
          <p:nvSpPr>
            <p:cNvPr id="20498" name="_s47123"/>
            <p:cNvSpPr>
              <a:spLocks noChangeArrowheads="1"/>
            </p:cNvSpPr>
            <p:nvPr/>
          </p:nvSpPr>
          <p:spPr bwMode="auto">
            <a:xfrm>
              <a:off x="4158" y="1702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rgbClr val="2DADC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1300" dirty="0">
                  <a:latin typeface="Arial" pitchFamily="34" charset="0"/>
                </a:rPr>
                <a:t>противоречия </a:t>
              </a:r>
            </a:p>
            <a:p>
              <a:pPr algn="ctr"/>
              <a:r>
                <a:rPr lang="ru-RU" sz="1300" dirty="0">
                  <a:latin typeface="Arial" pitchFamily="34" charset="0"/>
                </a:rPr>
                <a:t>между необходи-</a:t>
              </a:r>
            </a:p>
            <a:p>
              <a:pPr algn="ctr"/>
              <a:r>
                <a:rPr lang="ru-RU" sz="1300" dirty="0">
                  <a:latin typeface="Arial" pitchFamily="34" charset="0"/>
                </a:rPr>
                <a:t>мостью выполнить </a:t>
              </a:r>
            </a:p>
            <a:p>
              <a:pPr algn="ctr"/>
              <a:r>
                <a:rPr lang="ru-RU" sz="1300" dirty="0">
                  <a:latin typeface="Arial" pitchFamily="34" charset="0"/>
                </a:rPr>
                <a:t>определенное</a:t>
              </a:r>
            </a:p>
            <a:p>
              <a:pPr algn="ctr"/>
              <a:r>
                <a:rPr lang="ru-RU" sz="1300" dirty="0">
                  <a:latin typeface="Arial" pitchFamily="34" charset="0"/>
                </a:rPr>
                <a:t> задание и невоз-</a:t>
              </a:r>
            </a:p>
            <a:p>
              <a:pPr algn="ctr"/>
              <a:r>
                <a:rPr lang="ru-RU" sz="1300" dirty="0">
                  <a:latin typeface="Arial" pitchFamily="34" charset="0"/>
                </a:rPr>
                <a:t>можностью </a:t>
              </a:r>
            </a:p>
            <a:p>
              <a:pPr algn="ctr"/>
              <a:r>
                <a:rPr lang="ru-RU" sz="1300" dirty="0">
                  <a:latin typeface="Arial" pitchFamily="34" charset="0"/>
                </a:rPr>
                <a:t>его осуществить</a:t>
              </a:r>
            </a:p>
          </p:txBody>
        </p:sp>
        <p:sp>
          <p:nvSpPr>
            <p:cNvPr id="20499" name="_s47127"/>
            <p:cNvSpPr>
              <a:spLocks noChangeArrowheads="1"/>
            </p:cNvSpPr>
            <p:nvPr/>
          </p:nvSpPr>
          <p:spPr bwMode="auto">
            <a:xfrm>
              <a:off x="5165" y="170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2DADC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1500" dirty="0">
                  <a:latin typeface="Arial" pitchFamily="34" charset="0"/>
                </a:rPr>
                <a:t>специальное</a:t>
              </a:r>
            </a:p>
            <a:p>
              <a:pPr algn="ctr"/>
              <a:r>
                <a:rPr lang="ru-RU" sz="1500" dirty="0">
                  <a:latin typeface="Arial" pitchFamily="34" charset="0"/>
                </a:rPr>
                <a:t>домашнее</a:t>
              </a:r>
            </a:p>
            <a:p>
              <a:pPr algn="ctr"/>
              <a:r>
                <a:rPr lang="ru-RU" sz="1500" dirty="0">
                  <a:latin typeface="Arial" pitchFamily="34" charset="0"/>
                </a:rPr>
                <a:t>задание</a:t>
              </a:r>
            </a:p>
          </p:txBody>
        </p:sp>
        <p:sp>
          <p:nvSpPr>
            <p:cNvPr id="20500" name="_s47129"/>
            <p:cNvSpPr>
              <a:spLocks noChangeArrowheads="1"/>
            </p:cNvSpPr>
            <p:nvPr/>
          </p:nvSpPr>
          <p:spPr bwMode="auto">
            <a:xfrm>
              <a:off x="3655" y="2134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1500" dirty="0">
                  <a:latin typeface="Arial" pitchFamily="34" charset="0"/>
                </a:rPr>
                <a:t>занимательные</a:t>
              </a:r>
            </a:p>
            <a:p>
              <a:pPr algn="ctr"/>
              <a:r>
                <a:rPr lang="ru-RU" sz="1500" dirty="0">
                  <a:latin typeface="Arial" pitchFamily="34" charset="0"/>
                </a:rPr>
                <a:t>задачи</a:t>
              </a:r>
            </a:p>
          </p:txBody>
        </p:sp>
        <p:sp>
          <p:nvSpPr>
            <p:cNvPr id="20501" name="_s47131"/>
            <p:cNvSpPr>
              <a:spLocks noChangeArrowheads="1"/>
            </p:cNvSpPr>
            <p:nvPr/>
          </p:nvSpPr>
          <p:spPr bwMode="auto">
            <a:xfrm>
              <a:off x="4662" y="2134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1500" dirty="0">
                  <a:latin typeface="Arial" pitchFamily="34" charset="0"/>
                </a:rPr>
                <a:t>научно-</a:t>
              </a:r>
            </a:p>
            <a:p>
              <a:pPr algn="ctr"/>
              <a:r>
                <a:rPr lang="ru-RU" sz="1500" dirty="0">
                  <a:latin typeface="Arial" pitchFamily="34" charset="0"/>
                </a:rPr>
                <a:t>популярные</a:t>
              </a:r>
            </a:p>
            <a:p>
              <a:pPr algn="ctr"/>
              <a:r>
                <a:rPr lang="ru-RU" sz="1500" dirty="0">
                  <a:latin typeface="Arial" pitchFamily="34" charset="0"/>
                </a:rPr>
                <a:t>рассказы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Microsoft YaHei"/>
        <a:cs typeface=""/>
      </a:majorFont>
      <a:minorFont>
        <a:latin typeface="Times New Roman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663</TotalTime>
  <Words>1188</Words>
  <PresentationFormat>Экран (4:3)</PresentationFormat>
  <Paragraphs>154</Paragraphs>
  <Slides>16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Актуальность </vt:lpstr>
      <vt:lpstr>Задачи: </vt:lpstr>
      <vt:lpstr>Теоретико-методологическую  основу педагогического опыта составили: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SEMEN</dc:creator>
  <cp:lastModifiedBy>Гызылгуль</cp:lastModifiedBy>
  <cp:revision>67</cp:revision>
  <cp:lastPrinted>1601-01-01T00:00:00Z</cp:lastPrinted>
  <dcterms:created xsi:type="dcterms:W3CDTF">1998-01-04T13:35:45Z</dcterms:created>
  <dcterms:modified xsi:type="dcterms:W3CDTF">2009-08-16T19:48:17Z</dcterms:modified>
</cp:coreProperties>
</file>