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4" r:id="rId8"/>
    <p:sldId id="266" r:id="rId9"/>
    <p:sldId id="265" r:id="rId10"/>
    <p:sldId id="267" r:id="rId11"/>
    <p:sldId id="269" r:id="rId12"/>
    <p:sldId id="268" r:id="rId13"/>
    <p:sldId id="270" r:id="rId14"/>
    <p:sldId id="274" r:id="rId15"/>
    <p:sldId id="271" r:id="rId16"/>
  </p:sldIdLst>
  <p:sldSz cx="9144000" cy="6858000" type="screen4x3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01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03ECA-48B3-4F4D-8B6C-04E34A56F03D}" type="datetimeFigureOut">
              <a:rPr lang="uk-UA"/>
              <a:pPr>
                <a:defRPr/>
              </a:pPr>
              <a:t>14.02.2011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8C78B-999E-4B77-ABA4-CD7D5EE86AB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84B47-3A78-4179-AF10-1B3DC91900CF}" type="datetimeFigureOut">
              <a:rPr lang="uk-UA"/>
              <a:pPr>
                <a:defRPr/>
              </a:pPr>
              <a:t>14.02.2011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264B5-1DB2-41AD-AD85-0403B3824B5A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AE592-C86F-4FC4-8747-D88FF9893A63}" type="datetimeFigureOut">
              <a:rPr lang="uk-UA"/>
              <a:pPr>
                <a:defRPr/>
              </a:pPr>
              <a:t>14.02.2011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7C25F-C3C3-4BA7-BB08-606DC6370F96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5EA1F-6DCB-4535-B696-30A2193E2EE7}" type="datetimeFigureOut">
              <a:rPr lang="uk-UA"/>
              <a:pPr>
                <a:defRPr/>
              </a:pPr>
              <a:t>14.02.2011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C79B7-021E-4992-9D95-291DC90714FD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9D0C7-2B2E-4DD6-B154-BC35B64B95F6}" type="datetimeFigureOut">
              <a:rPr lang="uk-UA"/>
              <a:pPr>
                <a:defRPr/>
              </a:pPr>
              <a:t>14.02.2011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0C185-0319-4C37-BAF7-A3534F3199BC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A3A50-D758-4D7A-ABD7-7178D15E42DC}" type="datetimeFigureOut">
              <a:rPr lang="uk-UA"/>
              <a:pPr>
                <a:defRPr/>
              </a:pPr>
              <a:t>14.02.2011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7C41B-CC00-42AF-A391-493B444C6163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97428-F37B-4E00-A8FD-2CCF06EB32BE}" type="datetimeFigureOut">
              <a:rPr lang="uk-UA"/>
              <a:pPr>
                <a:defRPr/>
              </a:pPr>
              <a:t>14.02.2011</a:t>
            </a:fld>
            <a:endParaRPr lang="uk-UA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D0BEB-98CB-496D-B0DA-54122FC25722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88B74-6D8B-4AAD-A97B-503DB121FD3C}" type="datetimeFigureOut">
              <a:rPr lang="uk-UA"/>
              <a:pPr>
                <a:defRPr/>
              </a:pPr>
              <a:t>14.02.2011</a:t>
            </a:fld>
            <a:endParaRPr lang="uk-UA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CB075-BA5D-452A-9FB6-684E0B5F0528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B219E-9BF9-4D27-ADC8-F01E0AB65B9F}" type="datetimeFigureOut">
              <a:rPr lang="uk-UA"/>
              <a:pPr>
                <a:defRPr/>
              </a:pPr>
              <a:t>14.02.2011</a:t>
            </a:fld>
            <a:endParaRPr lang="uk-UA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E95A7-A006-4640-A1BC-32682DE8C725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32B23-A098-4D63-984D-B5B08789F8E5}" type="datetimeFigureOut">
              <a:rPr lang="uk-UA"/>
              <a:pPr>
                <a:defRPr/>
              </a:pPr>
              <a:t>14.02.2011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FDC2A-1BB3-4004-8F26-B630F67DE219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6B3CC-04F4-4B0B-8BCB-8F67189C0503}" type="datetimeFigureOut">
              <a:rPr lang="uk-UA"/>
              <a:pPr>
                <a:defRPr/>
              </a:pPr>
              <a:t>14.02.2011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5BAA3-9264-45D3-A029-B331C5ED030C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uk-UA" smtClean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7DFC4C5-C201-4B97-A3C9-C34EDBA144C3}" type="datetimeFigureOut">
              <a:rPr lang="uk-UA"/>
              <a:pPr>
                <a:defRPr/>
              </a:pPr>
              <a:t>14.02.2011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212020A-8A36-416B-8456-134AD76E6C33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4%D0%B0%D0%B9%D0%BB:Location_Antarctica.svg" TargetMode="External"/><Relationship Id="rId3" Type="http://schemas.openxmlformats.org/officeDocument/2006/relationships/hyperlink" Target="http://ru.wikipedia.org/wiki/%D0%A4%D0%B0%D0%B9%D0%BB:Nlc_amundsen.jpg" TargetMode="External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ru.wikipedia.org/wiki/%D0%A4%D0%B0%D0%B9%D0%BB:Location_Antarctica.svg" TargetMode="Externa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7.jpeg"/><Relationship Id="rId7" Type="http://schemas.openxmlformats.org/officeDocument/2006/relationships/image" Target="../media/image30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ru.wikipedia.org/wiki/%D0%A4%D0%B0%D0%B9%D0%BB:Location_Antarctica.svg" TargetMode="Externa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ru.wikipedia.org/wiki/%D0%A4%D0%B0%D0%B9%D0%BB:Location_Antarctica.svg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ru.wikipedia.org/wiki/%D0%A4%D0%B0%D0%B9%D0%BB:Location_Antarctica.svg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ru.wikipedia.org/wiki/%D0%A4%D0%B0%D0%B9%D0%BB:Location_Antarctica.svg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hyperlink" Target="http://ru.wikipedia.org/wiki/%D0%A4%D0%B0%D0%B9%D0%BB:Location_Antarctica.svg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4%D0%B0%D0%B9%D0%BB:Location_Antarctica.svg" TargetMode="External"/><Relationship Id="rId7" Type="http://schemas.openxmlformats.org/officeDocument/2006/relationships/image" Target="../media/image14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gif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hyperlink" Target="http://ru.wikipedia.org/wiki/%D0%A4%D0%B0%D0%B9%D0%BB:Location_Antarctica.svg" TargetMode="Externa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ru.wikipedia.org/wiki/%D0%A4%D0%B0%D0%B9%D0%BB:Location_Antarctica.svg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4%D0%B0%D0%B9%D0%BB:Location_Antarctica.svg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sz="8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ПОКОРЕНИЕ ЮЖНОГО ПОЛЮСА</a:t>
            </a:r>
            <a:endParaRPr lang="uk-UA" sz="88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00375" y="928688"/>
            <a:ext cx="5857875" cy="41433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1800" b="1" dirty="0" err="1" smtClean="0">
                <a:solidFill>
                  <a:schemeClr val="bg1"/>
                </a:solidFill>
              </a:rPr>
              <a:t>Руаль</a:t>
            </a:r>
            <a:r>
              <a:rPr lang="uk-UA" sz="1800" b="1" dirty="0" smtClean="0">
                <a:solidFill>
                  <a:schemeClr val="bg1"/>
                </a:solidFill>
              </a:rPr>
              <a:t> </a:t>
            </a:r>
            <a:r>
              <a:rPr lang="uk-UA" sz="1800" b="1" dirty="0" err="1" smtClean="0">
                <a:solidFill>
                  <a:schemeClr val="bg1"/>
                </a:solidFill>
              </a:rPr>
              <a:t>Э́нгельбрегт</a:t>
            </a:r>
            <a:r>
              <a:rPr lang="uk-UA" sz="1800" b="1" dirty="0" smtClean="0">
                <a:solidFill>
                  <a:schemeClr val="bg1"/>
                </a:solidFill>
              </a:rPr>
              <a:t> </a:t>
            </a:r>
            <a:r>
              <a:rPr lang="uk-UA" sz="1800" b="1" dirty="0" err="1" smtClean="0">
                <a:solidFill>
                  <a:schemeClr val="bg1"/>
                </a:solidFill>
              </a:rPr>
              <a:t>Гра́внинг</a:t>
            </a:r>
            <a:r>
              <a:rPr lang="uk-UA" sz="1800" b="1" dirty="0" smtClean="0">
                <a:solidFill>
                  <a:schemeClr val="bg1"/>
                </a:solidFill>
              </a:rPr>
              <a:t> </a:t>
            </a:r>
            <a:r>
              <a:rPr lang="uk-UA" sz="1800" b="1" dirty="0" err="1" smtClean="0">
                <a:solidFill>
                  <a:schemeClr val="bg1"/>
                </a:solidFill>
              </a:rPr>
              <a:t>А́мундсен</a:t>
            </a:r>
            <a:r>
              <a:rPr lang="uk-UA" sz="1800" dirty="0" smtClean="0">
                <a:solidFill>
                  <a:schemeClr val="bg1"/>
                </a:solidFill>
              </a:rPr>
              <a:t> (</a:t>
            </a:r>
            <a:r>
              <a:rPr lang="uk-UA" sz="1800" dirty="0" err="1" smtClean="0">
                <a:solidFill>
                  <a:schemeClr val="bg1"/>
                </a:solidFill>
              </a:rPr>
              <a:t>норв</a:t>
            </a:r>
            <a:r>
              <a:rPr lang="uk-UA" sz="1800" dirty="0" smtClean="0">
                <a:solidFill>
                  <a:schemeClr val="bg1"/>
                </a:solidFill>
              </a:rPr>
              <a:t>.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i="1" dirty="0" err="1" smtClean="0">
                <a:solidFill>
                  <a:schemeClr val="bg1"/>
                </a:solidFill>
              </a:rPr>
              <a:t>Roald</a:t>
            </a:r>
            <a:r>
              <a:rPr lang="ru-RU" sz="1800" i="1" dirty="0" smtClean="0">
                <a:solidFill>
                  <a:schemeClr val="bg1"/>
                </a:solidFill>
              </a:rPr>
              <a:t> </a:t>
            </a:r>
            <a:r>
              <a:rPr lang="ru-RU" sz="1800" i="1" dirty="0" err="1" smtClean="0">
                <a:solidFill>
                  <a:schemeClr val="bg1"/>
                </a:solidFill>
              </a:rPr>
              <a:t>Engelbregt</a:t>
            </a:r>
            <a:r>
              <a:rPr lang="ru-RU" sz="1800" i="1" dirty="0" smtClean="0">
                <a:solidFill>
                  <a:schemeClr val="bg1"/>
                </a:solidFill>
              </a:rPr>
              <a:t> </a:t>
            </a:r>
            <a:r>
              <a:rPr lang="ru-RU" sz="1800" i="1" dirty="0" err="1" smtClean="0">
                <a:solidFill>
                  <a:schemeClr val="bg1"/>
                </a:solidFill>
              </a:rPr>
              <a:t>Gravning</a:t>
            </a:r>
            <a:r>
              <a:rPr lang="ru-RU" sz="1800" i="1" dirty="0" smtClean="0">
                <a:solidFill>
                  <a:schemeClr val="bg1"/>
                </a:solidFill>
              </a:rPr>
              <a:t> </a:t>
            </a:r>
            <a:r>
              <a:rPr lang="ru-RU" sz="1800" i="1" dirty="0" err="1" smtClean="0">
                <a:solidFill>
                  <a:schemeClr val="bg1"/>
                </a:solidFill>
              </a:rPr>
              <a:t>Amundsen</a:t>
            </a:r>
            <a:r>
              <a:rPr lang="ru-RU" sz="1800" dirty="0" smtClean="0">
                <a:solidFill>
                  <a:schemeClr val="bg1"/>
                </a:solidFill>
              </a:rPr>
              <a:t>; 16 июля</a:t>
            </a:r>
            <a:r>
              <a:rPr lang="uk-UA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smtClean="0">
                <a:solidFill>
                  <a:schemeClr val="bg1"/>
                </a:solidFill>
              </a:rPr>
              <a:t>1872 — вероятно, 18 июня</a:t>
            </a:r>
            <a:r>
              <a:rPr lang="uk-UA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smtClean="0">
                <a:solidFill>
                  <a:schemeClr val="bg1"/>
                </a:solidFill>
              </a:rPr>
              <a:t>1928) — норвежский полярный путешественник и исследователь. Первый человек, достигший Южного полюса (14 декабря</a:t>
            </a:r>
            <a:r>
              <a:rPr lang="uk-UA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smtClean="0">
                <a:solidFill>
                  <a:schemeClr val="bg1"/>
                </a:solidFill>
              </a:rPr>
              <a:t>1911 года). Первый человек (совместно с Оскаром </a:t>
            </a:r>
            <a:r>
              <a:rPr lang="ru-RU" sz="1800" dirty="0" err="1" smtClean="0">
                <a:solidFill>
                  <a:schemeClr val="bg1"/>
                </a:solidFill>
              </a:rPr>
              <a:t>Вистингом</a:t>
            </a:r>
            <a:r>
              <a:rPr lang="ru-RU" sz="1800" dirty="0" smtClean="0">
                <a:solidFill>
                  <a:schemeClr val="bg1"/>
                </a:solidFill>
              </a:rPr>
              <a:t>), побывавший на обоих географических полюсах планеты. Первый исследователь, совершивший морской переход и Северо-восточным (вдоль берегов Сибири), и Северо-западным морским путём (по проливам</a:t>
            </a:r>
            <a:r>
              <a:rPr lang="uk-UA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smtClean="0">
                <a:solidFill>
                  <a:schemeClr val="bg1"/>
                </a:solidFill>
              </a:rPr>
              <a:t>Канадского архипелага). Погиб в 1928 году во время поисков экспедиции Умберто Нобиле. Имел награды многих стран мира, в том числе высшую награду США — Золотую медаль Конгресса.</a:t>
            </a:r>
            <a:endParaRPr lang="uk-UA" sz="1800" dirty="0" smtClean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uk-UA" dirty="0"/>
          </a:p>
        </p:txBody>
      </p:sp>
      <p:pic>
        <p:nvPicPr>
          <p:cNvPr id="4" name="Прямоугольник 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16038" y="103188"/>
            <a:ext cx="4992687" cy="823912"/>
          </a:xfrm>
          <a:prstGeom prst="rect">
            <a:avLst/>
          </a:prstGeom>
          <a:noFill/>
        </p:spPr>
      </p:pic>
      <p:pic>
        <p:nvPicPr>
          <p:cNvPr id="7" name="Рисунок 6" descr="Портрет">
            <a:hlinkClick r:id="rId3" tooltip="Портрет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1071563"/>
            <a:ext cx="2381250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 descr="D:\Мои документы\Мои рисунки\аНТАРКТИДА\20091007elpepusoc_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3" y="4708525"/>
            <a:ext cx="2857500" cy="191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 descr="D:\Мои документы\Мои рисунки\аНТАРКТИДА\libr035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72188" y="4643438"/>
            <a:ext cx="2863850" cy="196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00438" y="4857750"/>
            <a:ext cx="2100262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Рисунок 12" descr="http://upload.wikimedia.org/wikipedia/commons/thumb/2/2c/Location_Antarctica.svg/220px-Location_Antarctica.svg.png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001000" y="0"/>
            <a:ext cx="114300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214438"/>
            <a:ext cx="7772400" cy="5500687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2900" dirty="0" smtClean="0">
                <a:solidFill>
                  <a:schemeClr val="tx1"/>
                </a:solidFill>
              </a:rPr>
              <a:t>Роберт Скотт </a:t>
            </a:r>
            <a:r>
              <a:rPr lang="uk-UA" sz="2900" dirty="0" err="1" smtClean="0">
                <a:solidFill>
                  <a:schemeClr val="tx1"/>
                </a:solidFill>
              </a:rPr>
              <a:t>независимо</a:t>
            </a:r>
            <a:r>
              <a:rPr lang="uk-UA" sz="2900" dirty="0" smtClean="0">
                <a:solidFill>
                  <a:schemeClr val="tx1"/>
                </a:solidFill>
              </a:rPr>
              <a:t> от </a:t>
            </a:r>
            <a:r>
              <a:rPr lang="uk-UA" sz="2900" dirty="0" err="1" smtClean="0">
                <a:solidFill>
                  <a:schemeClr val="tx1"/>
                </a:solidFill>
              </a:rPr>
              <a:t>первооткрывателя</a:t>
            </a:r>
            <a:r>
              <a:rPr lang="uk-UA" sz="2900" dirty="0" smtClean="0">
                <a:solidFill>
                  <a:schemeClr val="tx1"/>
                </a:solidFill>
              </a:rPr>
              <a:t> полюса </a:t>
            </a:r>
            <a:r>
              <a:rPr lang="uk-UA" sz="2900" dirty="0" err="1" smtClean="0">
                <a:solidFill>
                  <a:schemeClr val="tx1"/>
                </a:solidFill>
              </a:rPr>
              <a:t>Руальда</a:t>
            </a:r>
            <a:r>
              <a:rPr lang="uk-UA" sz="2900" dirty="0" smtClean="0">
                <a:solidFill>
                  <a:schemeClr val="tx1"/>
                </a:solidFill>
              </a:rPr>
              <a:t> Амундсена, </a:t>
            </a:r>
            <a:r>
              <a:rPr lang="uk-UA" sz="2900" dirty="0" err="1" smtClean="0">
                <a:solidFill>
                  <a:schemeClr val="tx1"/>
                </a:solidFill>
              </a:rPr>
              <a:t>но</a:t>
            </a:r>
            <a:r>
              <a:rPr lang="uk-UA" sz="2900" dirty="0" smtClean="0">
                <a:solidFill>
                  <a:schemeClr val="tx1"/>
                </a:solidFill>
              </a:rPr>
              <a:t> </a:t>
            </a:r>
            <a:r>
              <a:rPr lang="uk-UA" sz="2900" dirty="0" err="1" smtClean="0">
                <a:solidFill>
                  <a:schemeClr val="tx1"/>
                </a:solidFill>
              </a:rPr>
              <a:t>практически</a:t>
            </a:r>
            <a:r>
              <a:rPr lang="uk-UA" sz="2900" dirty="0" smtClean="0">
                <a:solidFill>
                  <a:schemeClr val="tx1"/>
                </a:solidFill>
              </a:rPr>
              <a:t> </a:t>
            </a:r>
            <a:r>
              <a:rPr lang="uk-UA" sz="2900" dirty="0" err="1" smtClean="0">
                <a:solidFill>
                  <a:schemeClr val="tx1"/>
                </a:solidFill>
              </a:rPr>
              <a:t>одновременно</a:t>
            </a:r>
            <a:r>
              <a:rPr lang="uk-UA" sz="2900" dirty="0" smtClean="0">
                <a:solidFill>
                  <a:schemeClr val="tx1"/>
                </a:solidFill>
              </a:rPr>
              <a:t> с ним </a:t>
            </a:r>
            <a:r>
              <a:rPr lang="uk-UA" sz="2900" dirty="0" err="1" smtClean="0">
                <a:solidFill>
                  <a:schemeClr val="tx1"/>
                </a:solidFill>
              </a:rPr>
              <a:t>отправился</a:t>
            </a:r>
            <a:r>
              <a:rPr lang="uk-UA" sz="2900" dirty="0" smtClean="0">
                <a:solidFill>
                  <a:schemeClr val="tx1"/>
                </a:solidFill>
              </a:rPr>
              <a:t> к </a:t>
            </a:r>
            <a:r>
              <a:rPr lang="uk-UA" sz="2900" dirty="0" err="1" smtClean="0">
                <a:solidFill>
                  <a:schemeClr val="tx1"/>
                </a:solidFill>
              </a:rPr>
              <a:t>цели</a:t>
            </a:r>
            <a:r>
              <a:rPr lang="uk-UA" sz="2900" dirty="0" smtClean="0">
                <a:solidFill>
                  <a:schemeClr val="tx1"/>
                </a:solidFill>
              </a:rPr>
              <a:t>. </a:t>
            </a:r>
            <a:r>
              <a:rPr lang="uk-UA" sz="2900" dirty="0" err="1" smtClean="0">
                <a:solidFill>
                  <a:schemeClr val="tx1"/>
                </a:solidFill>
              </a:rPr>
              <a:t>Его</a:t>
            </a:r>
            <a:r>
              <a:rPr lang="uk-UA" sz="2900" dirty="0" smtClean="0">
                <a:solidFill>
                  <a:schemeClr val="tx1"/>
                </a:solidFill>
              </a:rPr>
              <a:t> </a:t>
            </a:r>
            <a:r>
              <a:rPr lang="uk-UA" sz="2900" dirty="0" err="1" smtClean="0">
                <a:solidFill>
                  <a:schemeClr val="tx1"/>
                </a:solidFill>
              </a:rPr>
              <a:t>экспедиция</a:t>
            </a:r>
            <a:r>
              <a:rPr lang="uk-UA" sz="2900" dirty="0" smtClean="0">
                <a:solidFill>
                  <a:schemeClr val="tx1"/>
                </a:solidFill>
              </a:rPr>
              <a:t> </a:t>
            </a:r>
            <a:r>
              <a:rPr lang="uk-UA" sz="2900" dirty="0" err="1" smtClean="0">
                <a:solidFill>
                  <a:schemeClr val="tx1"/>
                </a:solidFill>
              </a:rPr>
              <a:t>отправилась</a:t>
            </a:r>
            <a:r>
              <a:rPr lang="uk-UA" sz="2900" dirty="0" smtClean="0">
                <a:solidFill>
                  <a:schemeClr val="tx1"/>
                </a:solidFill>
              </a:rPr>
              <a:t> в путь на </a:t>
            </a:r>
            <a:r>
              <a:rPr lang="uk-UA" sz="2900" dirty="0" err="1" smtClean="0">
                <a:solidFill>
                  <a:schemeClr val="tx1"/>
                </a:solidFill>
              </a:rPr>
              <a:t>месяц</a:t>
            </a:r>
            <a:r>
              <a:rPr lang="uk-UA" sz="2900" dirty="0" smtClean="0">
                <a:solidFill>
                  <a:schemeClr val="tx1"/>
                </a:solidFill>
              </a:rPr>
              <a:t> </a:t>
            </a:r>
            <a:r>
              <a:rPr lang="uk-UA" sz="2900" dirty="0" err="1" smtClean="0">
                <a:solidFill>
                  <a:schemeClr val="tx1"/>
                </a:solidFill>
              </a:rPr>
              <a:t>позже</a:t>
            </a:r>
            <a:r>
              <a:rPr lang="uk-UA" sz="2900" dirty="0" smtClean="0">
                <a:solidFill>
                  <a:schemeClr val="tx1"/>
                </a:solidFill>
              </a:rPr>
              <a:t> Амундсена, </a:t>
            </a:r>
            <a:r>
              <a:rPr lang="uk-UA" sz="2900" dirty="0" err="1" smtClean="0">
                <a:solidFill>
                  <a:schemeClr val="tx1"/>
                </a:solidFill>
              </a:rPr>
              <a:t>тоже</a:t>
            </a:r>
            <a:r>
              <a:rPr lang="uk-UA" sz="2900" dirty="0" smtClean="0">
                <a:solidFill>
                  <a:schemeClr val="tx1"/>
                </a:solidFill>
              </a:rPr>
              <a:t> в </a:t>
            </a:r>
            <a:r>
              <a:rPr lang="uk-UA" sz="2900" dirty="0" err="1" smtClean="0">
                <a:solidFill>
                  <a:schemeClr val="tx1"/>
                </a:solidFill>
              </a:rPr>
              <a:t>составе</a:t>
            </a:r>
            <a:r>
              <a:rPr lang="uk-UA" sz="2900" dirty="0" smtClean="0">
                <a:solidFill>
                  <a:schemeClr val="tx1"/>
                </a:solidFill>
              </a:rPr>
              <a:t> </a:t>
            </a:r>
            <a:r>
              <a:rPr lang="uk-UA" sz="2900" dirty="0" err="1" smtClean="0">
                <a:solidFill>
                  <a:schemeClr val="tx1"/>
                </a:solidFill>
              </a:rPr>
              <a:t>пяти</a:t>
            </a:r>
            <a:r>
              <a:rPr lang="uk-UA" sz="2900" dirty="0" smtClean="0">
                <a:solidFill>
                  <a:schemeClr val="tx1"/>
                </a:solidFill>
              </a:rPr>
              <a:t> </a:t>
            </a:r>
            <a:r>
              <a:rPr lang="uk-UA" sz="2900" dirty="0" err="1" smtClean="0">
                <a:solidFill>
                  <a:schemeClr val="tx1"/>
                </a:solidFill>
              </a:rPr>
              <a:t>человек</a:t>
            </a:r>
            <a:r>
              <a:rPr lang="uk-UA" sz="2900" dirty="0" smtClean="0">
                <a:solidFill>
                  <a:schemeClr val="tx1"/>
                </a:solidFill>
              </a:rPr>
              <a:t>. С самого начала </a:t>
            </a:r>
            <a:r>
              <a:rPr lang="uk-UA" sz="2900" dirty="0" err="1" smtClean="0">
                <a:solidFill>
                  <a:schemeClr val="tx1"/>
                </a:solidFill>
              </a:rPr>
              <a:t>экспедиции</a:t>
            </a:r>
            <a:r>
              <a:rPr lang="uk-UA" sz="2900" dirty="0" smtClean="0">
                <a:solidFill>
                  <a:schemeClr val="tx1"/>
                </a:solidFill>
              </a:rPr>
              <a:t> Скотта </a:t>
            </a:r>
            <a:r>
              <a:rPr lang="uk-UA" sz="2900" dirty="0" err="1" smtClean="0">
                <a:solidFill>
                  <a:schemeClr val="tx1"/>
                </a:solidFill>
              </a:rPr>
              <a:t>пришлось</a:t>
            </a:r>
            <a:r>
              <a:rPr lang="uk-UA" sz="2900" dirty="0" smtClean="0">
                <a:solidFill>
                  <a:schemeClr val="tx1"/>
                </a:solidFill>
              </a:rPr>
              <a:t> </a:t>
            </a:r>
            <a:r>
              <a:rPr lang="uk-UA" sz="2900" dirty="0" err="1" smtClean="0">
                <a:solidFill>
                  <a:schemeClr val="tx1"/>
                </a:solidFill>
              </a:rPr>
              <a:t>пережить</a:t>
            </a:r>
            <a:r>
              <a:rPr lang="uk-UA" sz="2900" dirty="0" smtClean="0">
                <a:solidFill>
                  <a:schemeClr val="tx1"/>
                </a:solidFill>
              </a:rPr>
              <a:t> немало трудностей, </a:t>
            </a:r>
            <a:r>
              <a:rPr lang="uk-UA" sz="2900" dirty="0" err="1" smtClean="0">
                <a:solidFill>
                  <a:schemeClr val="tx1"/>
                </a:solidFill>
              </a:rPr>
              <a:t>отчасти</a:t>
            </a:r>
            <a:r>
              <a:rPr lang="uk-UA" sz="2900" dirty="0" smtClean="0">
                <a:solidFill>
                  <a:schemeClr val="tx1"/>
                </a:solidFill>
              </a:rPr>
              <a:t> </a:t>
            </a:r>
            <a:r>
              <a:rPr lang="uk-UA" sz="2900" dirty="0" err="1" smtClean="0">
                <a:solidFill>
                  <a:schemeClr val="tx1"/>
                </a:solidFill>
              </a:rPr>
              <a:t>из-за</a:t>
            </a:r>
            <a:r>
              <a:rPr lang="uk-UA" sz="2900" dirty="0" smtClean="0">
                <a:solidFill>
                  <a:schemeClr val="tx1"/>
                </a:solidFill>
              </a:rPr>
              <a:t> </a:t>
            </a:r>
            <a:r>
              <a:rPr lang="uk-UA" sz="2900" dirty="0" err="1" smtClean="0">
                <a:solidFill>
                  <a:schemeClr val="tx1"/>
                </a:solidFill>
              </a:rPr>
              <a:t>ошибок</a:t>
            </a:r>
            <a:r>
              <a:rPr lang="uk-UA" sz="2900" dirty="0" smtClean="0">
                <a:solidFill>
                  <a:schemeClr val="tx1"/>
                </a:solidFill>
              </a:rPr>
              <a:t> </a:t>
            </a:r>
            <a:r>
              <a:rPr lang="uk-UA" sz="2900" dirty="0" err="1" smtClean="0">
                <a:solidFill>
                  <a:schemeClr val="tx1"/>
                </a:solidFill>
              </a:rPr>
              <a:t>руководителя</a:t>
            </a:r>
            <a:r>
              <a:rPr lang="uk-UA" sz="2900" dirty="0" smtClean="0">
                <a:solidFill>
                  <a:schemeClr val="tx1"/>
                </a:solidFill>
              </a:rPr>
              <a:t>, </a:t>
            </a:r>
            <a:r>
              <a:rPr lang="uk-UA" sz="2900" dirty="0" err="1" smtClean="0">
                <a:solidFill>
                  <a:schemeClr val="tx1"/>
                </a:solidFill>
              </a:rPr>
              <a:t>отчасти</a:t>
            </a:r>
            <a:r>
              <a:rPr lang="uk-UA" sz="2900" dirty="0" smtClean="0">
                <a:solidFill>
                  <a:schemeClr val="tx1"/>
                </a:solidFill>
              </a:rPr>
              <a:t> </a:t>
            </a:r>
            <a:r>
              <a:rPr lang="uk-UA" sz="2900" dirty="0" err="1" smtClean="0">
                <a:solidFill>
                  <a:schemeClr val="tx1"/>
                </a:solidFill>
              </a:rPr>
              <a:t>из-за</a:t>
            </a:r>
            <a:r>
              <a:rPr lang="uk-UA" sz="2900" dirty="0" smtClean="0">
                <a:solidFill>
                  <a:schemeClr val="tx1"/>
                </a:solidFill>
              </a:rPr>
              <a:t> </a:t>
            </a:r>
            <a:r>
              <a:rPr lang="uk-UA" sz="2900" dirty="0" err="1" smtClean="0">
                <a:solidFill>
                  <a:schemeClr val="tx1"/>
                </a:solidFill>
              </a:rPr>
              <a:t>стечения</a:t>
            </a:r>
            <a:r>
              <a:rPr lang="uk-UA" sz="2900" dirty="0" smtClean="0">
                <a:solidFill>
                  <a:schemeClr val="tx1"/>
                </a:solidFill>
              </a:rPr>
              <a:t> </a:t>
            </a:r>
            <a:r>
              <a:rPr lang="uk-UA" sz="2900" dirty="0" err="1" smtClean="0">
                <a:solidFill>
                  <a:schemeClr val="tx1"/>
                </a:solidFill>
              </a:rPr>
              <a:t>обстоятельств</a:t>
            </a:r>
            <a:r>
              <a:rPr lang="uk-UA" sz="2900" dirty="0" smtClean="0">
                <a:solidFill>
                  <a:schemeClr val="tx1"/>
                </a:solidFill>
              </a:rPr>
              <a:t>. Мотосани </a:t>
            </a:r>
            <a:r>
              <a:rPr lang="uk-UA" sz="2900" dirty="0" err="1" smtClean="0">
                <a:solidFill>
                  <a:schemeClr val="tx1"/>
                </a:solidFill>
              </a:rPr>
              <a:t>вышли</a:t>
            </a:r>
            <a:r>
              <a:rPr lang="uk-UA" sz="2900" dirty="0" smtClean="0">
                <a:solidFill>
                  <a:schemeClr val="tx1"/>
                </a:solidFill>
              </a:rPr>
              <a:t> </a:t>
            </a:r>
            <a:r>
              <a:rPr lang="uk-UA" sz="2900" dirty="0" err="1" smtClean="0">
                <a:solidFill>
                  <a:schemeClr val="tx1"/>
                </a:solidFill>
              </a:rPr>
              <a:t>из</a:t>
            </a:r>
            <a:r>
              <a:rPr lang="uk-UA" sz="2900" dirty="0" smtClean="0">
                <a:solidFill>
                  <a:schemeClr val="tx1"/>
                </a:solidFill>
              </a:rPr>
              <a:t> </a:t>
            </a:r>
            <a:r>
              <a:rPr lang="uk-UA" sz="2900" dirty="0" err="1" smtClean="0">
                <a:solidFill>
                  <a:schemeClr val="tx1"/>
                </a:solidFill>
              </a:rPr>
              <a:t>строя</a:t>
            </a:r>
            <a:r>
              <a:rPr lang="uk-UA" sz="2900" dirty="0" smtClean="0">
                <a:solidFill>
                  <a:schemeClr val="tx1"/>
                </a:solidFill>
              </a:rPr>
              <a:t>, а </a:t>
            </a:r>
            <a:r>
              <a:rPr lang="uk-UA" sz="2900" dirty="0" err="1" smtClean="0">
                <a:solidFill>
                  <a:schemeClr val="tx1"/>
                </a:solidFill>
              </a:rPr>
              <a:t>маньчжурских</a:t>
            </a:r>
            <a:r>
              <a:rPr lang="uk-UA" sz="2900" dirty="0" smtClean="0">
                <a:solidFill>
                  <a:schemeClr val="tx1"/>
                </a:solidFill>
              </a:rPr>
              <a:t> </a:t>
            </a:r>
            <a:r>
              <a:rPr lang="uk-UA" sz="2900" dirty="0" err="1" smtClean="0">
                <a:solidFill>
                  <a:schemeClr val="tx1"/>
                </a:solidFill>
              </a:rPr>
              <a:t>пони</a:t>
            </a:r>
            <a:r>
              <a:rPr lang="uk-UA" sz="2900" dirty="0" smtClean="0">
                <a:solidFill>
                  <a:schemeClr val="tx1"/>
                </a:solidFill>
              </a:rPr>
              <a:t>, </a:t>
            </a:r>
            <a:r>
              <a:rPr lang="uk-UA" sz="2900" dirty="0" err="1" smtClean="0">
                <a:solidFill>
                  <a:schemeClr val="tx1"/>
                </a:solidFill>
              </a:rPr>
              <a:t>которых</a:t>
            </a:r>
            <a:r>
              <a:rPr lang="uk-UA" sz="2900" dirty="0" smtClean="0">
                <a:solidFill>
                  <a:schemeClr val="tx1"/>
                </a:solidFill>
              </a:rPr>
              <a:t> Скотт </a:t>
            </a:r>
            <a:r>
              <a:rPr lang="uk-UA" sz="2900" dirty="0" err="1" smtClean="0">
                <a:solidFill>
                  <a:schemeClr val="tx1"/>
                </a:solidFill>
              </a:rPr>
              <a:t>предпочёл</a:t>
            </a:r>
            <a:r>
              <a:rPr lang="uk-UA" sz="2900" dirty="0" smtClean="0">
                <a:solidFill>
                  <a:schemeClr val="tx1"/>
                </a:solidFill>
              </a:rPr>
              <a:t> собакам, </a:t>
            </a:r>
            <a:r>
              <a:rPr lang="uk-UA" sz="2900" dirty="0" err="1" smtClean="0">
                <a:solidFill>
                  <a:schemeClr val="tx1"/>
                </a:solidFill>
              </a:rPr>
              <a:t>пришлось</a:t>
            </a:r>
            <a:r>
              <a:rPr lang="uk-UA" sz="2900" dirty="0" smtClean="0">
                <a:solidFill>
                  <a:schemeClr val="tx1"/>
                </a:solidFill>
              </a:rPr>
              <a:t> застрелить: </a:t>
            </a:r>
            <a:r>
              <a:rPr lang="uk-UA" sz="2900" dirty="0" err="1" smtClean="0">
                <a:solidFill>
                  <a:schemeClr val="tx1"/>
                </a:solidFill>
              </a:rPr>
              <a:t>они</a:t>
            </a:r>
            <a:r>
              <a:rPr lang="uk-UA" sz="2900" dirty="0" smtClean="0">
                <a:solidFill>
                  <a:schemeClr val="tx1"/>
                </a:solidFill>
              </a:rPr>
              <a:t> не </a:t>
            </a:r>
            <a:r>
              <a:rPr lang="uk-UA" sz="2900" dirty="0" err="1" smtClean="0">
                <a:solidFill>
                  <a:schemeClr val="tx1"/>
                </a:solidFill>
              </a:rPr>
              <a:t>выдерживали</a:t>
            </a:r>
            <a:r>
              <a:rPr lang="uk-UA" sz="2900" dirty="0" smtClean="0">
                <a:solidFill>
                  <a:schemeClr val="tx1"/>
                </a:solidFill>
              </a:rPr>
              <a:t> </a:t>
            </a:r>
            <a:r>
              <a:rPr lang="uk-UA" sz="2900" dirty="0" err="1" smtClean="0">
                <a:solidFill>
                  <a:schemeClr val="tx1"/>
                </a:solidFill>
              </a:rPr>
              <a:t>холода</a:t>
            </a:r>
            <a:r>
              <a:rPr lang="uk-UA" sz="2900" dirty="0" smtClean="0">
                <a:solidFill>
                  <a:schemeClr val="tx1"/>
                </a:solidFill>
              </a:rPr>
              <a:t> и </a:t>
            </a:r>
            <a:r>
              <a:rPr lang="uk-UA" sz="2900" dirty="0" err="1" smtClean="0">
                <a:solidFill>
                  <a:schemeClr val="tx1"/>
                </a:solidFill>
              </a:rPr>
              <a:t>перегрузок</a:t>
            </a:r>
            <a:r>
              <a:rPr lang="uk-UA" sz="2900" dirty="0" smtClean="0">
                <a:solidFill>
                  <a:schemeClr val="tx1"/>
                </a:solidFill>
              </a:rPr>
              <a:t>. </a:t>
            </a:r>
            <a:r>
              <a:rPr lang="uk-UA" sz="2900" dirty="0" err="1" smtClean="0">
                <a:solidFill>
                  <a:schemeClr val="tx1"/>
                </a:solidFill>
              </a:rPr>
              <a:t>Тяжёлые</a:t>
            </a:r>
            <a:r>
              <a:rPr lang="uk-UA" sz="2900" dirty="0" smtClean="0">
                <a:solidFill>
                  <a:schemeClr val="tx1"/>
                </a:solidFill>
              </a:rPr>
              <a:t> сани через </a:t>
            </a:r>
            <a:r>
              <a:rPr lang="uk-UA" sz="2900" dirty="0" err="1" smtClean="0">
                <a:solidFill>
                  <a:schemeClr val="tx1"/>
                </a:solidFill>
              </a:rPr>
              <a:t>расселины</a:t>
            </a:r>
            <a:r>
              <a:rPr lang="uk-UA" sz="2900" dirty="0" smtClean="0">
                <a:solidFill>
                  <a:schemeClr val="tx1"/>
                </a:solidFill>
              </a:rPr>
              <a:t> в </a:t>
            </a:r>
            <a:r>
              <a:rPr lang="uk-UA" sz="2900" dirty="0" err="1" smtClean="0">
                <a:solidFill>
                  <a:schemeClr val="tx1"/>
                </a:solidFill>
              </a:rPr>
              <a:t>ледяных</a:t>
            </a:r>
            <a:r>
              <a:rPr lang="uk-UA" sz="2900" dirty="0" smtClean="0">
                <a:solidFill>
                  <a:schemeClr val="tx1"/>
                </a:solidFill>
              </a:rPr>
              <a:t> глетчерах люди </a:t>
            </a:r>
            <a:r>
              <a:rPr lang="uk-UA" sz="2900" dirty="0" err="1" smtClean="0">
                <a:solidFill>
                  <a:schemeClr val="tx1"/>
                </a:solidFill>
              </a:rPr>
              <a:t>тащили</a:t>
            </a:r>
            <a:r>
              <a:rPr lang="uk-UA" sz="2900" dirty="0" smtClean="0">
                <a:solidFill>
                  <a:schemeClr val="tx1"/>
                </a:solidFill>
              </a:rPr>
              <a:t> на себе.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2900" dirty="0" smtClean="0">
                <a:solidFill>
                  <a:schemeClr val="tx1"/>
                </a:solidFill>
              </a:rPr>
              <a:t> </a:t>
            </a:r>
            <a:r>
              <a:rPr lang="uk-UA" sz="2900" dirty="0" err="1" smtClean="0">
                <a:solidFill>
                  <a:schemeClr val="tx1"/>
                </a:solidFill>
              </a:rPr>
              <a:t>Англичане</a:t>
            </a:r>
            <a:r>
              <a:rPr lang="uk-UA" sz="2900" dirty="0" smtClean="0">
                <a:solidFill>
                  <a:schemeClr val="tx1"/>
                </a:solidFill>
              </a:rPr>
              <a:t> достигли </a:t>
            </a:r>
            <a:r>
              <a:rPr lang="uk-UA" sz="2900" dirty="0" err="1" smtClean="0">
                <a:solidFill>
                  <a:schemeClr val="tx1"/>
                </a:solidFill>
              </a:rPr>
              <a:t>цели</a:t>
            </a:r>
            <a:r>
              <a:rPr lang="uk-UA" sz="2900" dirty="0" smtClean="0">
                <a:solidFill>
                  <a:schemeClr val="tx1"/>
                </a:solidFill>
              </a:rPr>
              <a:t> на </a:t>
            </a:r>
            <a:r>
              <a:rPr lang="uk-UA" sz="2900" dirty="0" err="1" smtClean="0">
                <a:solidFill>
                  <a:schemeClr val="tx1"/>
                </a:solidFill>
              </a:rPr>
              <a:t>месяц</a:t>
            </a:r>
            <a:r>
              <a:rPr lang="uk-UA" sz="2900" dirty="0" smtClean="0">
                <a:solidFill>
                  <a:schemeClr val="tx1"/>
                </a:solidFill>
              </a:rPr>
              <a:t> </a:t>
            </a:r>
            <a:r>
              <a:rPr lang="uk-UA" sz="2900" dirty="0" err="1" smtClean="0">
                <a:solidFill>
                  <a:schemeClr val="tx1"/>
                </a:solidFill>
              </a:rPr>
              <a:t>позже</a:t>
            </a:r>
            <a:r>
              <a:rPr lang="uk-UA" sz="2900" dirty="0" smtClean="0">
                <a:solidFill>
                  <a:schemeClr val="tx1"/>
                </a:solidFill>
              </a:rPr>
              <a:t> </a:t>
            </a:r>
            <a:r>
              <a:rPr lang="uk-UA" sz="2900" dirty="0" err="1" smtClean="0">
                <a:solidFill>
                  <a:schemeClr val="tx1"/>
                </a:solidFill>
              </a:rPr>
              <a:t>своих</a:t>
            </a:r>
            <a:r>
              <a:rPr lang="uk-UA" sz="2900" dirty="0" smtClean="0">
                <a:solidFill>
                  <a:schemeClr val="tx1"/>
                </a:solidFill>
              </a:rPr>
              <a:t> </a:t>
            </a:r>
            <a:r>
              <a:rPr lang="uk-UA" sz="2900" dirty="0" err="1" smtClean="0">
                <a:solidFill>
                  <a:schemeClr val="tx1"/>
                </a:solidFill>
              </a:rPr>
              <a:t>соперников</a:t>
            </a:r>
            <a:r>
              <a:rPr lang="uk-UA" sz="2900" dirty="0" smtClean="0">
                <a:solidFill>
                  <a:schemeClr val="tx1"/>
                </a:solidFill>
              </a:rPr>
              <a:t>, 17 </a:t>
            </a:r>
            <a:r>
              <a:rPr lang="uk-UA" sz="2900" dirty="0" err="1" smtClean="0">
                <a:solidFill>
                  <a:schemeClr val="tx1"/>
                </a:solidFill>
              </a:rPr>
              <a:t>января</a:t>
            </a:r>
            <a:r>
              <a:rPr lang="uk-UA" sz="2900" dirty="0" smtClean="0">
                <a:solidFill>
                  <a:schemeClr val="tx1"/>
                </a:solidFill>
              </a:rPr>
              <a:t> 1912 </a:t>
            </a:r>
            <a:r>
              <a:rPr lang="uk-UA" sz="2900" dirty="0" err="1" smtClean="0">
                <a:solidFill>
                  <a:schemeClr val="tx1"/>
                </a:solidFill>
              </a:rPr>
              <a:t>года</a:t>
            </a:r>
            <a:r>
              <a:rPr lang="uk-UA" sz="2900" dirty="0" smtClean="0">
                <a:solidFill>
                  <a:schemeClr val="tx1"/>
                </a:solidFill>
              </a:rPr>
              <a:t>, и </a:t>
            </a:r>
            <a:r>
              <a:rPr lang="uk-UA" sz="2900" dirty="0" err="1" smtClean="0">
                <a:solidFill>
                  <a:schemeClr val="tx1"/>
                </a:solidFill>
              </a:rPr>
              <a:t>обнаружили</a:t>
            </a:r>
            <a:r>
              <a:rPr lang="uk-UA" sz="2900" dirty="0" smtClean="0">
                <a:solidFill>
                  <a:schemeClr val="tx1"/>
                </a:solidFill>
              </a:rPr>
              <a:t> на </a:t>
            </a:r>
            <a:r>
              <a:rPr lang="uk-UA" sz="2900" dirty="0" err="1" smtClean="0">
                <a:solidFill>
                  <a:schemeClr val="tx1"/>
                </a:solidFill>
              </a:rPr>
              <a:t>полюсе</a:t>
            </a:r>
            <a:r>
              <a:rPr lang="uk-UA" sz="2900" dirty="0" smtClean="0">
                <a:solidFill>
                  <a:schemeClr val="tx1"/>
                </a:solidFill>
              </a:rPr>
              <a:t> </a:t>
            </a:r>
            <a:r>
              <a:rPr lang="uk-UA" sz="2900" dirty="0" err="1" smtClean="0">
                <a:solidFill>
                  <a:schemeClr val="tx1"/>
                </a:solidFill>
              </a:rPr>
              <a:t>норвежский</a:t>
            </a:r>
            <a:r>
              <a:rPr lang="uk-UA" sz="2900" dirty="0" smtClean="0">
                <a:solidFill>
                  <a:schemeClr val="tx1"/>
                </a:solidFill>
              </a:rPr>
              <a:t> </a:t>
            </a:r>
            <a:r>
              <a:rPr lang="uk-UA" sz="2900" dirty="0" err="1" smtClean="0">
                <a:solidFill>
                  <a:schemeClr val="tx1"/>
                </a:solidFill>
              </a:rPr>
              <a:t>флаг</a:t>
            </a:r>
            <a:r>
              <a:rPr lang="uk-UA" sz="2900" dirty="0" smtClean="0">
                <a:solidFill>
                  <a:schemeClr val="tx1"/>
                </a:solidFill>
              </a:rPr>
              <a:t> и записки Амундсена. Скотт </a:t>
            </a:r>
            <a:r>
              <a:rPr lang="uk-UA" sz="2900" dirty="0" err="1" smtClean="0">
                <a:solidFill>
                  <a:schemeClr val="tx1"/>
                </a:solidFill>
              </a:rPr>
              <a:t>записывает</a:t>
            </a:r>
            <a:r>
              <a:rPr lang="uk-UA" sz="2900" dirty="0" smtClean="0">
                <a:solidFill>
                  <a:schemeClr val="tx1"/>
                </a:solidFill>
              </a:rPr>
              <a:t> в </a:t>
            </a:r>
            <a:r>
              <a:rPr lang="uk-UA" sz="2900" dirty="0" err="1" smtClean="0">
                <a:solidFill>
                  <a:schemeClr val="tx1"/>
                </a:solidFill>
              </a:rPr>
              <a:t>своём</a:t>
            </a:r>
            <a:r>
              <a:rPr lang="uk-UA" sz="2900" dirty="0" smtClean="0">
                <a:solidFill>
                  <a:schemeClr val="tx1"/>
                </a:solidFill>
              </a:rPr>
              <a:t> </a:t>
            </a:r>
            <a:r>
              <a:rPr lang="uk-UA" sz="2900" dirty="0" err="1" smtClean="0">
                <a:solidFill>
                  <a:schemeClr val="tx1"/>
                </a:solidFill>
              </a:rPr>
              <a:t>дневнике</a:t>
            </a:r>
            <a:r>
              <a:rPr lang="uk-UA" sz="2900" dirty="0" smtClean="0">
                <a:solidFill>
                  <a:schemeClr val="tx1"/>
                </a:solidFill>
              </a:rPr>
              <a:t>: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2900" dirty="0" smtClean="0">
                <a:solidFill>
                  <a:schemeClr val="tx1"/>
                </a:solidFill>
              </a:rPr>
              <a:t>«</a:t>
            </a:r>
            <a:r>
              <a:rPr lang="uk-UA" sz="2900" dirty="0" err="1" smtClean="0">
                <a:solidFill>
                  <a:schemeClr val="tx1"/>
                </a:solidFill>
              </a:rPr>
              <a:t>Норвежцы</a:t>
            </a:r>
            <a:r>
              <a:rPr lang="uk-UA" sz="2900" dirty="0" smtClean="0">
                <a:solidFill>
                  <a:schemeClr val="tx1"/>
                </a:solidFill>
              </a:rPr>
              <a:t> нас опередили — Амундсен </a:t>
            </a:r>
            <a:r>
              <a:rPr lang="uk-UA" sz="2900" dirty="0" err="1" smtClean="0">
                <a:solidFill>
                  <a:schemeClr val="tx1"/>
                </a:solidFill>
              </a:rPr>
              <a:t>оказался</a:t>
            </a:r>
            <a:r>
              <a:rPr lang="uk-UA" sz="2900" dirty="0" smtClean="0">
                <a:solidFill>
                  <a:schemeClr val="tx1"/>
                </a:solidFill>
              </a:rPr>
              <a:t> </a:t>
            </a:r>
            <a:r>
              <a:rPr lang="uk-UA" sz="2900" dirty="0" err="1" smtClean="0">
                <a:solidFill>
                  <a:schemeClr val="tx1"/>
                </a:solidFill>
              </a:rPr>
              <a:t>первым</a:t>
            </a:r>
            <a:r>
              <a:rPr lang="uk-UA" sz="2900" dirty="0" smtClean="0">
                <a:solidFill>
                  <a:schemeClr val="tx1"/>
                </a:solidFill>
              </a:rPr>
              <a:t> у полюса! </a:t>
            </a:r>
            <a:r>
              <a:rPr lang="uk-UA" sz="2900" dirty="0" err="1" smtClean="0">
                <a:solidFill>
                  <a:schemeClr val="tx1"/>
                </a:solidFill>
              </a:rPr>
              <a:t>Чудовищное</a:t>
            </a:r>
            <a:r>
              <a:rPr lang="uk-UA" sz="2900" dirty="0" smtClean="0">
                <a:solidFill>
                  <a:schemeClr val="tx1"/>
                </a:solidFill>
              </a:rPr>
              <a:t> </a:t>
            </a:r>
            <a:r>
              <a:rPr lang="uk-UA" sz="2900" dirty="0" err="1" smtClean="0">
                <a:solidFill>
                  <a:schemeClr val="tx1"/>
                </a:solidFill>
              </a:rPr>
              <a:t>разочарование</a:t>
            </a:r>
            <a:r>
              <a:rPr lang="uk-UA" sz="2900" dirty="0" smtClean="0">
                <a:solidFill>
                  <a:schemeClr val="tx1"/>
                </a:solidFill>
              </a:rPr>
              <a:t>! Все муки, все </a:t>
            </a:r>
            <a:r>
              <a:rPr lang="uk-UA" sz="2900" dirty="0" err="1" smtClean="0">
                <a:solidFill>
                  <a:schemeClr val="tx1"/>
                </a:solidFill>
              </a:rPr>
              <a:t>тяготы</a:t>
            </a:r>
            <a:r>
              <a:rPr lang="uk-UA" sz="2900" dirty="0" smtClean="0">
                <a:solidFill>
                  <a:schemeClr val="tx1"/>
                </a:solidFill>
              </a:rPr>
              <a:t> — ради </a:t>
            </a:r>
            <a:r>
              <a:rPr lang="uk-UA" sz="2900" dirty="0" err="1" smtClean="0">
                <a:solidFill>
                  <a:schemeClr val="tx1"/>
                </a:solidFill>
              </a:rPr>
              <a:t>чего</a:t>
            </a:r>
            <a:r>
              <a:rPr lang="uk-UA" sz="2900" dirty="0" smtClean="0">
                <a:solidFill>
                  <a:schemeClr val="tx1"/>
                </a:solidFill>
              </a:rPr>
              <a:t>? Я с </a:t>
            </a:r>
            <a:r>
              <a:rPr lang="uk-UA" sz="2900" dirty="0" err="1" smtClean="0">
                <a:solidFill>
                  <a:schemeClr val="tx1"/>
                </a:solidFill>
              </a:rPr>
              <a:t>ужасом</a:t>
            </a:r>
            <a:r>
              <a:rPr lang="uk-UA" sz="2900" dirty="0" smtClean="0">
                <a:solidFill>
                  <a:schemeClr val="tx1"/>
                </a:solidFill>
              </a:rPr>
              <a:t> думаю об </a:t>
            </a:r>
            <a:r>
              <a:rPr lang="uk-UA" sz="2900" dirty="0" err="1" smtClean="0">
                <a:solidFill>
                  <a:schemeClr val="tx1"/>
                </a:solidFill>
              </a:rPr>
              <a:t>обратной</a:t>
            </a:r>
            <a:r>
              <a:rPr lang="uk-UA" sz="2900" dirty="0" smtClean="0">
                <a:solidFill>
                  <a:schemeClr val="tx1"/>
                </a:solidFill>
              </a:rPr>
              <a:t> дороге…»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2900" dirty="0" err="1" smtClean="0">
                <a:solidFill>
                  <a:schemeClr val="tx1"/>
                </a:solidFill>
              </a:rPr>
              <a:t>Последняя</a:t>
            </a:r>
            <a:r>
              <a:rPr lang="uk-UA" sz="2900" dirty="0" smtClean="0">
                <a:solidFill>
                  <a:schemeClr val="tx1"/>
                </a:solidFill>
              </a:rPr>
              <a:t> </a:t>
            </a:r>
            <a:r>
              <a:rPr lang="uk-UA" sz="2900" dirty="0" err="1" smtClean="0">
                <a:solidFill>
                  <a:schemeClr val="tx1"/>
                </a:solidFill>
              </a:rPr>
              <a:t>запись</a:t>
            </a:r>
            <a:r>
              <a:rPr lang="uk-UA" sz="2900" dirty="0" smtClean="0">
                <a:solidFill>
                  <a:schemeClr val="tx1"/>
                </a:solidFill>
              </a:rPr>
              <a:t> в </a:t>
            </a:r>
            <a:r>
              <a:rPr lang="uk-UA" sz="2900" dirty="0" err="1" smtClean="0">
                <a:solidFill>
                  <a:schemeClr val="tx1"/>
                </a:solidFill>
              </a:rPr>
              <a:t>дневнике</a:t>
            </a:r>
            <a:r>
              <a:rPr lang="uk-UA" sz="2900" dirty="0" smtClean="0">
                <a:solidFill>
                  <a:schemeClr val="tx1"/>
                </a:solidFill>
              </a:rPr>
              <a:t> Роберта Скотта </a:t>
            </a:r>
            <a:r>
              <a:rPr lang="uk-UA" sz="2900" dirty="0" err="1" smtClean="0">
                <a:solidFill>
                  <a:schemeClr val="tx1"/>
                </a:solidFill>
              </a:rPr>
              <a:t>сделана</a:t>
            </a:r>
            <a:r>
              <a:rPr lang="uk-UA" sz="2900" dirty="0" smtClean="0">
                <a:solidFill>
                  <a:schemeClr val="tx1"/>
                </a:solidFill>
              </a:rPr>
              <a:t> 29 </a:t>
            </a:r>
            <a:r>
              <a:rPr lang="uk-UA" sz="2900" dirty="0" err="1" smtClean="0">
                <a:solidFill>
                  <a:schemeClr val="tx1"/>
                </a:solidFill>
              </a:rPr>
              <a:t>марта</a:t>
            </a:r>
            <a:r>
              <a:rPr lang="uk-UA" sz="2900" dirty="0" smtClean="0">
                <a:solidFill>
                  <a:schemeClr val="tx1"/>
                </a:solidFill>
              </a:rPr>
              <a:t> 1912 </a:t>
            </a:r>
            <a:r>
              <a:rPr lang="uk-UA" sz="2900" dirty="0" err="1" smtClean="0">
                <a:solidFill>
                  <a:schemeClr val="tx1"/>
                </a:solidFill>
              </a:rPr>
              <a:t>года</a:t>
            </a:r>
            <a:r>
              <a:rPr lang="uk-UA" sz="2900" dirty="0" smtClean="0">
                <a:solidFill>
                  <a:schemeClr val="tx1"/>
                </a:solidFill>
              </a:rPr>
              <a:t>: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2900" dirty="0" smtClean="0">
                <a:solidFill>
                  <a:schemeClr val="tx1"/>
                </a:solidFill>
              </a:rPr>
              <a:t>«</a:t>
            </a:r>
            <a:r>
              <a:rPr lang="uk-UA" sz="2900" dirty="0" err="1" smtClean="0">
                <a:solidFill>
                  <a:schemeClr val="tx1"/>
                </a:solidFill>
              </a:rPr>
              <a:t>Мы</a:t>
            </a:r>
            <a:r>
              <a:rPr lang="uk-UA" sz="2900" dirty="0" smtClean="0">
                <a:solidFill>
                  <a:schemeClr val="tx1"/>
                </a:solidFill>
              </a:rPr>
              <a:t> знали, </a:t>
            </a:r>
            <a:r>
              <a:rPr lang="uk-UA" sz="2900" dirty="0" err="1" smtClean="0">
                <a:solidFill>
                  <a:schemeClr val="tx1"/>
                </a:solidFill>
              </a:rPr>
              <a:t>что</a:t>
            </a:r>
            <a:r>
              <a:rPr lang="uk-UA" sz="2900" dirty="0" smtClean="0">
                <a:solidFill>
                  <a:schemeClr val="tx1"/>
                </a:solidFill>
              </a:rPr>
              <a:t> </a:t>
            </a:r>
            <a:r>
              <a:rPr lang="uk-UA" sz="2900" dirty="0" err="1" smtClean="0">
                <a:solidFill>
                  <a:schemeClr val="tx1"/>
                </a:solidFill>
              </a:rPr>
              <a:t>мы</a:t>
            </a:r>
            <a:r>
              <a:rPr lang="uk-UA" sz="2900" dirty="0" smtClean="0">
                <a:solidFill>
                  <a:schemeClr val="tx1"/>
                </a:solidFill>
              </a:rPr>
              <a:t> </a:t>
            </a:r>
            <a:r>
              <a:rPr lang="uk-UA" sz="2900" dirty="0" err="1" smtClean="0">
                <a:solidFill>
                  <a:schemeClr val="tx1"/>
                </a:solidFill>
              </a:rPr>
              <a:t>идём</a:t>
            </a:r>
            <a:r>
              <a:rPr lang="uk-UA" sz="2900" dirty="0" smtClean="0">
                <a:solidFill>
                  <a:schemeClr val="tx1"/>
                </a:solidFill>
              </a:rPr>
              <a:t> на риск. </a:t>
            </a:r>
            <a:r>
              <a:rPr lang="uk-UA" sz="2900" dirty="0" err="1" smtClean="0">
                <a:solidFill>
                  <a:schemeClr val="tx1"/>
                </a:solidFill>
              </a:rPr>
              <a:t>Обстоятельства</a:t>
            </a:r>
            <a:r>
              <a:rPr lang="uk-UA" sz="2900" dirty="0" smtClean="0">
                <a:solidFill>
                  <a:schemeClr val="tx1"/>
                </a:solidFill>
              </a:rPr>
              <a:t> </a:t>
            </a:r>
            <a:r>
              <a:rPr lang="uk-UA" sz="2900" dirty="0" err="1" smtClean="0">
                <a:solidFill>
                  <a:schemeClr val="tx1"/>
                </a:solidFill>
              </a:rPr>
              <a:t>против</a:t>
            </a:r>
            <a:r>
              <a:rPr lang="uk-UA" sz="2900" dirty="0" smtClean="0">
                <a:solidFill>
                  <a:schemeClr val="tx1"/>
                </a:solidFill>
              </a:rPr>
              <a:t> нас, и потому у нас </a:t>
            </a:r>
            <a:r>
              <a:rPr lang="uk-UA" sz="2900" dirty="0" err="1" smtClean="0">
                <a:solidFill>
                  <a:schemeClr val="tx1"/>
                </a:solidFill>
              </a:rPr>
              <a:t>нет</a:t>
            </a:r>
            <a:r>
              <a:rPr lang="uk-UA" sz="2900" dirty="0" smtClean="0">
                <a:solidFill>
                  <a:schemeClr val="tx1"/>
                </a:solidFill>
              </a:rPr>
              <a:t> причин </a:t>
            </a:r>
            <a:r>
              <a:rPr lang="uk-UA" sz="2900" dirty="0" err="1" smtClean="0">
                <a:solidFill>
                  <a:schemeClr val="tx1"/>
                </a:solidFill>
              </a:rPr>
              <a:t>жаловаться</a:t>
            </a:r>
            <a:r>
              <a:rPr lang="uk-UA" sz="2900" dirty="0" smtClean="0">
                <a:solidFill>
                  <a:schemeClr val="tx1"/>
                </a:solidFill>
              </a:rPr>
              <a:t>. Смерть уже </a:t>
            </a:r>
            <a:r>
              <a:rPr lang="uk-UA" sz="2900" dirty="0" err="1" smtClean="0">
                <a:solidFill>
                  <a:schemeClr val="tx1"/>
                </a:solidFill>
              </a:rPr>
              <a:t>близка</a:t>
            </a:r>
            <a:r>
              <a:rPr lang="uk-UA" sz="2900" dirty="0" smtClean="0">
                <a:solidFill>
                  <a:schemeClr val="tx1"/>
                </a:solidFill>
              </a:rPr>
              <a:t>. Ради Бога, </a:t>
            </a:r>
            <a:r>
              <a:rPr lang="uk-UA" sz="2900" dirty="0" err="1" smtClean="0">
                <a:solidFill>
                  <a:schemeClr val="tx1"/>
                </a:solidFill>
              </a:rPr>
              <a:t>позаботьтесь</a:t>
            </a:r>
            <a:r>
              <a:rPr lang="uk-UA" sz="2900" dirty="0" smtClean="0">
                <a:solidFill>
                  <a:schemeClr val="tx1"/>
                </a:solidFill>
              </a:rPr>
              <a:t> о [не </a:t>
            </a:r>
            <a:r>
              <a:rPr lang="uk-UA" sz="2900" dirty="0" err="1" smtClean="0">
                <a:solidFill>
                  <a:schemeClr val="tx1"/>
                </a:solidFill>
              </a:rPr>
              <a:t>оставьте</a:t>
            </a:r>
            <a:r>
              <a:rPr lang="uk-UA" sz="2900" dirty="0" smtClean="0">
                <a:solidFill>
                  <a:schemeClr val="tx1"/>
                </a:solidFill>
              </a:rPr>
              <a:t>] наших </a:t>
            </a:r>
            <a:r>
              <a:rPr lang="uk-UA" sz="2900" dirty="0" err="1" smtClean="0">
                <a:solidFill>
                  <a:schemeClr val="tx1"/>
                </a:solidFill>
              </a:rPr>
              <a:t>близких</a:t>
            </a:r>
            <a:r>
              <a:rPr lang="uk-UA" sz="2900" dirty="0" smtClean="0">
                <a:solidFill>
                  <a:schemeClr val="tx1"/>
                </a:solidFill>
              </a:rPr>
              <a:t>!..»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uk-UA" dirty="0"/>
          </a:p>
        </p:txBody>
      </p:sp>
      <p:pic>
        <p:nvPicPr>
          <p:cNvPr id="23555" name="Рисунок 3" descr="http://upload.wikimedia.org/wikipedia/commons/thumb/2/2c/Location_Antarctica.svg/220px-Location_Antarctica.svg.pn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25" y="142875"/>
            <a:ext cx="114300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57158" y="142852"/>
            <a:ext cx="7072257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ЭКСПЕДИЦИЯ РОБЕРТА СКОТТА</a:t>
            </a:r>
            <a:endParaRPr lang="ru-RU" sz="4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00438" y="1214438"/>
            <a:ext cx="5414962" cy="3357562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err="1" smtClean="0">
                <a:solidFill>
                  <a:schemeClr val="bg1"/>
                </a:solidFill>
              </a:rPr>
              <a:t>Ро́берт</a:t>
            </a:r>
            <a:r>
              <a:rPr lang="uk-UA" dirty="0" smtClean="0">
                <a:solidFill>
                  <a:schemeClr val="bg1"/>
                </a:solidFill>
              </a:rPr>
              <a:t> </a:t>
            </a:r>
            <a:r>
              <a:rPr lang="uk-UA" dirty="0" err="1" smtClean="0">
                <a:solidFill>
                  <a:schemeClr val="bg1"/>
                </a:solidFill>
              </a:rPr>
              <a:t>Фа́лкон</a:t>
            </a:r>
            <a:r>
              <a:rPr lang="uk-UA" dirty="0" smtClean="0">
                <a:solidFill>
                  <a:schemeClr val="bg1"/>
                </a:solidFill>
              </a:rPr>
              <a:t> Скотт (англ. </a:t>
            </a:r>
            <a:r>
              <a:rPr lang="uk-UA" dirty="0" err="1" smtClean="0">
                <a:solidFill>
                  <a:schemeClr val="bg1"/>
                </a:solidFill>
              </a:rPr>
              <a:t>Robert</a:t>
            </a:r>
            <a:r>
              <a:rPr lang="uk-UA" dirty="0" smtClean="0">
                <a:solidFill>
                  <a:schemeClr val="bg1"/>
                </a:solidFill>
              </a:rPr>
              <a:t> </a:t>
            </a:r>
            <a:r>
              <a:rPr lang="uk-UA" dirty="0" err="1" smtClean="0">
                <a:solidFill>
                  <a:schemeClr val="bg1"/>
                </a:solidFill>
              </a:rPr>
              <a:t>Falcon</a:t>
            </a:r>
            <a:r>
              <a:rPr lang="uk-UA" dirty="0" smtClean="0">
                <a:solidFill>
                  <a:schemeClr val="bg1"/>
                </a:solidFill>
              </a:rPr>
              <a:t> </a:t>
            </a:r>
            <a:r>
              <a:rPr lang="uk-UA" dirty="0" err="1" smtClean="0">
                <a:solidFill>
                  <a:schemeClr val="bg1"/>
                </a:solidFill>
              </a:rPr>
              <a:t>Scott</a:t>
            </a:r>
            <a:r>
              <a:rPr lang="uk-UA" dirty="0" smtClean="0">
                <a:solidFill>
                  <a:schemeClr val="bg1"/>
                </a:solidFill>
              </a:rPr>
              <a:t>; 6 </a:t>
            </a:r>
            <a:r>
              <a:rPr lang="uk-UA" dirty="0" err="1" smtClean="0">
                <a:solidFill>
                  <a:schemeClr val="bg1"/>
                </a:solidFill>
              </a:rPr>
              <a:t>июня</a:t>
            </a:r>
            <a:r>
              <a:rPr lang="uk-UA" dirty="0" smtClean="0">
                <a:solidFill>
                  <a:schemeClr val="bg1"/>
                </a:solidFill>
              </a:rPr>
              <a:t> 1868, </a:t>
            </a:r>
            <a:r>
              <a:rPr lang="uk-UA" dirty="0" err="1" smtClean="0">
                <a:solidFill>
                  <a:schemeClr val="bg1"/>
                </a:solidFill>
              </a:rPr>
              <a:t>Девонпорт</a:t>
            </a:r>
            <a:r>
              <a:rPr lang="uk-UA" dirty="0" smtClean="0">
                <a:solidFill>
                  <a:schemeClr val="bg1"/>
                </a:solidFill>
              </a:rPr>
              <a:t> — </a:t>
            </a:r>
            <a:r>
              <a:rPr lang="uk-UA" dirty="0" err="1" smtClean="0">
                <a:solidFill>
                  <a:schemeClr val="bg1"/>
                </a:solidFill>
              </a:rPr>
              <a:t>предположительно</a:t>
            </a:r>
            <a:r>
              <a:rPr lang="uk-UA" dirty="0" smtClean="0">
                <a:solidFill>
                  <a:schemeClr val="bg1"/>
                </a:solidFill>
              </a:rPr>
              <a:t> 29 </a:t>
            </a:r>
            <a:r>
              <a:rPr lang="uk-UA" dirty="0" err="1" smtClean="0">
                <a:solidFill>
                  <a:schemeClr val="bg1"/>
                </a:solidFill>
              </a:rPr>
              <a:t>марта</a:t>
            </a:r>
            <a:r>
              <a:rPr lang="uk-UA" dirty="0" smtClean="0">
                <a:solidFill>
                  <a:schemeClr val="bg1"/>
                </a:solidFill>
              </a:rPr>
              <a:t> 1912) — </a:t>
            </a:r>
            <a:r>
              <a:rPr lang="uk-UA" dirty="0" err="1" smtClean="0">
                <a:solidFill>
                  <a:schemeClr val="bg1"/>
                </a:solidFill>
              </a:rPr>
              <a:t>британский</a:t>
            </a:r>
            <a:r>
              <a:rPr lang="uk-UA" dirty="0" smtClean="0">
                <a:solidFill>
                  <a:schemeClr val="bg1"/>
                </a:solidFill>
              </a:rPr>
              <a:t> </a:t>
            </a:r>
            <a:r>
              <a:rPr lang="uk-UA" dirty="0" err="1" smtClean="0">
                <a:solidFill>
                  <a:schemeClr val="bg1"/>
                </a:solidFill>
              </a:rPr>
              <a:t>полярный</a:t>
            </a:r>
            <a:r>
              <a:rPr lang="uk-UA" dirty="0" smtClean="0">
                <a:solidFill>
                  <a:schemeClr val="bg1"/>
                </a:solidFill>
              </a:rPr>
              <a:t> </a:t>
            </a:r>
            <a:r>
              <a:rPr lang="uk-UA" dirty="0" err="1" smtClean="0">
                <a:solidFill>
                  <a:schemeClr val="bg1"/>
                </a:solidFill>
              </a:rPr>
              <a:t>исследователь</a:t>
            </a:r>
            <a:r>
              <a:rPr lang="uk-UA" dirty="0" smtClean="0">
                <a:solidFill>
                  <a:schemeClr val="bg1"/>
                </a:solidFill>
              </a:rPr>
              <a:t>, один </a:t>
            </a:r>
            <a:r>
              <a:rPr lang="uk-UA" dirty="0" err="1" smtClean="0">
                <a:solidFill>
                  <a:schemeClr val="bg1"/>
                </a:solidFill>
              </a:rPr>
              <a:t>из</a:t>
            </a:r>
            <a:r>
              <a:rPr lang="uk-UA" dirty="0" smtClean="0">
                <a:solidFill>
                  <a:schemeClr val="bg1"/>
                </a:solidFill>
              </a:rPr>
              <a:t> </a:t>
            </a:r>
            <a:r>
              <a:rPr lang="uk-UA" dirty="0" err="1" smtClean="0">
                <a:solidFill>
                  <a:schemeClr val="bg1"/>
                </a:solidFill>
              </a:rPr>
              <a:t>первооткрывателей</a:t>
            </a:r>
            <a:r>
              <a:rPr lang="uk-UA" dirty="0" smtClean="0">
                <a:solidFill>
                  <a:schemeClr val="bg1"/>
                </a:solidFill>
              </a:rPr>
              <a:t> </a:t>
            </a:r>
            <a:r>
              <a:rPr lang="uk-UA" dirty="0" err="1" smtClean="0">
                <a:solidFill>
                  <a:schemeClr val="bg1"/>
                </a:solidFill>
              </a:rPr>
              <a:t>Южного</a:t>
            </a:r>
            <a:r>
              <a:rPr lang="uk-UA" dirty="0" smtClean="0">
                <a:solidFill>
                  <a:schemeClr val="bg1"/>
                </a:solidFill>
              </a:rPr>
              <a:t> полюса в 1912 </a:t>
            </a:r>
            <a:r>
              <a:rPr lang="uk-UA" dirty="0" err="1" smtClean="0">
                <a:solidFill>
                  <a:schemeClr val="bg1"/>
                </a:solidFill>
              </a:rPr>
              <a:t>году</a:t>
            </a:r>
            <a:r>
              <a:rPr lang="uk-UA" dirty="0" smtClean="0">
                <a:solidFill>
                  <a:schemeClr val="bg1"/>
                </a:solidFill>
              </a:rPr>
              <a:t>. Роберт Скотт </a:t>
            </a:r>
            <a:r>
              <a:rPr lang="uk-UA" dirty="0" err="1" smtClean="0">
                <a:solidFill>
                  <a:schemeClr val="bg1"/>
                </a:solidFill>
              </a:rPr>
              <a:t>являлся</a:t>
            </a:r>
            <a:r>
              <a:rPr lang="uk-UA" dirty="0" smtClean="0">
                <a:solidFill>
                  <a:schemeClr val="bg1"/>
                </a:solidFill>
              </a:rPr>
              <a:t> </a:t>
            </a:r>
            <a:r>
              <a:rPr lang="uk-UA" dirty="0" err="1" smtClean="0">
                <a:solidFill>
                  <a:schemeClr val="bg1"/>
                </a:solidFill>
              </a:rPr>
              <a:t>офицером</a:t>
            </a:r>
            <a:r>
              <a:rPr lang="uk-UA" dirty="0" smtClean="0">
                <a:solidFill>
                  <a:schemeClr val="bg1"/>
                </a:solidFill>
              </a:rPr>
              <a:t> </a:t>
            </a:r>
            <a:r>
              <a:rPr lang="uk-UA" dirty="0" err="1" smtClean="0">
                <a:solidFill>
                  <a:schemeClr val="bg1"/>
                </a:solidFill>
              </a:rPr>
              <a:t>Королевских</a:t>
            </a:r>
            <a:r>
              <a:rPr lang="uk-UA" dirty="0" smtClean="0">
                <a:solidFill>
                  <a:schemeClr val="bg1"/>
                </a:solidFill>
              </a:rPr>
              <a:t> </a:t>
            </a:r>
            <a:r>
              <a:rPr lang="uk-UA" dirty="0" err="1" smtClean="0">
                <a:solidFill>
                  <a:schemeClr val="bg1"/>
                </a:solidFill>
              </a:rPr>
              <a:t>британских</a:t>
            </a:r>
            <a:r>
              <a:rPr lang="uk-UA" dirty="0" smtClean="0">
                <a:solidFill>
                  <a:schemeClr val="bg1"/>
                </a:solidFill>
              </a:rPr>
              <a:t> ВМС, </a:t>
            </a:r>
            <a:r>
              <a:rPr lang="uk-UA" dirty="0" err="1" smtClean="0">
                <a:solidFill>
                  <a:schemeClr val="bg1"/>
                </a:solidFill>
              </a:rPr>
              <a:t>проводил</a:t>
            </a:r>
            <a:r>
              <a:rPr lang="uk-UA" dirty="0" smtClean="0">
                <a:solidFill>
                  <a:schemeClr val="bg1"/>
                </a:solidFill>
              </a:rPr>
              <a:t> ряд </a:t>
            </a:r>
            <a:r>
              <a:rPr lang="uk-UA" dirty="0" err="1" smtClean="0">
                <a:solidFill>
                  <a:schemeClr val="bg1"/>
                </a:solidFill>
              </a:rPr>
              <a:t>исследований</a:t>
            </a:r>
            <a:r>
              <a:rPr lang="uk-UA" dirty="0" smtClean="0">
                <a:solidFill>
                  <a:schemeClr val="bg1"/>
                </a:solidFill>
              </a:rPr>
              <a:t> Антарктики, в </a:t>
            </a:r>
            <a:r>
              <a:rPr lang="uk-UA" dirty="0" err="1" smtClean="0">
                <a:solidFill>
                  <a:schemeClr val="bg1"/>
                </a:solidFill>
              </a:rPr>
              <a:t>частности</a:t>
            </a:r>
            <a:r>
              <a:rPr lang="uk-UA" dirty="0" smtClean="0">
                <a:solidFill>
                  <a:schemeClr val="bg1"/>
                </a:solidFill>
              </a:rPr>
              <a:t>, </a:t>
            </a:r>
            <a:r>
              <a:rPr lang="uk-UA" dirty="0" err="1" smtClean="0">
                <a:solidFill>
                  <a:schemeClr val="bg1"/>
                </a:solidFill>
              </a:rPr>
              <a:t>экспедицию</a:t>
            </a:r>
            <a:r>
              <a:rPr lang="uk-UA" dirty="0" smtClean="0">
                <a:solidFill>
                  <a:schemeClr val="bg1"/>
                </a:solidFill>
              </a:rPr>
              <a:t> «</a:t>
            </a:r>
            <a:r>
              <a:rPr lang="uk-UA" dirty="0" err="1" smtClean="0">
                <a:solidFill>
                  <a:schemeClr val="bg1"/>
                </a:solidFill>
              </a:rPr>
              <a:t>Дискавери</a:t>
            </a:r>
            <a:r>
              <a:rPr lang="uk-UA" dirty="0" smtClean="0">
                <a:solidFill>
                  <a:schemeClr val="bg1"/>
                </a:solidFill>
              </a:rPr>
              <a:t>» (1901—1904; </a:t>
            </a:r>
            <a:r>
              <a:rPr lang="uk-UA" dirty="0" err="1" smtClean="0">
                <a:solidFill>
                  <a:schemeClr val="bg1"/>
                </a:solidFill>
              </a:rPr>
              <a:t>первая</a:t>
            </a:r>
            <a:r>
              <a:rPr lang="uk-UA" dirty="0" smtClean="0">
                <a:solidFill>
                  <a:schemeClr val="bg1"/>
                </a:solidFill>
              </a:rPr>
              <a:t> </a:t>
            </a:r>
            <a:r>
              <a:rPr lang="uk-UA" dirty="0" err="1" smtClean="0">
                <a:solidFill>
                  <a:schemeClr val="bg1"/>
                </a:solidFill>
              </a:rPr>
              <a:t>официальная</a:t>
            </a:r>
            <a:r>
              <a:rPr lang="uk-UA" dirty="0" smtClean="0">
                <a:solidFill>
                  <a:schemeClr val="bg1"/>
                </a:solidFill>
              </a:rPr>
              <a:t> </a:t>
            </a:r>
            <a:r>
              <a:rPr lang="uk-UA" dirty="0" err="1" smtClean="0">
                <a:solidFill>
                  <a:schemeClr val="bg1"/>
                </a:solidFill>
              </a:rPr>
              <a:t>британская</a:t>
            </a:r>
            <a:r>
              <a:rPr lang="uk-UA" dirty="0" smtClean="0">
                <a:solidFill>
                  <a:schemeClr val="bg1"/>
                </a:solidFill>
              </a:rPr>
              <a:t> </a:t>
            </a:r>
            <a:r>
              <a:rPr lang="uk-UA" dirty="0" err="1" smtClean="0">
                <a:solidFill>
                  <a:schemeClr val="bg1"/>
                </a:solidFill>
              </a:rPr>
              <a:t>экспедиция</a:t>
            </a:r>
            <a:r>
              <a:rPr lang="uk-UA" dirty="0" smtClean="0">
                <a:solidFill>
                  <a:schemeClr val="bg1"/>
                </a:solidFill>
              </a:rPr>
              <a:t> в Антарктику за 60 лет) и </a:t>
            </a:r>
            <a:r>
              <a:rPr lang="uk-UA" dirty="0" err="1" smtClean="0">
                <a:solidFill>
                  <a:schemeClr val="bg1"/>
                </a:solidFill>
              </a:rPr>
              <a:t>экспедицию</a:t>
            </a:r>
            <a:r>
              <a:rPr lang="uk-UA" dirty="0" smtClean="0">
                <a:solidFill>
                  <a:schemeClr val="bg1"/>
                </a:solidFill>
              </a:rPr>
              <a:t> на судне «</a:t>
            </a:r>
            <a:r>
              <a:rPr lang="uk-UA" dirty="0" err="1" smtClean="0">
                <a:solidFill>
                  <a:schemeClr val="bg1"/>
                </a:solidFill>
              </a:rPr>
              <a:t>Терра</a:t>
            </a:r>
            <a:r>
              <a:rPr lang="uk-UA" dirty="0" smtClean="0">
                <a:solidFill>
                  <a:schemeClr val="bg1"/>
                </a:solidFill>
              </a:rPr>
              <a:t> Нова» (с 1910), в ходе </a:t>
            </a:r>
            <a:r>
              <a:rPr lang="uk-UA" dirty="0" err="1" smtClean="0">
                <a:solidFill>
                  <a:schemeClr val="bg1"/>
                </a:solidFill>
              </a:rPr>
              <a:t>которой</a:t>
            </a:r>
            <a:r>
              <a:rPr lang="uk-UA" dirty="0" smtClean="0">
                <a:solidFill>
                  <a:schemeClr val="bg1"/>
                </a:solidFill>
              </a:rPr>
              <a:t> и </a:t>
            </a:r>
            <a:r>
              <a:rPr lang="uk-UA" dirty="0" err="1" smtClean="0">
                <a:solidFill>
                  <a:schemeClr val="bg1"/>
                </a:solidFill>
              </a:rPr>
              <a:t>был</a:t>
            </a:r>
            <a:r>
              <a:rPr lang="uk-UA" dirty="0" smtClean="0">
                <a:solidFill>
                  <a:schemeClr val="bg1"/>
                </a:solidFill>
              </a:rPr>
              <a:t> </a:t>
            </a:r>
            <a:r>
              <a:rPr lang="uk-UA" dirty="0" err="1" smtClean="0">
                <a:solidFill>
                  <a:schemeClr val="bg1"/>
                </a:solidFill>
              </a:rPr>
              <a:t>предпринят</a:t>
            </a:r>
            <a:r>
              <a:rPr lang="uk-UA" dirty="0" smtClean="0">
                <a:solidFill>
                  <a:schemeClr val="bg1"/>
                </a:solidFill>
              </a:rPr>
              <a:t> поход к </a:t>
            </a:r>
            <a:r>
              <a:rPr lang="uk-UA" dirty="0" err="1" smtClean="0">
                <a:solidFill>
                  <a:schemeClr val="bg1"/>
                </a:solidFill>
              </a:rPr>
              <a:t>Южному</a:t>
            </a:r>
            <a:r>
              <a:rPr lang="uk-UA" dirty="0" smtClean="0">
                <a:solidFill>
                  <a:schemeClr val="bg1"/>
                </a:solidFill>
              </a:rPr>
              <a:t> полюсу.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uk-UA" dirty="0">
              <a:solidFill>
                <a:schemeClr val="bg1"/>
              </a:solidFill>
            </a:endParaRPr>
          </a:p>
        </p:txBody>
      </p:sp>
      <p:pic>
        <p:nvPicPr>
          <p:cNvPr id="23554" name="Picture 2" descr="D:\Мои документы\Мои рисунки\аНТАРКТИДА\Robert_falcon_scott_color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000125"/>
            <a:ext cx="3086100" cy="332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 descr="D:\Мои документы\Мои рисунки\аНТАРКТИДА\Scottgrou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4500563"/>
            <a:ext cx="3000375" cy="210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25" y="4786313"/>
            <a:ext cx="1938338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Прямоугольник 7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08238" y="96838"/>
            <a:ext cx="3833812" cy="847725"/>
          </a:xfrm>
          <a:prstGeom prst="rect">
            <a:avLst/>
          </a:prstGeom>
          <a:noFill/>
        </p:spPr>
      </p:pic>
      <p:pic>
        <p:nvPicPr>
          <p:cNvPr id="24583" name="Рисунок 8" descr="http://upload.wikimedia.org/wikipedia/commons/thumb/2/2c/Location_Antarctica.svg/220px-Location_Antarctica.svg.pn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072438" y="214313"/>
            <a:ext cx="857250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D:\Мои документы\Мои рисунки\аНТАРКТИДА\Скотт_с_товарищами_на_Южном_полюсе-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286375" y="4429125"/>
            <a:ext cx="3681413" cy="214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28688" y="571500"/>
            <a:ext cx="8072437" cy="928688"/>
          </a:xfrm>
        </p:spPr>
        <p:txBody>
          <a:bodyPr/>
          <a:lstStyle/>
          <a:p>
            <a:pPr algn="ctr"/>
            <a:r>
              <a:rPr lang="ru-RU" sz="2400" smtClean="0">
                <a:solidFill>
                  <a:srgbClr val="0070C0"/>
                </a:solidFill>
              </a:rPr>
              <a:t> </a:t>
            </a:r>
            <a:r>
              <a:rPr lang="ru-RU" sz="2400" smtClean="0">
                <a:solidFill>
                  <a:srgbClr val="FF0000"/>
                </a:solidFill>
              </a:rPr>
              <a:t>В 100 метрах от географического Южного полюса сейчас находится американская научная станция «Амундсен-Скотт»</a:t>
            </a:r>
            <a:endParaRPr lang="uk-UA" sz="2400" smtClean="0">
              <a:solidFill>
                <a:srgbClr val="FF0000"/>
              </a:solidFill>
            </a:endParaRPr>
          </a:p>
        </p:txBody>
      </p:sp>
      <p:pic>
        <p:nvPicPr>
          <p:cNvPr id="4" name="Прямоугольник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2863" y="-109538"/>
            <a:ext cx="6480176" cy="822326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72375" y="5643563"/>
            <a:ext cx="1381125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50" y="500063"/>
            <a:ext cx="7772400" cy="6429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dirty="0" smtClean="0">
                <a:solidFill>
                  <a:srgbClr val="FFFF00"/>
                </a:solidFill>
              </a:rPr>
              <a:t>Список литературы и адреса использованных материалов,  </a:t>
            </a:r>
            <a:br>
              <a:rPr lang="ru-RU" sz="2200" dirty="0" smtClean="0">
                <a:solidFill>
                  <a:srgbClr val="FFFF00"/>
                </a:solidFill>
              </a:rPr>
            </a:br>
            <a:r>
              <a:rPr lang="ru-RU" sz="2200" dirty="0" smtClean="0">
                <a:solidFill>
                  <a:srgbClr val="FFFF00"/>
                </a:solidFill>
              </a:rPr>
              <a:t>СПАСИБО  АВТОРАМ.</a:t>
            </a:r>
            <a:r>
              <a:rPr lang="uk-UA" dirty="0" smtClean="0">
                <a:solidFill>
                  <a:srgbClr val="FFFF00"/>
                </a:solidFill>
              </a:rPr>
              <a:t/>
            </a:r>
            <a:br>
              <a:rPr lang="uk-UA" dirty="0" smtClean="0">
                <a:solidFill>
                  <a:srgbClr val="FFFF00"/>
                </a:solidFill>
              </a:rPr>
            </a:b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500" y="1214438"/>
            <a:ext cx="7858125" cy="5214937"/>
          </a:xfrm>
        </p:spPr>
        <p:txBody>
          <a:bodyPr rtlCol="0">
            <a:normAutofit lnSpcReduction="10000"/>
          </a:bodyPr>
          <a:lstStyle/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1800" dirty="0" smtClean="0">
                <a:solidFill>
                  <a:schemeClr val="bg1"/>
                </a:solidFill>
              </a:rPr>
              <a:t>* В.И. </a:t>
            </a:r>
            <a:r>
              <a:rPr lang="uk-UA" sz="1800" dirty="0" err="1" smtClean="0">
                <a:solidFill>
                  <a:schemeClr val="bg1"/>
                </a:solidFill>
              </a:rPr>
              <a:t>Галицкий</a:t>
            </a:r>
            <a:r>
              <a:rPr lang="uk-UA" sz="1800" dirty="0" smtClean="0">
                <a:solidFill>
                  <a:schemeClr val="bg1"/>
                </a:solidFill>
              </a:rPr>
              <a:t>, Н.Ф.</a:t>
            </a:r>
            <a:r>
              <a:rPr lang="uk-UA" sz="1800" dirty="0" err="1" smtClean="0">
                <a:solidFill>
                  <a:schemeClr val="bg1"/>
                </a:solidFill>
              </a:rPr>
              <a:t>Галицкая</a:t>
            </a:r>
            <a:r>
              <a:rPr lang="uk-UA" sz="1800" dirty="0" smtClean="0">
                <a:solidFill>
                  <a:schemeClr val="bg1"/>
                </a:solidFill>
              </a:rPr>
              <a:t>  </a:t>
            </a:r>
            <a:r>
              <a:rPr lang="uk-UA" sz="1800" dirty="0" err="1" smtClean="0">
                <a:solidFill>
                  <a:schemeClr val="bg1"/>
                </a:solidFill>
              </a:rPr>
              <a:t>Географические</a:t>
            </a:r>
            <a:r>
              <a:rPr lang="uk-UA" sz="1800" dirty="0" smtClean="0">
                <a:solidFill>
                  <a:schemeClr val="bg1"/>
                </a:solidFill>
              </a:rPr>
              <a:t> </a:t>
            </a:r>
            <a:r>
              <a:rPr lang="uk-UA" sz="1800" dirty="0" err="1" smtClean="0">
                <a:solidFill>
                  <a:schemeClr val="bg1"/>
                </a:solidFill>
              </a:rPr>
              <a:t>откр</a:t>
            </a:r>
            <a:r>
              <a:rPr lang="ru-RU" sz="1800" dirty="0" err="1" smtClean="0">
                <a:solidFill>
                  <a:schemeClr val="bg1"/>
                </a:solidFill>
              </a:rPr>
              <a:t>ытия</a:t>
            </a:r>
            <a:r>
              <a:rPr lang="ru-RU" sz="1800" dirty="0" smtClean="0">
                <a:solidFill>
                  <a:schemeClr val="bg1"/>
                </a:solidFill>
              </a:rPr>
              <a:t>, исследования и исследователи: Календарь-справочник. – Киев: Рад</a:t>
            </a:r>
            <a:r>
              <a:rPr lang="uk-UA" sz="1800" dirty="0" err="1" smtClean="0">
                <a:solidFill>
                  <a:schemeClr val="bg1"/>
                </a:solidFill>
              </a:rPr>
              <a:t>янська</a:t>
            </a:r>
            <a:r>
              <a:rPr lang="ru-RU" sz="1800" dirty="0" smtClean="0">
                <a:solidFill>
                  <a:schemeClr val="bg1"/>
                </a:solidFill>
              </a:rPr>
              <a:t> школа, 1988.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800" dirty="0" smtClean="0">
              <a:solidFill>
                <a:schemeClr val="bg1"/>
              </a:solidFill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 smtClean="0">
                <a:solidFill>
                  <a:schemeClr val="bg1"/>
                </a:solidFill>
              </a:rPr>
              <a:t>* Детская энциклопедия ПЕРО  Географические открытия. – Киев: ПЕРО, 2009.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800" dirty="0" smtClean="0">
              <a:solidFill>
                <a:schemeClr val="bg1"/>
              </a:solidFill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dirty="0" smtClean="0">
                <a:solidFill>
                  <a:schemeClr val="bg1"/>
                </a:solidFill>
              </a:rPr>
              <a:t>* www.ru.wikipedia.org/wiki/</a:t>
            </a:r>
            <a:r>
              <a:rPr lang="ru-RU" sz="1800" dirty="0" err="1" smtClean="0">
                <a:solidFill>
                  <a:schemeClr val="bg1"/>
                </a:solidFill>
              </a:rPr>
              <a:t>Михаил_Петрович_Лазарев</a:t>
            </a:r>
            <a:endParaRPr lang="ru-RU" sz="1800" dirty="0" smtClean="0">
              <a:solidFill>
                <a:schemeClr val="bg1"/>
              </a:solidFill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800" dirty="0" smtClean="0">
              <a:solidFill>
                <a:schemeClr val="bg1"/>
              </a:solidFill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 smtClean="0">
                <a:solidFill>
                  <a:schemeClr val="bg1"/>
                </a:solidFill>
              </a:rPr>
              <a:t>* </a:t>
            </a:r>
            <a:r>
              <a:rPr lang="en-US" sz="1800" dirty="0" smtClean="0">
                <a:solidFill>
                  <a:schemeClr val="bg1"/>
                </a:solidFill>
              </a:rPr>
              <a:t>www.ru.wikipedia.org/wiki/</a:t>
            </a:r>
            <a:r>
              <a:rPr lang="ru-RU" sz="1800" dirty="0" err="1" smtClean="0">
                <a:solidFill>
                  <a:schemeClr val="bg1"/>
                </a:solidFill>
              </a:rPr>
              <a:t>Фаддей_Беллинсгаузен</a:t>
            </a:r>
            <a:endParaRPr lang="ru-RU" sz="1800" dirty="0" smtClean="0">
              <a:solidFill>
                <a:schemeClr val="bg1"/>
              </a:solidFill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800" dirty="0" smtClean="0">
              <a:solidFill>
                <a:schemeClr val="bg1"/>
              </a:solidFill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dirty="0" smtClean="0">
                <a:solidFill>
                  <a:schemeClr val="bg1"/>
                </a:solidFill>
              </a:rPr>
              <a:t>* www.ru.wikipedia.org/wiki/</a:t>
            </a:r>
            <a:r>
              <a:rPr lang="ru-RU" sz="1800" dirty="0" err="1" smtClean="0">
                <a:solidFill>
                  <a:schemeClr val="bg1"/>
                </a:solidFill>
              </a:rPr>
              <a:t>Джеймс_Кук</a:t>
            </a:r>
            <a:endParaRPr lang="ru-RU" sz="1800" dirty="0" smtClean="0">
              <a:solidFill>
                <a:schemeClr val="bg1"/>
              </a:solidFill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800" dirty="0" smtClean="0">
              <a:solidFill>
                <a:schemeClr val="bg1"/>
              </a:solidFill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dirty="0" smtClean="0">
                <a:solidFill>
                  <a:schemeClr val="bg1"/>
                </a:solidFill>
              </a:rPr>
              <a:t>* www.ru.wikipedia.org/wiki/</a:t>
            </a:r>
            <a:r>
              <a:rPr lang="ru-RU" sz="1800" dirty="0" smtClean="0">
                <a:solidFill>
                  <a:schemeClr val="bg1"/>
                </a:solidFill>
              </a:rPr>
              <a:t>Антарктида</a:t>
            </a:r>
            <a:endParaRPr lang="en-US" sz="1800" dirty="0" smtClean="0">
              <a:solidFill>
                <a:schemeClr val="bg1"/>
              </a:solidFill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800" dirty="0" smtClean="0">
              <a:solidFill>
                <a:schemeClr val="bg1"/>
              </a:solidFill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dirty="0" smtClean="0">
                <a:solidFill>
                  <a:schemeClr val="bg1"/>
                </a:solidFill>
              </a:rPr>
              <a:t>* www.ru.wikipedia.org/wiki/</a:t>
            </a:r>
            <a:r>
              <a:rPr lang="ru-RU" sz="1800" dirty="0" err="1" smtClean="0">
                <a:solidFill>
                  <a:schemeClr val="bg1"/>
                </a:solidFill>
              </a:rPr>
              <a:t>Руаль_Амундсен</a:t>
            </a:r>
            <a:endParaRPr lang="ru-RU" sz="1800" dirty="0" smtClean="0">
              <a:solidFill>
                <a:schemeClr val="bg1"/>
              </a:solidFill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800" dirty="0" smtClean="0">
              <a:solidFill>
                <a:schemeClr val="bg1"/>
              </a:solidFill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dirty="0" smtClean="0">
                <a:solidFill>
                  <a:schemeClr val="bg1"/>
                </a:solidFill>
              </a:rPr>
              <a:t>* www.ru.wikipedia.org/wiki/</a:t>
            </a:r>
            <a:r>
              <a:rPr lang="ru-RU" sz="1800" dirty="0" err="1" smtClean="0">
                <a:solidFill>
                  <a:schemeClr val="bg1"/>
                </a:solidFill>
              </a:rPr>
              <a:t>Роберт_Скотт</a:t>
            </a:r>
            <a:endParaRPr lang="ru-RU" sz="1800" dirty="0" smtClean="0">
              <a:solidFill>
                <a:schemeClr val="bg1"/>
              </a:solidFill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800" dirty="0" smtClean="0">
              <a:solidFill>
                <a:schemeClr val="bg1"/>
              </a:solidFill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uk-UA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Прямоугольник 5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500" y="133350"/>
            <a:ext cx="7675563" cy="2476500"/>
          </a:xfrm>
          <a:prstGeom prst="rect">
            <a:avLst/>
          </a:prstGeom>
          <a:noFill/>
        </p:spPr>
      </p:pic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313" y="285750"/>
            <a:ext cx="785812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313" y="1714500"/>
            <a:ext cx="7000875" cy="3357563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2800" b="1" dirty="0" err="1">
                <a:solidFill>
                  <a:srgbClr val="7030A0"/>
                </a:solidFill>
              </a:rPr>
              <a:t>Антаркти́да</a:t>
            </a:r>
            <a:r>
              <a:rPr lang="ru-RU" sz="2800" dirty="0">
                <a:solidFill>
                  <a:srgbClr val="7030A0"/>
                </a:solidFill>
              </a:rPr>
              <a:t> </a:t>
            </a:r>
            <a:r>
              <a:rPr lang="ru-RU" sz="2800" dirty="0" smtClean="0">
                <a:solidFill>
                  <a:srgbClr val="7030A0"/>
                </a:solidFill>
              </a:rPr>
              <a:t>(</a:t>
            </a:r>
            <a:r>
              <a:rPr lang="ru-RU" sz="2800" dirty="0">
                <a:solidFill>
                  <a:srgbClr val="7030A0"/>
                </a:solidFill>
              </a:rPr>
              <a:t>г</a:t>
            </a:r>
            <a:r>
              <a:rPr lang="uk-UA" sz="2800" dirty="0" err="1" smtClean="0">
                <a:solidFill>
                  <a:srgbClr val="7030A0"/>
                </a:solidFill>
              </a:rPr>
              <a:t>реч</a:t>
            </a:r>
            <a:r>
              <a:rPr lang="uk-UA" sz="2800" dirty="0" smtClean="0">
                <a:solidFill>
                  <a:srgbClr val="7030A0"/>
                </a:solidFill>
              </a:rPr>
              <a:t>. </a:t>
            </a:r>
            <a:r>
              <a:rPr lang="el-GR" sz="2800" dirty="0" smtClean="0">
                <a:solidFill>
                  <a:srgbClr val="7030A0"/>
                </a:solidFill>
              </a:rPr>
              <a:t>ἀνταρκτικός</a:t>
            </a:r>
            <a:r>
              <a:rPr lang="ru-RU" sz="2800" dirty="0">
                <a:solidFill>
                  <a:srgbClr val="7030A0"/>
                </a:solidFill>
              </a:rPr>
              <a:t> — </a:t>
            </a:r>
            <a:r>
              <a:rPr lang="ru-RU" sz="2800" dirty="0" smtClean="0">
                <a:solidFill>
                  <a:srgbClr val="7030A0"/>
                </a:solidFill>
              </a:rPr>
              <a:t>противоположность Арктике )</a:t>
            </a:r>
            <a:r>
              <a:rPr lang="ru-RU" sz="2800" dirty="0">
                <a:solidFill>
                  <a:srgbClr val="7030A0"/>
                </a:solidFill>
              </a:rPr>
              <a:t> — </a:t>
            </a:r>
            <a:r>
              <a:rPr lang="ru-RU" sz="2800" dirty="0" smtClean="0">
                <a:solidFill>
                  <a:srgbClr val="7030A0"/>
                </a:solidFill>
              </a:rPr>
              <a:t>континент , </a:t>
            </a:r>
            <a:r>
              <a:rPr lang="ru-RU" sz="2800" dirty="0">
                <a:solidFill>
                  <a:srgbClr val="7030A0"/>
                </a:solidFill>
              </a:rPr>
              <a:t>расположенный на самом </a:t>
            </a:r>
            <a:r>
              <a:rPr lang="ru-RU" sz="2800" dirty="0" smtClean="0">
                <a:solidFill>
                  <a:srgbClr val="7030A0"/>
                </a:solidFill>
              </a:rPr>
              <a:t>юге Земли, </a:t>
            </a:r>
            <a:r>
              <a:rPr lang="ru-RU" sz="2800" dirty="0">
                <a:solidFill>
                  <a:srgbClr val="7030A0"/>
                </a:solidFill>
              </a:rPr>
              <a:t>центр Антарктиды примерно совпадает </a:t>
            </a:r>
            <a:r>
              <a:rPr lang="ru-RU" sz="2800" dirty="0" smtClean="0">
                <a:solidFill>
                  <a:srgbClr val="7030A0"/>
                </a:solidFill>
              </a:rPr>
              <a:t>с южным географическим полюсом. </a:t>
            </a:r>
            <a:br>
              <a:rPr lang="ru-RU" sz="2800" dirty="0" smtClean="0">
                <a:solidFill>
                  <a:srgbClr val="7030A0"/>
                </a:solidFill>
              </a:rPr>
            </a:br>
            <a:r>
              <a:rPr lang="ru-RU" sz="2800" dirty="0" smtClean="0">
                <a:solidFill>
                  <a:srgbClr val="7030A0"/>
                </a:solidFill>
              </a:rPr>
              <a:t>Антарктиду </a:t>
            </a:r>
            <a:r>
              <a:rPr lang="ru-RU" sz="2800" dirty="0">
                <a:solidFill>
                  <a:srgbClr val="7030A0"/>
                </a:solidFill>
              </a:rPr>
              <a:t>омывают </a:t>
            </a:r>
            <a:r>
              <a:rPr lang="ru-RU" sz="2800" dirty="0" smtClean="0">
                <a:solidFill>
                  <a:srgbClr val="7030A0"/>
                </a:solidFill>
              </a:rPr>
              <a:t>воды Южного океана. </a:t>
            </a:r>
            <a:r>
              <a:rPr lang="ru-RU" sz="2800" dirty="0">
                <a:solidFill>
                  <a:srgbClr val="7030A0"/>
                </a:solidFill>
              </a:rPr>
              <a:t>Площадь континента составляет около 14,4 </a:t>
            </a:r>
            <a:r>
              <a:rPr lang="ru-RU" sz="2800" dirty="0" smtClean="0">
                <a:solidFill>
                  <a:srgbClr val="7030A0"/>
                </a:solidFill>
              </a:rPr>
              <a:t>млн. </a:t>
            </a:r>
            <a:r>
              <a:rPr lang="ru-RU" sz="2800" dirty="0">
                <a:solidFill>
                  <a:srgbClr val="7030A0"/>
                </a:solidFill>
              </a:rPr>
              <a:t>км² (из них 1,6 </a:t>
            </a:r>
            <a:r>
              <a:rPr lang="ru-RU" sz="2800" dirty="0" smtClean="0">
                <a:solidFill>
                  <a:srgbClr val="7030A0"/>
                </a:solidFill>
              </a:rPr>
              <a:t>млн. </a:t>
            </a:r>
            <a:r>
              <a:rPr lang="ru-RU" sz="2800" dirty="0">
                <a:solidFill>
                  <a:srgbClr val="7030A0"/>
                </a:solidFill>
              </a:rPr>
              <a:t>км² </a:t>
            </a:r>
            <a:r>
              <a:rPr lang="ru-RU" sz="2800" dirty="0" smtClean="0">
                <a:solidFill>
                  <a:srgbClr val="7030A0"/>
                </a:solidFill>
              </a:rPr>
              <a:t>составляют шельфовые ледники).</a:t>
            </a:r>
            <a:r>
              <a:rPr lang="uk-UA" sz="2800" dirty="0">
                <a:solidFill>
                  <a:srgbClr val="7030A0"/>
                </a:solidFill>
              </a:rPr>
              <a:t/>
            </a:r>
            <a:br>
              <a:rPr lang="uk-UA" sz="2800" dirty="0">
                <a:solidFill>
                  <a:srgbClr val="7030A0"/>
                </a:solidFill>
              </a:rPr>
            </a:br>
            <a:r>
              <a:rPr lang="ru-RU" sz="2800" dirty="0">
                <a:solidFill>
                  <a:srgbClr val="7030A0"/>
                </a:solidFill>
              </a:rPr>
              <a:t>Антарктидой называют </a:t>
            </a:r>
            <a:r>
              <a:rPr lang="ru-RU" sz="2800" dirty="0" smtClean="0">
                <a:solidFill>
                  <a:srgbClr val="7030A0"/>
                </a:solidFill>
              </a:rPr>
              <a:t>также часть света, </a:t>
            </a:r>
            <a:r>
              <a:rPr lang="ru-RU" sz="2800" dirty="0">
                <a:solidFill>
                  <a:srgbClr val="7030A0"/>
                </a:solidFill>
              </a:rPr>
              <a:t>состоящую из материка Антарктиды и прилегающих островов.</a:t>
            </a:r>
            <a:r>
              <a:rPr lang="uk-UA" sz="2800" dirty="0">
                <a:solidFill>
                  <a:srgbClr val="7030A0"/>
                </a:solidFill>
              </a:rPr>
              <a:t/>
            </a:r>
            <a:br>
              <a:rPr lang="uk-UA" sz="2800" dirty="0">
                <a:solidFill>
                  <a:srgbClr val="7030A0"/>
                </a:solidFill>
              </a:rPr>
            </a:br>
            <a:endParaRPr lang="uk-UA" sz="2800" dirty="0">
              <a:solidFill>
                <a:srgbClr val="7030A0"/>
              </a:solidFill>
            </a:endParaRPr>
          </a:p>
        </p:txBody>
      </p:sp>
      <p:pic>
        <p:nvPicPr>
          <p:cNvPr id="14339" name="Рисунок 3" descr="http://upload.wikimedia.org/wikipedia/commons/thumb/2/2c/Location_Antarctica.svg/220px-Location_Antarctica.svg.pn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688" y="214313"/>
            <a:ext cx="20955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2143125"/>
            <a:ext cx="8858250" cy="4368800"/>
          </a:xfrm>
        </p:spPr>
        <p:txBody>
          <a:bodyPr/>
          <a:lstStyle/>
          <a:p>
            <a:pPr algn="l"/>
            <a:r>
              <a:rPr lang="ru-RU" sz="2400" smtClean="0">
                <a:solidFill>
                  <a:srgbClr val="002060"/>
                </a:solidFill>
              </a:rPr>
              <a:t>Первое судно, пересёкшее Южный полярный круг, принадлежало голландцам; им командовал Дирк Гееритц, плававший в эскадре Якова Магю. В 1559 году  в Магеллановом проливе судно Гееритца после шторма потеряло из виду эскадру и пошло на юг. Когда оно спустилось до 64° ю. ш., там была обнаружена высокая земля. </a:t>
            </a:r>
            <a:br>
              <a:rPr lang="ru-RU" sz="2400" smtClean="0">
                <a:solidFill>
                  <a:srgbClr val="002060"/>
                </a:solidFill>
              </a:rPr>
            </a:br>
            <a:r>
              <a:rPr lang="ru-RU" sz="2400" smtClean="0">
                <a:solidFill>
                  <a:srgbClr val="002060"/>
                </a:solidFill>
              </a:rPr>
              <a:t/>
            </a:r>
            <a:br>
              <a:rPr lang="ru-RU" sz="2400" smtClean="0">
                <a:solidFill>
                  <a:srgbClr val="002060"/>
                </a:solidFill>
              </a:rPr>
            </a:br>
            <a:r>
              <a:rPr lang="ru-RU" sz="2400" smtClean="0">
                <a:solidFill>
                  <a:srgbClr val="002060"/>
                </a:solidFill>
              </a:rPr>
              <a:t>В 1675 году Ла Рош</a:t>
            </a:r>
            <a:r>
              <a:rPr lang="lt-LT" sz="2400" smtClean="0">
                <a:solidFill>
                  <a:srgbClr val="002060"/>
                </a:solidFill>
              </a:rPr>
              <a:t>é</a:t>
            </a:r>
            <a:r>
              <a:rPr lang="ru-RU" sz="2400" smtClean="0">
                <a:solidFill>
                  <a:srgbClr val="002060"/>
                </a:solidFill>
              </a:rPr>
              <a:t> открыл Южную Георгию.</a:t>
            </a:r>
            <a:br>
              <a:rPr lang="ru-RU" sz="2400" smtClean="0">
                <a:solidFill>
                  <a:srgbClr val="002060"/>
                </a:solidFill>
              </a:rPr>
            </a:br>
            <a:r>
              <a:rPr lang="ru-RU" sz="2400" smtClean="0">
                <a:solidFill>
                  <a:srgbClr val="002060"/>
                </a:solidFill>
              </a:rPr>
              <a:t/>
            </a:r>
            <a:br>
              <a:rPr lang="ru-RU" sz="2400" smtClean="0">
                <a:solidFill>
                  <a:srgbClr val="002060"/>
                </a:solidFill>
              </a:rPr>
            </a:br>
            <a:r>
              <a:rPr lang="ru-RU" sz="2400" smtClean="0">
                <a:solidFill>
                  <a:srgbClr val="002060"/>
                </a:solidFill>
              </a:rPr>
              <a:t>В 1739 году был открыт остров Буве.</a:t>
            </a:r>
            <a:br>
              <a:rPr lang="ru-RU" sz="2400" smtClean="0">
                <a:solidFill>
                  <a:srgbClr val="002060"/>
                </a:solidFill>
              </a:rPr>
            </a:br>
            <a:r>
              <a:rPr lang="ru-RU" sz="2400" smtClean="0">
                <a:solidFill>
                  <a:srgbClr val="002060"/>
                </a:solidFill>
              </a:rPr>
              <a:t/>
            </a:r>
            <a:br>
              <a:rPr lang="ru-RU" sz="2400" smtClean="0">
                <a:solidFill>
                  <a:srgbClr val="002060"/>
                </a:solidFill>
              </a:rPr>
            </a:br>
            <a:r>
              <a:rPr lang="ru-RU" sz="2400" smtClean="0">
                <a:solidFill>
                  <a:srgbClr val="002060"/>
                </a:solidFill>
              </a:rPr>
              <a:t>В 1772 году в Индийском океане французский морской офицер Ив-Жозеф Карглен открыл остров, названный его именем.</a:t>
            </a:r>
            <a:r>
              <a:rPr lang="uk-UA" sz="2400" smtClean="0"/>
              <a:t/>
            </a:r>
            <a:br>
              <a:rPr lang="uk-UA" sz="2400" smtClean="0"/>
            </a:br>
            <a:endParaRPr lang="uk-UA" sz="2400" smtClean="0"/>
          </a:p>
        </p:txBody>
      </p:sp>
      <p:pic>
        <p:nvPicPr>
          <p:cNvPr id="15363" name="Рисунок 3" descr="http://upload.wikimedia.org/wikipedia/commons/thumb/2/2c/Location_Antarctica.svg/220px-Location_Antarctica.svg.pn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0" y="142875"/>
            <a:ext cx="928688" cy="88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Прямоугольник 5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15888" y="-115888"/>
            <a:ext cx="8223251" cy="2060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0" y="142875"/>
            <a:ext cx="4357688" cy="6000750"/>
          </a:xfrm>
        </p:spPr>
        <p:txBody>
          <a:bodyPr/>
          <a:lstStyle/>
          <a:p>
            <a:r>
              <a:rPr lang="ru-RU" smtClean="0">
                <a:solidFill>
                  <a:schemeClr val="tx1"/>
                </a:solidFill>
              </a:rPr>
              <a:t>Почти одновременно с плаванием Керглена из Англии отправился в первое своё путешествие в Южное полушарие Джеймс Кук, и уже в январе 1777 года его суда «Adventure» и «Resolution» пересекли Южный полярный круг на меридиане 37°33′ в. д. После тяжёлой борьбы со льдами он достиг 67°15′ ю. ш., где был вынужден повернуть к северу. В декабре 1773 Кук снова отправился в южный океан, 8 декабря пересёк его и на параллели 67°5′ ю. ш. был затёрт льдами. Высвободившись, Кук пошёл далее на юг и в конце января 1774 года достиг 71°15′ ю. ш., к ЮЗ от Огненной Земли. Здесь непроницаемая стена льдов помешала ему идти далее.</a:t>
            </a:r>
            <a:endParaRPr lang="uk-UA" smtClean="0">
              <a:solidFill>
                <a:schemeClr val="tx1"/>
              </a:solidFill>
            </a:endParaRPr>
          </a:p>
        </p:txBody>
      </p:sp>
      <p:pic>
        <p:nvPicPr>
          <p:cNvPr id="16387" name="Рисунок 3" descr="http://upload.wikimedia.org/wikipedia/commons/thumb/2/2c/Location_Antarctica.svg/220px-Location_Antarctica.svg.pn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5250" y="5429250"/>
            <a:ext cx="128587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Прямоугольник 4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15888" y="30163"/>
            <a:ext cx="4322763" cy="1457325"/>
          </a:xfrm>
          <a:prstGeom prst="rect">
            <a:avLst/>
          </a:prstGeom>
          <a:noFill/>
        </p:spPr>
      </p:pic>
      <p:pic>
        <p:nvPicPr>
          <p:cNvPr id="18434" name="Picture 2" descr="D:\Мои документы\Мои рисунки\аНТАРКТИДА\Captainjamescookportrait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3" y="1428750"/>
            <a:ext cx="4119562" cy="519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313" y="5857875"/>
            <a:ext cx="1071562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86063" y="1428750"/>
            <a:ext cx="3429000" cy="5000625"/>
          </a:xfrm>
        </p:spPr>
        <p:txBody>
          <a:bodyPr/>
          <a:lstStyle/>
          <a:p>
            <a:pPr algn="ctr"/>
            <a:r>
              <a:rPr lang="ru-RU" smtClean="0">
                <a:solidFill>
                  <a:srgbClr val="FF0000"/>
                </a:solidFill>
              </a:rPr>
              <a:t>В 1819 году русские моряки Ф.Ф.Беллинсгаузен и М.П.Лазарев на военных шлюпах «Восток» и «Мирный», посетили Южную Георгию и попытались проникнуть в глубь Южного Ледовитого океана. В первый раз, 28 января 1820 года, почти на меридиане Гринвича, они достигли 69°21′ ю. ш. и открыли собственно современную Антарктиду.</a:t>
            </a:r>
            <a:endParaRPr lang="uk-UA" smtClean="0">
              <a:solidFill>
                <a:srgbClr val="FF0000"/>
              </a:solidFill>
            </a:endParaRPr>
          </a:p>
        </p:txBody>
      </p:sp>
      <p:pic>
        <p:nvPicPr>
          <p:cNvPr id="17411" name="Рисунок 3" descr="http://upload.wikimedia.org/wikipedia/commons/thumb/2/2c/Location_Antarctica.svg/220px-Location_Antarctica.svg.pn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5429250"/>
            <a:ext cx="128587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 descr="D:\Мои документы\Мои рисунки\аНТАРКТИДА\Ф.Ф.Беллинсгаузен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5" y="1571625"/>
            <a:ext cx="2667000" cy="372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 descr="D:\Мои документы\Мои рисунки\аНТАРКТИДА\М.П.Лазарев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63" y="2286000"/>
            <a:ext cx="2760662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Прямоугольник 8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133350" y="96838"/>
            <a:ext cx="9369425" cy="2066925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708900" y="6000750"/>
            <a:ext cx="12192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71625" y="5286375"/>
            <a:ext cx="12192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uk-UA"/>
          </a:p>
        </p:txBody>
      </p:sp>
      <p:pic>
        <p:nvPicPr>
          <p:cNvPr id="18435" name="Picture 2" descr="D:\Мои документы\Мои рисунки\Море\ad061b1af93529ed0ebb4-12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57200"/>
            <a:ext cx="9144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0" y="1500188"/>
            <a:ext cx="9144000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latin typeface="Calibri" pitchFamily="34" charset="0"/>
              </a:rPr>
              <a:t>Выйдя за пределы полярного круга, Беллинсгаузен прошёл вдоль него на восток до 19° в. д., где снова его пересёк и достиг в феврале 1820 года опять почти той же широты (69°6′). Далее на восток он поднялся только до 62° параллели и продолжил свой путь вдоль окраины плавучих льдов. Затем, на меридиане островов Баллени, Беллинсгаузен дошёл до 64°55′, в декабре 1820 достиг 161° з. д., прошёл Южный полярный круг и достиг 67°15′ ю. ш., а в январе 1821 года достиг 69°53′ ю. ш. Почти на меридиане 81° он открыл высокий берег  острова Петра</a:t>
            </a:r>
            <a:r>
              <a:rPr lang="uk-UA" sz="2000">
                <a:latin typeface="Calibri" pitchFamily="34" charset="0"/>
              </a:rPr>
              <a:t> І</a:t>
            </a:r>
            <a:r>
              <a:rPr lang="ru-RU" sz="2000">
                <a:latin typeface="Calibri" pitchFamily="34" charset="0"/>
              </a:rPr>
              <a:t>, а пройдя ещё на восток, внутри Южного полярного круга — берег Земли Александра </a:t>
            </a:r>
            <a:r>
              <a:rPr lang="uk-UA" sz="2000">
                <a:latin typeface="Calibri" pitchFamily="34" charset="0"/>
              </a:rPr>
              <a:t>І</a:t>
            </a:r>
            <a:r>
              <a:rPr lang="ru-RU" sz="2000">
                <a:latin typeface="Calibri" pitchFamily="34" charset="0"/>
              </a:rPr>
              <a:t>. Таким образом, Беллинсгаузен первый совершил полное плавание вокруг Антарктиды на широтах от 60° до 70°.</a:t>
            </a:r>
            <a:endParaRPr lang="uk-UA" sz="2000">
              <a:latin typeface="Calibri" pitchFamily="34" charset="0"/>
            </a:endParaRPr>
          </a:p>
        </p:txBody>
      </p:sp>
      <p:pic>
        <p:nvPicPr>
          <p:cNvPr id="18437" name="Рисунок 5" descr="http://upload.wikimedia.org/wikipedia/commons/thumb/2/2c/Location_Antarctica.svg/220px-Location_Antarctica.svg.pn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5" y="142875"/>
            <a:ext cx="128587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143108" y="0"/>
            <a:ext cx="688040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</a:rPr>
              <a:t>ВОКРУГ АНТАРКТИДЫ</a:t>
            </a:r>
            <a:endParaRPr lang="ru-RU" sz="5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n-lt"/>
            </a:endParaRPr>
          </a:p>
        </p:txBody>
      </p:sp>
      <p:pic>
        <p:nvPicPr>
          <p:cNvPr id="20484" name="Picture 4" descr="D:\Мои документы\Мои рисунки\аНТАРКТИДА\Platinum_coin5318-0006R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75" y="4786313"/>
            <a:ext cx="1928813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 descr="D:\Мои документы\Мои рисунки\аНТАРКТИДА\RR5111-0018R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875" y="4786313"/>
            <a:ext cx="1928813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6" descr="D:\Мои документы\Мои рисунки\аНТАРКТИДА\RR5415-0010R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00875" y="4786313"/>
            <a:ext cx="1928813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uk-UA" dirty="0"/>
          </a:p>
        </p:txBody>
      </p:sp>
      <p:pic>
        <p:nvPicPr>
          <p:cNvPr id="19459" name="Picture 4" descr="D:\Мои документы\Мои рисунки\аНТАРКТИДА\Friesland-St-Bori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35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4071938" y="3749675"/>
            <a:ext cx="485775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solidFill>
                  <a:srgbClr val="FFFF00"/>
                </a:solidFill>
                <a:latin typeface="Calibri" pitchFamily="34" charset="0"/>
              </a:rPr>
              <a:t>В  1911—1912 годах между  экспедицией норвежского исследователя Руаля Амундсена и экспедицией англичанина Роберта Скотта развернулась настоящая гонка за покорение Южного полюса.</a:t>
            </a:r>
            <a:endParaRPr lang="uk-UA" sz="2800">
              <a:solidFill>
                <a:srgbClr val="FFFF00"/>
              </a:solidFill>
              <a:latin typeface="Calibri" pitchFamily="34" charset="0"/>
            </a:endParaRPr>
          </a:p>
        </p:txBody>
      </p:sp>
      <p:pic>
        <p:nvPicPr>
          <p:cNvPr id="3074" name="Picture 2" descr="D:\Мои документы\Мои рисунки\аНТАРКТИДА\TerraNova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614613"/>
            <a:ext cx="3571875" cy="424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Прямоугольник 8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2238" y="30163"/>
            <a:ext cx="8966200" cy="1116012"/>
          </a:xfrm>
          <a:prstGeom prst="rect">
            <a:avLst/>
          </a:prstGeom>
          <a:noFill/>
        </p:spPr>
      </p:pic>
      <p:pic>
        <p:nvPicPr>
          <p:cNvPr id="10" name="Рисунок 9" descr="http://upload.wikimedia.org/wikipedia/commons/thumb/2/2c/Location_Antarctica.svg/220px-Location_Antarctica.svg.pn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313" y="2714625"/>
            <a:ext cx="128587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14500" y="571500"/>
            <a:ext cx="7065963" cy="5786438"/>
          </a:xfrm>
        </p:spPr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13 января 1911 года, Амундсен приплыл к ледяному барьеру Росса в Антарктиде. В это же время английская экспедиция Роберта Скотта разбила лагерь в проливе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Мак-Мерло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на расстоянии 650 километров от Амундсена.</a:t>
            </a:r>
            <a:endParaRPr lang="uk-UA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Перед походом на Южный полюс, обе экспедиции подготовились к зимовке, разместили по ходу маршрута склады. Норвежцы построили в 4 км от побережья базу «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Фрамхейм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», состоящую из деревянного дома площадью 32 кв.м. и многочисленных вспомогательных построек и складов, построенных из снега и льда, и углублённых в антарктический ледник.</a:t>
            </a:r>
            <a:endParaRPr lang="uk-UA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uk-UA" dirty="0"/>
          </a:p>
        </p:txBody>
      </p:sp>
      <p:pic>
        <p:nvPicPr>
          <p:cNvPr id="20483" name="Рисунок 3" descr="http://upload.wikimedia.org/wikipedia/commons/thumb/2/2c/Location_Antarctica.svg/220px-Location_Antarctica.svg.pn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142875"/>
            <a:ext cx="128587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429125" y="857250"/>
            <a:ext cx="4214813" cy="5214938"/>
          </a:xfrm>
        </p:spPr>
        <p:txBody>
          <a:bodyPr rtlCol="0">
            <a:normAutofit lnSpcReduction="10000"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002060"/>
                </a:solidFill>
              </a:rPr>
              <a:t>19 октября 1911 года пять человек во главе с Амундсеном отправились к Южному полюсу на четырёх собачьих упряжках. 14 декабря экспедиция достигла Южного полюса, проделав путь в 1500 км, водрузили флаг Норвегии. Состав экспедиции: Оскар </a:t>
            </a:r>
            <a:r>
              <a:rPr lang="ru-RU" dirty="0" err="1" smtClean="0">
                <a:solidFill>
                  <a:srgbClr val="002060"/>
                </a:solidFill>
              </a:rPr>
              <a:t>Вистинг</a:t>
            </a:r>
            <a:r>
              <a:rPr lang="ru-RU" dirty="0" smtClean="0">
                <a:solidFill>
                  <a:srgbClr val="002060"/>
                </a:solidFill>
              </a:rPr>
              <a:t> (</a:t>
            </a:r>
            <a:r>
              <a:rPr lang="ru-RU" dirty="0" err="1" smtClean="0">
                <a:solidFill>
                  <a:srgbClr val="002060"/>
                </a:solidFill>
              </a:rPr>
              <a:t>Oscar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Wisting</a:t>
            </a:r>
            <a:r>
              <a:rPr lang="ru-RU" dirty="0" smtClean="0">
                <a:solidFill>
                  <a:srgbClr val="002060"/>
                </a:solidFill>
              </a:rPr>
              <a:t>), </a:t>
            </a:r>
            <a:r>
              <a:rPr lang="ru-RU" dirty="0" err="1" smtClean="0">
                <a:solidFill>
                  <a:srgbClr val="002060"/>
                </a:solidFill>
              </a:rPr>
              <a:t>Хелмер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Хансен</a:t>
            </a:r>
            <a:r>
              <a:rPr lang="ru-RU" dirty="0" smtClean="0">
                <a:solidFill>
                  <a:srgbClr val="002060"/>
                </a:solidFill>
              </a:rPr>
              <a:t> (</a:t>
            </a:r>
            <a:r>
              <a:rPr lang="ru-RU" dirty="0" err="1" smtClean="0">
                <a:solidFill>
                  <a:srgbClr val="002060"/>
                </a:solidFill>
              </a:rPr>
              <a:t>Helmer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Hanssen</a:t>
            </a:r>
            <a:r>
              <a:rPr lang="ru-RU" dirty="0" smtClean="0">
                <a:solidFill>
                  <a:srgbClr val="002060"/>
                </a:solidFill>
              </a:rPr>
              <a:t>), </a:t>
            </a:r>
            <a:r>
              <a:rPr lang="ru-RU" dirty="0" err="1" smtClean="0">
                <a:solidFill>
                  <a:srgbClr val="002060"/>
                </a:solidFill>
              </a:rPr>
              <a:t>Сверре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Хассель</a:t>
            </a:r>
            <a:r>
              <a:rPr lang="ru-RU" dirty="0" smtClean="0">
                <a:solidFill>
                  <a:srgbClr val="002060"/>
                </a:solidFill>
              </a:rPr>
              <a:t> (</a:t>
            </a:r>
            <a:r>
              <a:rPr lang="ru-RU" dirty="0" err="1" smtClean="0">
                <a:solidFill>
                  <a:srgbClr val="002060"/>
                </a:solidFill>
              </a:rPr>
              <a:t>Sverre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Hassel</a:t>
            </a:r>
            <a:r>
              <a:rPr lang="ru-RU" dirty="0" smtClean="0">
                <a:solidFill>
                  <a:srgbClr val="002060"/>
                </a:solidFill>
              </a:rPr>
              <a:t>), </a:t>
            </a:r>
            <a:r>
              <a:rPr lang="ru-RU" dirty="0" err="1" smtClean="0">
                <a:solidFill>
                  <a:srgbClr val="002060"/>
                </a:solidFill>
              </a:rPr>
              <a:t>Олаф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Бьоланд</a:t>
            </a:r>
            <a:r>
              <a:rPr lang="ru-RU" dirty="0" smtClean="0">
                <a:solidFill>
                  <a:srgbClr val="002060"/>
                </a:solidFill>
              </a:rPr>
              <a:t> (</a:t>
            </a:r>
            <a:r>
              <a:rPr lang="ru-RU" dirty="0" err="1" smtClean="0">
                <a:solidFill>
                  <a:srgbClr val="002060"/>
                </a:solidFill>
              </a:rPr>
              <a:t>Olav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Bjaaland</a:t>
            </a:r>
            <a:r>
              <a:rPr lang="ru-RU" dirty="0" smtClean="0">
                <a:solidFill>
                  <a:srgbClr val="002060"/>
                </a:solidFill>
              </a:rPr>
              <a:t>), </a:t>
            </a:r>
            <a:r>
              <a:rPr lang="ru-RU" dirty="0" err="1" smtClean="0">
                <a:solidFill>
                  <a:srgbClr val="002060"/>
                </a:solidFill>
              </a:rPr>
              <a:t>Руаль</a:t>
            </a:r>
            <a:r>
              <a:rPr lang="ru-RU" dirty="0" smtClean="0">
                <a:solidFill>
                  <a:srgbClr val="002060"/>
                </a:solidFill>
              </a:rPr>
              <a:t> Амундсен. Весь поход на дистанцию 3000 км при экстремальных условиях (подъём и спуск на плато высотой 3000 м при постоянной температуре свыше −40° и сильных ветрах) занял 99 дней.</a:t>
            </a:r>
            <a:endParaRPr lang="uk-UA" dirty="0" smtClean="0">
              <a:solidFill>
                <a:srgbClr val="00206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98867" y="0"/>
            <a:ext cx="7745133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ЭКСПЕДИЦИЯ РУАЛЯ АМУНДСЕНА</a:t>
            </a:r>
            <a:endParaRPr lang="ru-RU" sz="4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  <p:pic>
        <p:nvPicPr>
          <p:cNvPr id="21508" name="Рисунок 5" descr="http://upload.wikimedia.org/wikipedia/commons/thumb/2/2c/Location_Antarctica.svg/220px-Location_Antarctica.svg.pn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5" y="142875"/>
            <a:ext cx="128587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D:\Мои документы\Мои рисунки\аНТАРКТИДА\18858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3" y="1714500"/>
            <a:ext cx="4165600" cy="439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71688" y="3071813"/>
            <a:ext cx="6842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346</TotalTime>
  <Words>958</Words>
  <Application>Microsoft Office PowerPoint</Application>
  <PresentationFormat>Экран (4:3)</PresentationFormat>
  <Paragraphs>34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Calibri</vt:lpstr>
      <vt:lpstr>Arial</vt:lpstr>
      <vt:lpstr>Times New Roman</vt:lpstr>
      <vt:lpstr>Тема Office</vt:lpstr>
      <vt:lpstr>ПОКОРЕНИЕ ЮЖНОГО ПОЛЮСА</vt:lpstr>
      <vt:lpstr>Антаркти́да (греч. ἀνταρκτικός — противоположность Арктике ) — континент , расположенный на самом юге Земли, центр Антарктиды примерно совпадает с южным географическим полюсом.  Антарктиду омывают воды Южного океана. Площадь континента составляет около 14,4 млн. км² (из них 1,6 млн. км² составляют шельфовые ледники). Антарктидой называют также часть света, состоящую из материка Антарктиды и прилегающих островов. </vt:lpstr>
      <vt:lpstr>Первое судно, пересёкшее Южный полярный круг, принадлежало голландцам; им командовал Дирк Гееритц, плававший в эскадре Якова Магю. В 1559 году  в Магеллановом проливе судно Гееритца после шторма потеряло из виду эскадру и пошло на юг. Когда оно спустилось до 64° ю. ш., там была обнаружена высокая земля.   В 1675 году Ла Рошé открыл Южную Георгию.  В 1739 году был открыт остров Буве.  В 1772 году в Индийском океане французский морской офицер Ив-Жозеф Карглен открыл остров, названный его именем.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Список литературы и адреса использованных материалов,   СПАСИБО  АВТОРАМ. </vt:lpstr>
      <vt:lpstr>Слайд 15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ПОКОРЕНИЕ ЮЖНОГО ПОЛЮСА</dc:title>
  <dc:creator>User</dc:creator>
  <cp:lastModifiedBy>КарМаН</cp:lastModifiedBy>
  <cp:revision>38</cp:revision>
  <dcterms:created xsi:type="dcterms:W3CDTF">2011-02-05T08:04:54Z</dcterms:created>
  <dcterms:modified xsi:type="dcterms:W3CDTF">2011-02-14T10:09:41Z</dcterms:modified>
</cp:coreProperties>
</file>