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70" r:id="rId7"/>
    <p:sldId id="271" r:id="rId8"/>
    <p:sldId id="265" r:id="rId9"/>
    <p:sldId id="272" r:id="rId10"/>
    <p:sldId id="266" r:id="rId11"/>
    <p:sldId id="279" r:id="rId12"/>
    <p:sldId id="278" r:id="rId13"/>
    <p:sldId id="268" r:id="rId14"/>
    <p:sldId id="275" r:id="rId15"/>
    <p:sldId id="274" r:id="rId16"/>
    <p:sldId id="276" r:id="rId17"/>
    <p:sldId id="277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5" Type="http://schemas.microsoft.com/office/2006/relationships/legacyDiagramText" Target="legacyDiagramText10.bin"/><Relationship Id="rId4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7F681-4E57-4F2F-91A7-51F8BAD0A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2681C93-F317-400F-A247-4E8290265BF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76F304-D0AD-4869-9F2D-58821553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Tm="5000">
    <p:wipe dir="d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rpt=simage&amp;ed=1&amp;text=%D0%BF%D1%80%D0%B0%D0%B2%D0%B8%D0%BB%D1%8C%D0%BD%D0%B0%D1%8F%20%D0%BE%D1%81%D0%B0%D0%BD%D0%BA%D0%B0%20%D1%88%D0%BA%D0%BE%D0%BB%D1%8C%D0%BD%D0%B8%D0%BA%D0%B0&amp;p=166&amp;img_url=medikl-pluss.ru/wp-content/uploads/2010/11/028.jp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364680"/>
          </a:xfrm>
        </p:spPr>
        <p:txBody>
          <a:bodyPr/>
          <a:lstStyle/>
          <a:p>
            <a:r>
              <a:rPr lang="ru-RU" dirty="0" smtClean="0"/>
              <a:t>Поговорим о</a:t>
            </a:r>
            <a:br>
              <a:rPr lang="ru-RU" dirty="0" smtClean="0"/>
            </a:br>
            <a:r>
              <a:rPr lang="ru-RU" dirty="0" smtClean="0"/>
              <a:t>правильной осанке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149080"/>
            <a:ext cx="8062912" cy="1944216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Выполнили учащиеся</a:t>
            </a:r>
          </a:p>
          <a:p>
            <a:r>
              <a:rPr lang="ru-RU" dirty="0" smtClean="0"/>
              <a:t>1 класса «Б»</a:t>
            </a:r>
          </a:p>
          <a:p>
            <a:r>
              <a:rPr lang="ru-RU" dirty="0" smtClean="0"/>
              <a:t>МОУ «СОШ № 4</a:t>
            </a:r>
          </a:p>
          <a:p>
            <a:r>
              <a:rPr lang="ru-RU" dirty="0" smtClean="0"/>
              <a:t>г. Ершова»</a:t>
            </a:r>
            <a:endParaRPr lang="ru-RU" dirty="0"/>
          </a:p>
        </p:txBody>
      </p:sp>
    </p:spTree>
  </p:cSld>
  <p:clrMapOvr>
    <a:masterClrMapping/>
  </p:clrMapOvr>
  <p:transition advTm="9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Искривлению позвоночника способствует форма и перегрузка школьного портфеля.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ru-RU" dirty="0" smtClean="0"/>
              <a:t>Школьный портфель должен  иметь форму рюкзака с двумя лямками и жёсткой спинкой.</a:t>
            </a:r>
          </a:p>
          <a:p>
            <a:endParaRPr lang="ru-RU" dirty="0"/>
          </a:p>
        </p:txBody>
      </p:sp>
      <p:pic>
        <p:nvPicPr>
          <p:cNvPr id="4" name="Picture 8" descr="SP_A02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933056"/>
            <a:ext cx="167984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SP_A0275"/>
          <p:cNvPicPr>
            <a:picLocks noChangeAspect="1" noChangeArrowheads="1"/>
          </p:cNvPicPr>
          <p:nvPr/>
        </p:nvPicPr>
        <p:blipFill>
          <a:blip r:embed="rId3" cstate="print"/>
          <a:srcRect l="25800" t="8640" r="21480" b="7201"/>
          <a:stretch>
            <a:fillRect/>
          </a:stretch>
        </p:blipFill>
        <p:spPr bwMode="auto">
          <a:xfrm>
            <a:off x="5181600" y="3933056"/>
            <a:ext cx="181927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1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Мы провели взвешивание рюкзаков. Масса одного рюкзака составила от 1 кг 400 г до 2 кг 800 г.</a:t>
            </a:r>
          </a:p>
          <a:p>
            <a:pPr>
              <a:buNone/>
            </a:pPr>
            <a:r>
              <a:rPr lang="ru-RU" sz="4000" dirty="0" smtClean="0"/>
              <a:t>В нашем классе вес учащихся составляет от 20 кг 600 г до 42 кг 300 г.</a:t>
            </a:r>
            <a:endParaRPr lang="ru-RU" sz="4000" dirty="0"/>
          </a:p>
        </p:txBody>
      </p:sp>
    </p:spTree>
  </p:cSld>
  <p:clrMapOvr>
    <a:masterClrMapping/>
  </p:clrMapOvr>
  <p:transition advTm="14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667"/>
          <a:ext cx="8229600" cy="61206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40804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Фамилия, имя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Вес тела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Вес рюкзака</a:t>
                      </a:r>
                      <a:endParaRPr lang="ru-RU" sz="18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Нажметдинов</a:t>
                      </a:r>
                      <a:r>
                        <a:rPr lang="ru-RU" sz="1600" baseline="0" dirty="0" smtClean="0"/>
                        <a:t> Сергей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23 кг 550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кг 100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Мельникова Анастасия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 кг 600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кг 800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Князева Валерия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28 кг 150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кг 600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Тютюнник</a:t>
                      </a:r>
                      <a:r>
                        <a:rPr lang="ru-RU" sz="1600" baseline="0" dirty="0" smtClean="0"/>
                        <a:t> Юлия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26 кг 900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кг 950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Хайдарова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Илона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23 кг 750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кг 150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Кудинов Кирилл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35 кг 800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кг 400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Гнускина</a:t>
                      </a:r>
                      <a:r>
                        <a:rPr lang="ru-RU" sz="1600" dirty="0" smtClean="0"/>
                        <a:t> Ксения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40 кг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кг 350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Рюмшин</a:t>
                      </a:r>
                      <a:r>
                        <a:rPr lang="ru-RU" sz="1600" dirty="0" smtClean="0"/>
                        <a:t> Олег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30 кг 400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кг 950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Бутаханов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Азат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28 кг 350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кг 400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Алиева </a:t>
                      </a:r>
                      <a:r>
                        <a:rPr lang="ru-RU" sz="1600" dirty="0" err="1" smtClean="0"/>
                        <a:t>Шалаля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 кг 100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кг 050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Минасян</a:t>
                      </a:r>
                      <a:r>
                        <a:rPr lang="ru-RU" sz="1600" dirty="0" smtClean="0"/>
                        <a:t> Диана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42 кг 300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кг 800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Пучин Никита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26 кг 400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кг 250</a:t>
                      </a:r>
                      <a:r>
                        <a:rPr lang="ru-RU" sz="1600" baseline="0" dirty="0" smtClean="0"/>
                        <a:t>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Ермолаев Вадим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27 кг 550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кг 350 г</a:t>
                      </a:r>
                      <a:endParaRPr lang="ru-RU" sz="1600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Слудчик</a:t>
                      </a:r>
                      <a:r>
                        <a:rPr lang="ru-RU" sz="1600" dirty="0" smtClean="0"/>
                        <a:t> Максим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31 кг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кг 300 г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4000" dirty="0" smtClean="0"/>
              <a:t>Вес рюкзаков соответствует норме, так как вес портфеля ученика начальной школы не должен превышать 15% от его веса или не более трёх килограммов. 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advTm="15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143000" y="609600"/>
            <a:ext cx="72390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 dirty="0"/>
              <a:t>«…Чтобы быть здоровым, </a:t>
            </a:r>
          </a:p>
          <a:p>
            <a:endParaRPr lang="ru-RU" sz="3600" i="1" dirty="0"/>
          </a:p>
          <a:p>
            <a:r>
              <a:rPr lang="ru-RU" sz="3600" i="1" dirty="0"/>
              <a:t>нужны собственные усилия, </a:t>
            </a:r>
          </a:p>
          <a:p>
            <a:endParaRPr lang="ru-RU" sz="3600" i="1" dirty="0"/>
          </a:p>
          <a:p>
            <a:r>
              <a:rPr lang="ru-RU" sz="3600" i="1" dirty="0"/>
              <a:t>постоянные и значительные, </a:t>
            </a:r>
          </a:p>
          <a:p>
            <a:endParaRPr lang="ru-RU" sz="3600" i="1" dirty="0"/>
          </a:p>
          <a:p>
            <a:r>
              <a:rPr lang="ru-RU" sz="3600" i="1" dirty="0"/>
              <a:t>заменить их нельзя ничем»   </a:t>
            </a:r>
          </a:p>
          <a:p>
            <a:pPr algn="r"/>
            <a:endParaRPr lang="ru-RU" sz="3600" i="1" dirty="0" smtClean="0"/>
          </a:p>
          <a:p>
            <a:pPr algn="r"/>
            <a:r>
              <a:rPr lang="ru-RU" sz="2800" i="1" dirty="0" smtClean="0"/>
              <a:t>(</a:t>
            </a:r>
            <a:r>
              <a:rPr lang="ru-RU" sz="2800" i="1" dirty="0"/>
              <a:t>Академик Н.М.Амосов.)</a:t>
            </a:r>
          </a:p>
          <a:p>
            <a:pPr>
              <a:spcBef>
                <a:spcPct val="50000"/>
              </a:spcBef>
            </a:pPr>
            <a:endParaRPr lang="ru-RU" sz="2800" i="1" dirty="0">
              <a:latin typeface="Agency FB" pitchFamily="34" charset="0"/>
            </a:endParaRPr>
          </a:p>
        </p:txBody>
      </p:sp>
    </p:spTree>
  </p:cSld>
  <p:clrMapOvr>
    <a:masterClrMapping/>
  </p:clrMapOvr>
  <p:transition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14400" y="152400"/>
            <a:ext cx="71628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/>
          </a:p>
          <a:p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28600" y="1340768"/>
            <a:ext cx="472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Сон на жесткой постели;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Правильное питание;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i="1" dirty="0"/>
              <a:t>Постоянная двигательная активность,  занятия физическими </a:t>
            </a:r>
            <a:r>
              <a:rPr lang="ru-RU" sz="2400" i="1" dirty="0" smtClean="0"/>
              <a:t>упражнениями;</a:t>
            </a:r>
            <a:endParaRPr lang="ru-RU" sz="2400" i="1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Отказ </a:t>
            </a:r>
            <a:r>
              <a:rPr lang="ru-RU" sz="2400" dirty="0"/>
              <a:t>от таких вредных привычек, как стояние на одной ноге, неправильное положение тела во время сидения </a:t>
            </a:r>
            <a:r>
              <a:rPr lang="ru-RU" sz="2400" dirty="0" smtClean="0"/>
              <a:t>;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Контроль </a:t>
            </a:r>
            <a:r>
              <a:rPr lang="ru-RU" sz="2400" dirty="0"/>
              <a:t>за правильной нагрузкой на позвоночник при ношении рюкзаков.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r>
              <a:rPr lang="ru-RU" dirty="0" smtClean="0"/>
              <a:t>Соблюдай эти правила:</a:t>
            </a:r>
            <a:endParaRPr lang="ru-RU" dirty="0"/>
          </a:p>
        </p:txBody>
      </p:sp>
      <p:pic>
        <p:nvPicPr>
          <p:cNvPr id="10" name="Рисунок 9" descr="http://scool7.lysva.biz/images/aibolit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6"/>
            <a:ext cx="302433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6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36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0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0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0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0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0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0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97205" y="2025968"/>
            <a:ext cx="4416267" cy="4329113"/>
          </a:xfrm>
        </p:spPr>
        <p:txBody>
          <a:bodyPr lIns="0" tIns="0" rIns="0" bIns="0"/>
          <a:lstStyle/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990000"/>
              </a:buClr>
            </a:pPr>
            <a:r>
              <a:rPr lang="en-US" sz="5400" b="1" dirty="0" err="1" smtClean="0">
                <a:latin typeface="Arial" pitchFamily="34" charset="0"/>
              </a:rPr>
              <a:t>Наше</a:t>
            </a:r>
            <a:r>
              <a:rPr lang="ru-RU" sz="5400" b="1" dirty="0" smtClean="0">
                <a:latin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</a:rPr>
              <a:t>здоровье</a:t>
            </a:r>
            <a:r>
              <a:rPr lang="en-US" sz="5400" b="1" dirty="0" smtClean="0">
                <a:latin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</a:rPr>
              <a:t>зависит</a:t>
            </a:r>
            <a:r>
              <a:rPr lang="en-US" sz="5400" b="1" dirty="0">
                <a:latin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</a:rPr>
              <a:t>от</a:t>
            </a:r>
            <a:r>
              <a:rPr lang="en-US" sz="5400" b="1" dirty="0">
                <a:latin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</a:rPr>
              <a:t>походки</a:t>
            </a:r>
            <a:r>
              <a:rPr lang="en-US" sz="5400" b="1" dirty="0">
                <a:latin typeface="Arial" pitchFamily="34" charset="0"/>
              </a:rPr>
              <a:t> и </a:t>
            </a:r>
            <a:r>
              <a:rPr lang="en-US" sz="5400" b="1" dirty="0" err="1">
                <a:latin typeface="Arial" pitchFamily="34" charset="0"/>
              </a:rPr>
              <a:t>осанки</a:t>
            </a:r>
            <a:r>
              <a:rPr lang="en-US" sz="5400" b="1" dirty="0">
                <a:latin typeface="Arial" pitchFamily="34" charset="0"/>
              </a:rPr>
              <a:t>!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8675" y="294323"/>
            <a:ext cx="2371725" cy="982980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837248"/>
            <a:ext cx="3306128" cy="5640705"/>
          </a:xfrm>
          <a:prstGeom prst="rect">
            <a:avLst/>
          </a:prstGeom>
          <a:noFill/>
        </p:spPr>
      </p:pic>
    </p:spTree>
  </p:cSld>
  <p:clrMapOvr>
    <a:masterClrMapping/>
  </p:clrMapOvr>
  <p:transition advTm="11000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44530" y="2407444"/>
            <a:ext cx="5110638" cy="3900488"/>
          </a:xfrm>
        </p:spPr>
        <p:txBody>
          <a:bodyPr lIns="0" tIns="0" rIns="0" bIns="0">
            <a:normAutofit lnSpcReduction="10000"/>
          </a:bodyPr>
          <a:lstStyle/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00FF"/>
              </a:buClr>
              <a:buFontTx/>
              <a:buChar char="•"/>
            </a:pPr>
            <a:r>
              <a:rPr lang="en-US" sz="4400" b="1" i="1" dirty="0" err="1">
                <a:latin typeface="Arial" pitchFamily="34" charset="0"/>
              </a:rPr>
              <a:t>Когда</a:t>
            </a:r>
            <a:r>
              <a:rPr lang="en-US" sz="4400" b="1" i="1" dirty="0">
                <a:latin typeface="Arial" pitchFamily="34" charset="0"/>
              </a:rPr>
              <a:t> </a:t>
            </a:r>
            <a:r>
              <a:rPr lang="en-US" sz="4400" b="1" i="1" dirty="0" err="1">
                <a:latin typeface="Arial" pitchFamily="34" charset="0"/>
              </a:rPr>
              <a:t>мама</a:t>
            </a:r>
            <a:r>
              <a:rPr lang="en-US" sz="4400" b="1" i="1" dirty="0">
                <a:latin typeface="Arial" pitchFamily="34" charset="0"/>
              </a:rPr>
              <a:t> </a:t>
            </a:r>
            <a:r>
              <a:rPr lang="en-US" sz="4400" b="1" i="1" dirty="0" err="1">
                <a:latin typeface="Arial" pitchFamily="34" charset="0"/>
              </a:rPr>
              <a:t>или</a:t>
            </a:r>
            <a:r>
              <a:rPr lang="en-US" sz="4400" b="1" i="1" dirty="0">
                <a:latin typeface="Arial" pitchFamily="34" charset="0"/>
              </a:rPr>
              <a:t> </a:t>
            </a:r>
            <a:r>
              <a:rPr lang="en-US" sz="4400" b="1" i="1" dirty="0" err="1">
                <a:latin typeface="Arial" pitchFamily="34" charset="0"/>
              </a:rPr>
              <a:t>учитель</a:t>
            </a:r>
            <a:r>
              <a:rPr lang="en-US" sz="4400" b="1" i="1" dirty="0">
                <a:latin typeface="Arial" pitchFamily="34" charset="0"/>
              </a:rPr>
              <a:t> </a:t>
            </a:r>
            <a:r>
              <a:rPr lang="en-US" sz="4400" b="1" i="1" dirty="0" err="1">
                <a:latin typeface="Arial" pitchFamily="34" charset="0"/>
              </a:rPr>
              <a:t>говорят</a:t>
            </a:r>
            <a:r>
              <a:rPr lang="en-US" sz="4400" b="1" i="1" dirty="0">
                <a:latin typeface="Arial" pitchFamily="34" charset="0"/>
              </a:rPr>
              <a:t> </a:t>
            </a:r>
            <a:r>
              <a:rPr lang="en-US" sz="4400" b="1" i="1" dirty="0" err="1">
                <a:latin typeface="Arial" pitchFamily="34" charset="0"/>
              </a:rPr>
              <a:t>тебе</a:t>
            </a:r>
            <a:r>
              <a:rPr lang="en-US" sz="4400" b="1" i="1" dirty="0">
                <a:latin typeface="Arial" pitchFamily="34" charset="0"/>
              </a:rPr>
              <a:t> – </a:t>
            </a:r>
            <a:r>
              <a:rPr lang="en-US" sz="4000" b="1" i="1" dirty="0">
                <a:latin typeface="Arial" pitchFamily="34" charset="0"/>
              </a:rPr>
              <a:t>«</a:t>
            </a:r>
            <a:r>
              <a:rPr lang="en-US" sz="4000" b="1" i="1" dirty="0" err="1">
                <a:latin typeface="Arial" pitchFamily="34" charset="0"/>
              </a:rPr>
              <a:t>выпрями</a:t>
            </a:r>
            <a:r>
              <a:rPr lang="en-US" sz="4000" b="1" i="1" dirty="0">
                <a:latin typeface="Arial" pitchFamily="34" charset="0"/>
              </a:rPr>
              <a:t> </a:t>
            </a:r>
            <a:r>
              <a:rPr lang="en-US" sz="4000" b="1" i="1" dirty="0" err="1">
                <a:latin typeface="Arial" pitchFamily="34" charset="0"/>
              </a:rPr>
              <a:t>спинку</a:t>
            </a:r>
            <a:r>
              <a:rPr lang="en-US" sz="4000" b="1" i="1" dirty="0">
                <a:latin typeface="Arial" pitchFamily="34" charset="0"/>
              </a:rPr>
              <a:t>» -</a:t>
            </a:r>
            <a:r>
              <a:rPr lang="en-US" sz="6000" b="1" i="1" u="sng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</a:rPr>
              <a:t>выпрямись</a:t>
            </a:r>
            <a:r>
              <a:rPr lang="en-US" sz="6000" b="1" i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</a:rPr>
              <a:t>!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07904" y="600075"/>
            <a:ext cx="4320479" cy="981552"/>
          </a:xfrm>
          <a:prstGeom prst="rect">
            <a:avLst/>
          </a:prstGeom>
          <a:noFill/>
        </p:spPr>
      </p:pic>
      <p:pic>
        <p:nvPicPr>
          <p:cNvPr id="4" name="Рисунок 3" descr="http://im8-tub.yandex.net/i?id=4472953-15-2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6672"/>
            <a:ext cx="2304256" cy="1914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          </a:t>
            </a:r>
            <a:r>
              <a:rPr lang="ru-RU" sz="7200" dirty="0" smtClean="0"/>
              <a:t>Следите</a:t>
            </a:r>
          </a:p>
          <a:p>
            <a:pPr eaLnBrk="1" hangingPunct="1">
              <a:buFontTx/>
              <a:buNone/>
            </a:pPr>
            <a:r>
              <a:rPr lang="ru-RU" sz="7200" dirty="0" smtClean="0"/>
              <a:t>          за</a:t>
            </a:r>
          </a:p>
          <a:p>
            <a:pPr eaLnBrk="1" hangingPunct="1">
              <a:buFontTx/>
              <a:buNone/>
            </a:pPr>
            <a:r>
              <a:rPr lang="ru-RU" sz="7200" dirty="0" smtClean="0"/>
              <a:t>       своей</a:t>
            </a:r>
          </a:p>
          <a:p>
            <a:pPr eaLnBrk="1" hangingPunct="1">
              <a:buFontTx/>
              <a:buNone/>
            </a:pPr>
            <a:r>
              <a:rPr lang="ru-RU" sz="7200" smtClean="0"/>
              <a:t>     осанкой !</a:t>
            </a:r>
            <a:endParaRPr lang="ru-RU" sz="7200" dirty="0" smtClean="0"/>
          </a:p>
        </p:txBody>
      </p:sp>
    </p:spTree>
  </p:cSld>
  <p:clrMapOvr>
    <a:masterClrMapping/>
  </p:clrMapOvr>
  <p:transition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Что такое осанка?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7936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200" dirty="0" smtClean="0"/>
              <a:t>       Осанка - это правильное      положение тела при стоянии, сидении, ходьбе, выполнении различных работ.</a:t>
            </a:r>
          </a:p>
          <a:p>
            <a:endParaRPr lang="ru-RU" dirty="0" smtClean="0"/>
          </a:p>
        </p:txBody>
      </p:sp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Diagram 19"/>
          <p:cNvGraphicFramePr>
            <a:graphicFrameLocks/>
          </p:cNvGraphicFramePr>
          <p:nvPr>
            <p:ph/>
          </p:nvPr>
        </p:nvGraphicFramePr>
        <p:xfrm>
          <a:off x="-1044624" y="0"/>
          <a:ext cx="10045701" cy="69246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pic>
        <p:nvPicPr>
          <p:cNvPr id="1037" name="Picture 29" descr="C:\Users\1\Pictures\поц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285750"/>
            <a:ext cx="134461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rganization Chart 18"/>
          <p:cNvGraphicFramePr>
            <a:graphicFrameLocks/>
          </p:cNvGraphicFramePr>
          <p:nvPr>
            <p:ph/>
          </p:nvPr>
        </p:nvGraphicFramePr>
        <p:xfrm>
          <a:off x="1071563" y="711200"/>
          <a:ext cx="7423150" cy="5386388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pic>
        <p:nvPicPr>
          <p:cNvPr id="2061" name="Picture 30" descr="C:\Users\1\Pictures\поц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14313"/>
            <a:ext cx="135731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нужна правильная осанка?</a:t>
            </a:r>
            <a:endParaRPr lang="ru-RU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82808"/>
            <a:ext cx="7643192" cy="4572000"/>
          </a:xfrm>
          <a:noFill/>
          <a:ln>
            <a:solidFill>
              <a:schemeClr val="tx2"/>
            </a:solidFill>
          </a:ln>
        </p:spPr>
        <p:txBody>
          <a:bodyPr lIns="0" tIns="0" rIns="0" bIns="0">
            <a:normAutofit/>
          </a:bodyPr>
          <a:lstStyle/>
          <a:p>
            <a:pPr lvl="5" indent="-308610">
              <a:lnSpc>
                <a:spcPct val="95000"/>
              </a:lnSpc>
              <a:spcBef>
                <a:spcPct val="0"/>
              </a:spcBef>
              <a:buClr>
                <a:srgbClr val="0033CC"/>
              </a:buClr>
              <a:buNone/>
            </a:pPr>
            <a:r>
              <a:rPr lang="ru-RU" sz="2800" dirty="0" smtClean="0">
                <a:latin typeface="Arial" pitchFamily="34" charset="0"/>
              </a:rPr>
              <a:t>         </a:t>
            </a:r>
          </a:p>
          <a:p>
            <a:pPr lvl="5" indent="-308610">
              <a:lnSpc>
                <a:spcPct val="95000"/>
              </a:lnSpc>
              <a:spcBef>
                <a:spcPct val="0"/>
              </a:spcBef>
              <a:buClr>
                <a:srgbClr val="0033CC"/>
              </a:buClr>
              <a:buNone/>
            </a:pPr>
            <a:endParaRPr lang="ru-RU" sz="2800" dirty="0" smtClean="0">
              <a:latin typeface="Arial" pitchFamily="34" charset="0"/>
            </a:endParaRPr>
          </a:p>
          <a:p>
            <a:pPr lvl="5" indent="-308610">
              <a:lnSpc>
                <a:spcPct val="95000"/>
              </a:lnSpc>
              <a:spcBef>
                <a:spcPct val="0"/>
              </a:spcBef>
              <a:buClr>
                <a:srgbClr val="0033CC"/>
              </a:buClr>
              <a:buNone/>
            </a:pPr>
            <a:endParaRPr lang="ru-RU" sz="2800" dirty="0" smtClean="0">
              <a:latin typeface="Arial" pitchFamily="34" charset="0"/>
            </a:endParaRPr>
          </a:p>
          <a:p>
            <a:pPr lvl="5" indent="-308610">
              <a:lnSpc>
                <a:spcPct val="95000"/>
              </a:lnSpc>
              <a:spcBef>
                <a:spcPct val="0"/>
              </a:spcBef>
              <a:buClr>
                <a:srgbClr val="0033CC"/>
              </a:buClr>
              <a:buNone/>
            </a:pPr>
            <a:endParaRPr lang="ru-RU" sz="2800" dirty="0" smtClean="0">
              <a:latin typeface="Arial" pitchFamily="34" charset="0"/>
            </a:endParaRPr>
          </a:p>
          <a:p>
            <a:pPr lvl="5" indent="-308610">
              <a:lnSpc>
                <a:spcPct val="95000"/>
              </a:lnSpc>
              <a:spcBef>
                <a:spcPct val="0"/>
              </a:spcBef>
              <a:buClr>
                <a:srgbClr val="0033CC"/>
              </a:buClr>
              <a:buNone/>
            </a:pPr>
            <a:r>
              <a:rPr lang="ru-RU" sz="2800" dirty="0" smtClean="0">
                <a:latin typeface="Arial" pitchFamily="34" charset="0"/>
              </a:rPr>
              <a:t>         </a:t>
            </a:r>
            <a:r>
              <a:rPr lang="en-US" sz="2800" dirty="0" err="1" smtClean="0">
                <a:latin typeface="Arial" pitchFamily="34" charset="0"/>
              </a:rPr>
              <a:t>Кости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ребенка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очень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гибкие</a:t>
            </a:r>
            <a:r>
              <a:rPr lang="ru-RU" sz="2800" dirty="0" smtClean="0">
                <a:latin typeface="Arial" pitchFamily="34" charset="0"/>
              </a:rPr>
              <a:t>,</a:t>
            </a:r>
            <a:endParaRPr lang="en-US" sz="2800" dirty="0" smtClean="0"/>
          </a:p>
          <a:p>
            <a:pPr lvl="1" indent="-308610">
              <a:lnSpc>
                <a:spcPct val="95000"/>
              </a:lnSpc>
              <a:spcBef>
                <a:spcPct val="0"/>
              </a:spcBef>
              <a:buClr>
                <a:srgbClr val="0033CC"/>
              </a:buClr>
              <a:buNone/>
            </a:pPr>
            <a:r>
              <a:rPr lang="ru-RU" sz="2800" dirty="0" smtClean="0">
                <a:latin typeface="Arial" pitchFamily="34" charset="0"/>
              </a:rPr>
              <a:t>                     в</a:t>
            </a:r>
            <a:r>
              <a:rPr lang="en-US" sz="2800" dirty="0" err="1" smtClean="0">
                <a:latin typeface="Arial" pitchFamily="34" charset="0"/>
              </a:rPr>
              <a:t>от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почему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надо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следить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за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            осанкой </a:t>
            </a:r>
            <a:r>
              <a:rPr lang="ru-RU" sz="2800" dirty="0" err="1" smtClean="0">
                <a:latin typeface="Arial" pitchFamily="34" charset="0"/>
              </a:rPr>
              <a:t>п</a:t>
            </a:r>
            <a:r>
              <a:rPr lang="en-US" sz="2800" dirty="0" err="1" smtClean="0">
                <a:latin typeface="Arial" pitchFamily="34" charset="0"/>
              </a:rPr>
              <a:t>ри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ходьбе</a:t>
            </a:r>
            <a:r>
              <a:rPr lang="en-US" sz="2800" dirty="0">
                <a:latin typeface="Arial" pitchFamily="34" charset="0"/>
              </a:rPr>
              <a:t> и </a:t>
            </a:r>
            <a:r>
              <a:rPr lang="en-US" sz="2800" dirty="0" err="1">
                <a:latin typeface="Arial" pitchFamily="34" charset="0"/>
              </a:rPr>
              <a:t>сидя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за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партой</a:t>
            </a:r>
            <a:r>
              <a:rPr lang="ru-RU" sz="2800" dirty="0" smtClean="0">
                <a:latin typeface="Arial" pitchFamily="34" charset="0"/>
              </a:rPr>
              <a:t>.</a:t>
            </a:r>
            <a:endParaRPr lang="en-US" sz="2800" dirty="0"/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33CC"/>
              </a:buClr>
              <a:buNone/>
            </a:pPr>
            <a:r>
              <a:rPr lang="en-US" sz="2800" dirty="0" err="1">
                <a:latin typeface="Arial" pitchFamily="34" charset="0"/>
              </a:rPr>
              <a:t>Если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это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не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соблюдать</a:t>
            </a:r>
            <a:r>
              <a:rPr lang="en-US" sz="2800" dirty="0">
                <a:latin typeface="Arial" pitchFamily="34" charset="0"/>
              </a:rPr>
              <a:t> – </a:t>
            </a:r>
            <a:r>
              <a:rPr lang="en-US" sz="2800" dirty="0" err="1">
                <a:latin typeface="Arial" pitchFamily="34" charset="0"/>
              </a:rPr>
              <a:t>позвоночник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</a:rPr>
              <a:t>иск</a:t>
            </a:r>
            <a:r>
              <a:rPr lang="ru-RU" sz="2800" dirty="0" err="1" smtClean="0">
                <a:latin typeface="Arial" pitchFamily="34" charset="0"/>
              </a:rPr>
              <a:t>р</a:t>
            </a:r>
            <a:r>
              <a:rPr lang="en-US" sz="2800" dirty="0" err="1" smtClean="0">
                <a:latin typeface="Arial" pitchFamily="34" charset="0"/>
              </a:rPr>
              <a:t>ивляется</a:t>
            </a:r>
            <a:r>
              <a:rPr lang="ru-RU" sz="2800" dirty="0" smtClean="0">
                <a:latin typeface="Arial" pitchFamily="34" charset="0"/>
              </a:rPr>
              <a:t>.</a:t>
            </a:r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33CC"/>
              </a:buClr>
              <a:buFontTx/>
              <a:buChar char="•"/>
            </a:pPr>
            <a:endParaRPr lang="en-US" sz="2800" dirty="0">
              <a:latin typeface="Arial" pitchFamily="34" charset="0"/>
            </a:endParaRPr>
          </a:p>
        </p:txBody>
      </p:sp>
      <p:pic>
        <p:nvPicPr>
          <p:cNvPr id="4" name="Рисунок 3" descr="http://www.uraledu.ru/files/images/1_12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21463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8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28625"/>
            <a:ext cx="7696200" cy="928688"/>
          </a:xfrm>
        </p:spPr>
        <p:txBody>
          <a:bodyPr/>
          <a:lstStyle/>
          <a:p>
            <a:pPr algn="ctr" eaLnBrk="1" hangingPunct="1"/>
            <a:r>
              <a:rPr lang="ru-RU" smtClean="0"/>
              <a:t>От чего портится осанка?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14500"/>
            <a:ext cx="8715375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Осанка портится от неправильной посадки за партой или дома во время приготовления  уроков.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Грудная клетка сдавливается если                             сидеть согнувшись за партой.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Позвоночник искривляется.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              </a:t>
            </a:r>
          </a:p>
        </p:txBody>
      </p:sp>
      <p:pic>
        <p:nvPicPr>
          <p:cNvPr id="25604" name="Picture 5" descr="C:\Users\1\Pictures\поц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356992"/>
            <a:ext cx="2405063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Как проверить правильность своей осанки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Встаньте к стене, плотно прижав пятки вместе, таз, спину и голову, не сгибаясь.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Попросите своего товарища просунуть плашмя кисть руки между вашей спиной и стенкой на уровне пояса. Если кисть проходит, легко касаясь спины и стенки – у вас правильная осанка, если кисть проходит с трудом или не проходит – вы сутулы, у вас неправильная осанка. </a:t>
            </a:r>
          </a:p>
        </p:txBody>
      </p:sp>
    </p:spTree>
  </p:cSld>
  <p:clrMapOvr>
    <a:masterClrMapping/>
  </p:clrMapOvr>
  <p:transition advTm="1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21482" y="502920"/>
            <a:ext cx="5406390" cy="5319237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</a:rPr>
              <a:t>Неправильная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</a:rPr>
              <a:t>осанка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</a:rPr>
              <a:t>и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</a:rPr>
              <a:t>походка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</a:rPr>
              <a:t>причиняют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</a:rPr>
              <a:t>большой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</a:rPr>
              <a:t>вред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</a:rPr>
              <a:t>здоровью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3200" b="1" dirty="0">
              <a:solidFill>
                <a:schemeClr val="tx1"/>
              </a:solidFill>
              <a:latin typeface="Arial" pitchFamily="34" charset="0"/>
            </a:endParaRPr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6600CC"/>
              </a:buClr>
              <a:buFont typeface="Arial" pitchFamily="34" charset="0"/>
              <a:buChar char="•"/>
            </a:pPr>
            <a:r>
              <a:rPr lang="en-US" sz="2800" b="1" i="1" dirty="0" err="1">
                <a:latin typeface="Arial" pitchFamily="34" charset="0"/>
              </a:rPr>
              <a:t>Человек</a:t>
            </a:r>
            <a:r>
              <a:rPr lang="en-US" sz="2800" b="1" i="1" dirty="0">
                <a:latin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</a:rPr>
              <a:t>становится</a:t>
            </a:r>
            <a:r>
              <a:rPr lang="en-US" sz="2800" b="1" i="1" dirty="0">
                <a:latin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</a:rPr>
              <a:t>хилым</a:t>
            </a:r>
            <a:r>
              <a:rPr lang="en-US" sz="2800" b="1" i="1" dirty="0">
                <a:latin typeface="Arial" pitchFamily="34" charset="0"/>
              </a:rPr>
              <a:t>, </a:t>
            </a:r>
            <a:endParaRPr lang="en-US" dirty="0"/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FF6600"/>
              </a:buClr>
              <a:buFontTx/>
              <a:buChar char="•"/>
            </a:pPr>
            <a:r>
              <a:rPr lang="en-US" sz="2800" b="1" i="1" dirty="0" err="1">
                <a:latin typeface="Arial" pitchFamily="34" charset="0"/>
              </a:rPr>
              <a:t>затрудняется</a:t>
            </a:r>
            <a:r>
              <a:rPr lang="en-US" sz="2800" b="1" i="1" dirty="0">
                <a:latin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</a:rPr>
              <a:t>дыхание</a:t>
            </a:r>
            <a:endParaRPr lang="en-US" dirty="0"/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8000"/>
              </a:buClr>
              <a:buFontTx/>
              <a:buChar char="•"/>
            </a:pPr>
            <a:r>
              <a:rPr lang="en-US" sz="2800" b="1" i="1" dirty="0" err="1">
                <a:latin typeface="Arial" pitchFamily="34" charset="0"/>
              </a:rPr>
              <a:t>Усложняется</a:t>
            </a:r>
            <a:r>
              <a:rPr lang="en-US" sz="2800" b="1" i="1" dirty="0">
                <a:latin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</a:rPr>
              <a:t>работа</a:t>
            </a:r>
            <a:r>
              <a:rPr lang="en-US" sz="2800" b="1" i="1" dirty="0">
                <a:latin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</a:rPr>
              <a:t>сердца</a:t>
            </a:r>
            <a:r>
              <a:rPr lang="en-US" sz="2800" b="1" i="1" dirty="0">
                <a:latin typeface="Arial" pitchFamily="34" charset="0"/>
              </a:rPr>
              <a:t>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068960"/>
            <a:ext cx="3277553" cy="3554730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7583487" cy="96815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dirty="0" smtClean="0"/>
              <a:t>            Правила посадки.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2815"/>
            <a:ext cx="8208963" cy="460893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Сидеть прямо, голову слегка наклоняйте вперёд, но не опускайте низко.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Не упирайтесь грудью в край стола:                                                              между столом и грудью должна свободно                                           проходить кисть руки.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Чтобы меньше уставать, опирайтесь                                                            на спинку сиденья.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Обе ноги ставьте на пол всей подошвой,                                                                                         а не только носками или пятками.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Обе руки кладите на стол так, чтобы они                                                            свободно лежали; плечи держите на одной                                                         высоте.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Когда слушаете учителя, можете слегка откинуться на спинку стула и заложить руки за спину.</a:t>
            </a:r>
          </a:p>
          <a:p>
            <a:pPr eaLnBrk="1" hangingPunct="1">
              <a:lnSpc>
                <a:spcPct val="90000"/>
              </a:lnSpc>
            </a:pPr>
            <a:endParaRPr lang="ru-RU" sz="2300" dirty="0" smtClean="0"/>
          </a:p>
        </p:txBody>
      </p:sp>
    </p:spTree>
  </p:cSld>
  <p:clrMapOvr>
    <a:masterClrMapping/>
  </p:clrMapOvr>
  <p:transition advTm="7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.4|1.5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166</TotalTime>
  <Words>650</Words>
  <Application>Microsoft Office PowerPoint</Application>
  <PresentationFormat>Экран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Поговорим о правильной осанке</vt:lpstr>
      <vt:lpstr>       Что такое осанка?</vt:lpstr>
      <vt:lpstr>Слайд 3</vt:lpstr>
      <vt:lpstr>Слайд 4</vt:lpstr>
      <vt:lpstr>Почему нужна правильная осанка?</vt:lpstr>
      <vt:lpstr>От чего портится осанка?</vt:lpstr>
      <vt:lpstr>Как проверить правильность своей осанки</vt:lpstr>
      <vt:lpstr>Слайд 8</vt:lpstr>
      <vt:lpstr>            Правила посадки.</vt:lpstr>
      <vt:lpstr> Искривлению позвоночника способствует форма и перегрузка школьного портфеля.  </vt:lpstr>
      <vt:lpstr>Слайд 11</vt:lpstr>
      <vt:lpstr>Слайд 12</vt:lpstr>
      <vt:lpstr>Слайд 13</vt:lpstr>
      <vt:lpstr>Слайд 14</vt:lpstr>
      <vt:lpstr>Соблюдай эти правила: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Поговорим о правильной осанке</dc:title>
  <dc:creator>Ирина</dc:creator>
  <cp:lastModifiedBy>Диана</cp:lastModifiedBy>
  <cp:revision>19</cp:revision>
  <dcterms:created xsi:type="dcterms:W3CDTF">2011-04-20T12:56:50Z</dcterms:created>
  <dcterms:modified xsi:type="dcterms:W3CDTF">2011-04-20T16:28:22Z</dcterms:modified>
</cp:coreProperties>
</file>