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61" r:id="rId4"/>
    <p:sldId id="262" r:id="rId5"/>
    <p:sldId id="264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77" r:id="rId18"/>
    <p:sldId id="282" r:id="rId19"/>
    <p:sldId id="278" r:id="rId20"/>
    <p:sldId id="283" r:id="rId21"/>
    <p:sldId id="279" r:id="rId22"/>
    <p:sldId id="280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83" d="100"/>
          <a:sy n="83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8C609-B4FA-4F96-AEBA-761B06B0227A}" type="datetimeFigureOut">
              <a:rPr lang="ru-RU" smtClean="0"/>
              <a:pPr/>
              <a:t>31.08.2011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E68EF-3E23-4000-B2CF-8D287024B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68EF-3E23-4000-B2CF-8D287024BF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2C57-3C1A-4177-941D-49A49844E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chemuka.ru/2010/05/pochemu-materiki-tak-nazyvayutsy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citkasur.files.wordpress.com/2009/05/3.gif?w=360&amp;h=360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50c66d7a437b827fbc260695fcf93232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Багетная рамка 8"/>
          <p:cNvSpPr/>
          <p:nvPr/>
        </p:nvSpPr>
        <p:spPr>
          <a:xfrm>
            <a:off x="3357563" y="3929063"/>
            <a:ext cx="4714875" cy="1214437"/>
          </a:xfrm>
          <a:prstGeom prst="beve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2214563" y="1143000"/>
            <a:ext cx="5786437" cy="857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chemeClr val="bg1"/>
                </a:solidFill>
                <a:latin typeface="Arial Narrow" pitchFamily="34" charset="0"/>
              </a:rPr>
              <a:t>Знаете ли вы?..</a:t>
            </a:r>
            <a:endParaRPr lang="ru-RU" sz="28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124" name="Picture 7" descr="D: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1563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357563" y="3929063"/>
            <a:ext cx="4714875" cy="1285875"/>
          </a:xfrm>
        </p:spPr>
        <p:txBody>
          <a:bodyPr/>
          <a:lstStyle/>
          <a:p>
            <a:r>
              <a:rPr lang="uk-UA" sz="2400" b="1" dirty="0" err="1" smtClean="0">
                <a:solidFill>
                  <a:schemeClr val="bg1"/>
                </a:solidFill>
                <a:latin typeface="Arial Narrow" pitchFamily="34" charset="0"/>
              </a:rPr>
              <a:t>Реши</a:t>
            </a:r>
            <a:r>
              <a:rPr lang="uk-UA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latin typeface="Arial Narrow" pitchFamily="34" charset="0"/>
              </a:rPr>
              <a:t>сначала</a:t>
            </a:r>
            <a:r>
              <a:rPr lang="uk-UA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latin typeface="Arial Narrow" pitchFamily="34" charset="0"/>
              </a:rPr>
              <a:t>уравнения</a:t>
            </a:r>
            <a:r>
              <a:rPr lang="uk-UA" sz="2400" b="1" dirty="0" smtClean="0">
                <a:solidFill>
                  <a:schemeClr val="bg1"/>
                </a:solidFill>
                <a:latin typeface="Arial Narrow" pitchFamily="34" charset="0"/>
              </a:rPr>
              <a:t>,</a:t>
            </a:r>
          </a:p>
          <a:p>
            <a:r>
              <a:rPr lang="uk-UA" sz="2400" b="1" dirty="0" err="1" smtClean="0">
                <a:solidFill>
                  <a:schemeClr val="bg1"/>
                </a:solidFill>
                <a:latin typeface="Arial Narrow" pitchFamily="34" charset="0"/>
              </a:rPr>
              <a:t>затем</a:t>
            </a:r>
            <a:r>
              <a:rPr lang="uk-UA" sz="2400" b="1" dirty="0" smtClean="0">
                <a:solidFill>
                  <a:schemeClr val="bg1"/>
                </a:solidFill>
                <a:latin typeface="Arial Narrow" pitchFamily="34" charset="0"/>
              </a:rPr>
              <a:t> – </a:t>
            </a:r>
            <a:r>
              <a:rPr lang="uk-UA" sz="2400" b="1" dirty="0" err="1" smtClean="0">
                <a:solidFill>
                  <a:schemeClr val="bg1"/>
                </a:solidFill>
                <a:latin typeface="Arial Narrow" pitchFamily="34" charset="0"/>
              </a:rPr>
              <a:t>преобразуй</a:t>
            </a:r>
            <a:r>
              <a:rPr lang="uk-UA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latin typeface="Arial Narrow" pitchFamily="34" charset="0"/>
              </a:rPr>
              <a:t>именованные</a:t>
            </a:r>
            <a:r>
              <a:rPr lang="uk-UA" sz="2400" b="1" dirty="0" smtClean="0">
                <a:solidFill>
                  <a:schemeClr val="bg1"/>
                </a:solidFill>
                <a:latin typeface="Arial Narrow" pitchFamily="34" charset="0"/>
              </a:rPr>
              <a:t> числа.</a:t>
            </a:r>
            <a:endParaRPr lang="ru-RU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00125" y="2214563"/>
            <a:ext cx="7143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Какая птица кормит своих птенцов тысячу раз за сутки?</a:t>
            </a:r>
          </a:p>
        </p:txBody>
      </p:sp>
      <p:pic>
        <p:nvPicPr>
          <p:cNvPr id="11" name="Picture 12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53400" y="2362200"/>
            <a:ext cx="838200" cy="118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857250"/>
            <a:ext cx="4857750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4500563"/>
            <a:ext cx="4643438" cy="235743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25 –Х = 13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214563"/>
            <a:ext cx="4643438" cy="2286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5400" dirty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Х – 78 = 21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071688"/>
            <a:ext cx="4500562" cy="24288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Х </a:t>
            </a:r>
            <a:r>
              <a:rPr lang="ru-RU" sz="4800" b="1" dirty="0" err="1">
                <a:solidFill>
                  <a:srgbClr val="002060"/>
                </a:solidFill>
                <a:latin typeface="Arial Narrow" pitchFamily="34" charset="0"/>
              </a:rPr>
              <a:t>х</a:t>
            </a: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 7 = 56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4643438" cy="22145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Arial Narrow" pitchFamily="34" charset="0"/>
              </a:rPr>
              <a:t>2 дм 6 см =... см </a:t>
            </a:r>
            <a:endParaRPr lang="ru-RU" sz="6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0"/>
            <a:ext cx="4500562" cy="214312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4800" b="1" dirty="0">
                <a:solidFill>
                  <a:srgbClr val="0070C0"/>
                </a:solidFill>
                <a:latin typeface="Arial Narrow" pitchFamily="34" charset="0"/>
              </a:rPr>
              <a:t>45 см = … </a:t>
            </a:r>
            <a:r>
              <a:rPr lang="ru-RU" sz="5400" b="1" dirty="0">
                <a:solidFill>
                  <a:srgbClr val="0070C0"/>
                </a:solidFill>
                <a:latin typeface="Arial Narrow" pitchFamily="34" charset="0"/>
              </a:rPr>
              <a:t>мм</a:t>
            </a:r>
            <a:endParaRPr lang="ru-RU" sz="4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4500563"/>
            <a:ext cx="4500562" cy="235743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0C0"/>
                </a:solidFill>
                <a:latin typeface="Arial Narrow" pitchFamily="34" charset="0"/>
              </a:rPr>
              <a:t>6 см 2 </a:t>
            </a:r>
            <a:r>
              <a:rPr lang="ru-RU" sz="4800" b="1" dirty="0" err="1">
                <a:solidFill>
                  <a:srgbClr val="0070C0"/>
                </a:solidFill>
                <a:latin typeface="Arial Narrow" pitchFamily="34" charset="0"/>
              </a:rPr>
              <a:t>мм=</a:t>
            </a:r>
            <a:r>
              <a:rPr lang="ru-RU" sz="4800" b="1" dirty="0">
                <a:solidFill>
                  <a:srgbClr val="0070C0"/>
                </a:solidFill>
                <a:latin typeface="Arial Narrow" pitchFamily="34" charset="0"/>
              </a:rPr>
              <a:t>… 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3429000" y="4357688"/>
            <a:ext cx="4572000" cy="1143000"/>
          </a:xfrm>
          <a:prstGeom prst="beve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2214563" y="1143000"/>
            <a:ext cx="5786437" cy="857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chemeClr val="bg1"/>
                </a:solidFill>
                <a:latin typeface="Arial Narrow" pitchFamily="34" charset="0"/>
              </a:rPr>
              <a:t>Знаете ли вы?..</a:t>
            </a:r>
            <a:endParaRPr lang="ru-RU" sz="28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72" name="Picture 7" descr="D: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1563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875" y="4500563"/>
            <a:ext cx="4286250" cy="714375"/>
          </a:xfrm>
        </p:spPr>
        <p:txBody>
          <a:bodyPr/>
          <a:lstStyle/>
          <a:p>
            <a:r>
              <a:rPr lang="uk-UA" sz="3600" b="1" dirty="0" err="1" smtClean="0">
                <a:solidFill>
                  <a:schemeClr val="bg1"/>
                </a:solidFill>
                <a:latin typeface="Arial Narrow" pitchFamily="34" charset="0"/>
              </a:rPr>
              <a:t>Реши</a:t>
            </a:r>
            <a:r>
              <a:rPr lang="uk-UA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3600" b="1" dirty="0" err="1" smtClean="0">
                <a:solidFill>
                  <a:schemeClr val="bg1"/>
                </a:solidFill>
                <a:latin typeface="Arial Narrow" pitchFamily="34" charset="0"/>
              </a:rPr>
              <a:t>задачи</a:t>
            </a:r>
            <a:r>
              <a:rPr lang="uk-UA" sz="3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752600" y="2057400"/>
            <a:ext cx="6357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Какое животное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имеет 25 000 зубов</a:t>
            </a: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?</a:t>
            </a:r>
          </a:p>
        </p:txBody>
      </p:sp>
      <p:pic>
        <p:nvPicPr>
          <p:cNvPr id="8" name="Picture 12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3800" y="2286000"/>
            <a:ext cx="1066800" cy="1371600"/>
          </a:xfrm>
          <a:prstGeom prst="rect">
            <a:avLst/>
          </a:prstGeom>
        </p:spPr>
      </p:pic>
      <p:pic>
        <p:nvPicPr>
          <p:cNvPr id="12" name="Picture 45" descr="13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962400"/>
            <a:ext cx="11715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857250"/>
            <a:ext cx="7429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агетная рамка 4"/>
          <p:cNvSpPr/>
          <p:nvPr/>
        </p:nvSpPr>
        <p:spPr>
          <a:xfrm>
            <a:off x="0" y="0"/>
            <a:ext cx="9144000" cy="1928813"/>
          </a:xfrm>
          <a:prstGeom prst="bevel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Одна тетрадь стоит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3 рубля. 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Сколько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стоят 9 таких тетрадей?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0" y="4357688"/>
            <a:ext cx="9144000" cy="2500312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5 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тюльпанов поставили в 5 ваз поровну в каждую вазу. Сколько тюльпанов в каждой вазе?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0" y="1928813"/>
            <a:ext cx="9144000" cy="2500312"/>
          </a:xfrm>
          <a:prstGeom prst="bevel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. У Коли было 50 рублей и 10 рублей. Он купил ручку за 30 рублей. Сколько денег осталось у Коли?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3429000" y="4429125"/>
            <a:ext cx="4429125" cy="1143000"/>
          </a:xfrm>
          <a:prstGeom prst="beve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2214563" y="1143000"/>
            <a:ext cx="5786437" cy="857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chemeClr val="bg1"/>
                </a:solidFill>
                <a:latin typeface="Arial Narrow" pitchFamily="34" charset="0"/>
              </a:rPr>
              <a:t>Знаете ли вы?..</a:t>
            </a:r>
            <a:endParaRPr lang="ru-RU" sz="28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20" name="Picture 7" descr="D: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1563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00438" y="4429125"/>
            <a:ext cx="4271962" cy="1143000"/>
          </a:xfrm>
        </p:spPr>
        <p:txBody>
          <a:bodyPr/>
          <a:lstStyle/>
          <a:p>
            <a:r>
              <a:rPr lang="uk-UA" sz="2800" b="1" dirty="0" err="1" smtClean="0">
                <a:solidFill>
                  <a:schemeClr val="bg1"/>
                </a:solidFill>
                <a:latin typeface="Arial Narrow" pitchFamily="34" charset="0"/>
              </a:rPr>
              <a:t>Найдите</a:t>
            </a:r>
            <a:r>
              <a:rPr lang="uk-UA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Arial Narrow" pitchFamily="34" charset="0"/>
              </a:rPr>
              <a:t>“лишнее”</a:t>
            </a:r>
            <a:r>
              <a:rPr lang="uk-UA" sz="2800" b="1" dirty="0" smtClean="0">
                <a:solidFill>
                  <a:schemeClr val="bg1"/>
                </a:solidFill>
                <a:latin typeface="Arial Narrow" pitchFamily="34" charset="0"/>
              </a:rPr>
              <a:t> слово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000250" y="22145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Какая лягушка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самая большая?</a:t>
            </a:r>
          </a:p>
        </p:txBody>
      </p:sp>
      <p:pic>
        <p:nvPicPr>
          <p:cNvPr id="11" name="Picture 12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1400" y="2667000"/>
            <a:ext cx="1219200" cy="1447800"/>
          </a:xfrm>
          <a:prstGeom prst="rect">
            <a:avLst/>
          </a:prstGeom>
        </p:spPr>
      </p:pic>
      <p:pic>
        <p:nvPicPr>
          <p:cNvPr id="12" name="Picture 45" descr="13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91000"/>
            <a:ext cx="11715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786063" y="142875"/>
            <a:ext cx="3500437" cy="5715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Голиаф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857250"/>
            <a:ext cx="750093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857232"/>
            <a:ext cx="4000491" cy="500066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286125"/>
            <a:ext cx="9144000" cy="3571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Arial Narrow" pitchFamily="34" charset="0"/>
              </a:rPr>
              <a:t> Век, год, метр, месяц, час, минута</a:t>
            </a:r>
            <a:endParaRPr lang="ru-RU" sz="5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32861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Arial Narrow" pitchFamily="34" charset="0"/>
              </a:rPr>
              <a:t>Метр, сантиметр, дециметр,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Arial Narrow" pitchFamily="34" charset="0"/>
              </a:rPr>
              <a:t>килограмм,  миллиметр </a:t>
            </a:r>
            <a:endParaRPr lang="ru-RU" sz="5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3429000" y="4429125"/>
            <a:ext cx="4429125" cy="1143000"/>
          </a:xfrm>
          <a:prstGeom prst="beve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2214563" y="1143000"/>
            <a:ext cx="5786437" cy="857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chemeClr val="bg1"/>
                </a:solidFill>
                <a:latin typeface="Arial Narrow" pitchFamily="34" charset="0"/>
              </a:rPr>
              <a:t>Знаете ли вы?..</a:t>
            </a:r>
            <a:endParaRPr lang="ru-RU" sz="28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20" name="Picture 7" descr="D: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1563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00438" y="4429125"/>
            <a:ext cx="4271962" cy="1143000"/>
          </a:xfrm>
        </p:spPr>
        <p:txBody>
          <a:bodyPr/>
          <a:lstStyle/>
          <a:p>
            <a:r>
              <a:rPr lang="uk-UA" sz="2800" b="1" dirty="0" err="1" smtClean="0">
                <a:solidFill>
                  <a:schemeClr val="bg1"/>
                </a:solidFill>
                <a:latin typeface="Arial Narrow" pitchFamily="34" charset="0"/>
              </a:rPr>
              <a:t>Расшифруйте</a:t>
            </a:r>
            <a:r>
              <a:rPr lang="uk-UA" sz="28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uk-UA" sz="2800" b="1" dirty="0" err="1" smtClean="0">
                <a:solidFill>
                  <a:schemeClr val="bg1"/>
                </a:solidFill>
                <a:latin typeface="Arial Narrow" pitchFamily="34" charset="0"/>
              </a:rPr>
              <a:t>ребусы</a:t>
            </a:r>
            <a:endParaRPr lang="uk-UA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000250" y="22145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Какая 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рыба плавает быстрее всех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+mn-cs"/>
              </a:rPr>
              <a:t>?</a:t>
            </a:r>
            <a:endParaRPr lang="ru-RU" sz="4800" b="1" dirty="0">
              <a:solidFill>
                <a:srgbClr val="00206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1" name="Picture 12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1400" y="2895600"/>
            <a:ext cx="1219200" cy="1295400"/>
          </a:xfrm>
          <a:prstGeom prst="rect">
            <a:avLst/>
          </a:prstGeom>
        </p:spPr>
      </p:pic>
      <p:pic>
        <p:nvPicPr>
          <p:cNvPr id="12" name="Picture 45" descr="13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91000"/>
            <a:ext cx="11715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838200"/>
            <a:ext cx="5867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age06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91000"/>
            <a:ext cx="6400800" cy="19050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число.gif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800" y="2133600"/>
            <a:ext cx="5867400" cy="20574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дв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57200"/>
            <a:ext cx="5791200" cy="1662122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3429000" y="4429125"/>
            <a:ext cx="4429125" cy="1143000"/>
          </a:xfrm>
          <a:prstGeom prst="beve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2214563" y="1143000"/>
            <a:ext cx="5786437" cy="857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chemeClr val="bg1"/>
                </a:solidFill>
                <a:latin typeface="Arial Narrow" pitchFamily="34" charset="0"/>
              </a:rPr>
              <a:t>Знаете ли вы?..</a:t>
            </a:r>
            <a:endParaRPr lang="ru-RU" sz="28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20" name="Picture 7" descr="D: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1563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00438" y="4429125"/>
            <a:ext cx="4271962" cy="1143000"/>
          </a:xfrm>
        </p:spPr>
        <p:txBody>
          <a:bodyPr/>
          <a:lstStyle/>
          <a:p>
            <a:r>
              <a:rPr lang="uk-UA" sz="2800" b="1" dirty="0" err="1" smtClean="0">
                <a:solidFill>
                  <a:schemeClr val="bg1"/>
                </a:solidFill>
                <a:latin typeface="Arial Narrow" pitchFamily="34" charset="0"/>
              </a:rPr>
              <a:t>Продолжите</a:t>
            </a:r>
            <a:r>
              <a:rPr lang="uk-UA" sz="2800" b="1" dirty="0" smtClean="0">
                <a:solidFill>
                  <a:schemeClr val="bg1"/>
                </a:solidFill>
                <a:latin typeface="Arial Narrow" pitchFamily="34" charset="0"/>
              </a:rPr>
              <a:t> ряд чисел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000250" y="22145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У какой птицы самый длинный язык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+mn-cs"/>
              </a:rPr>
              <a:t>?</a:t>
            </a:r>
            <a:endParaRPr lang="ru-RU" sz="4800" b="1" dirty="0">
              <a:solidFill>
                <a:srgbClr val="00206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1" name="Picture 12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1400" y="2667000"/>
            <a:ext cx="1066800" cy="1371600"/>
          </a:xfrm>
          <a:prstGeom prst="rect">
            <a:avLst/>
          </a:prstGeom>
        </p:spPr>
      </p:pic>
      <p:pic>
        <p:nvPicPr>
          <p:cNvPr id="12" name="Picture 45" descr="13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91000"/>
            <a:ext cx="11715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7200"/>
            <a:ext cx="43434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0" y="5257800"/>
            <a:ext cx="9144000" cy="1600200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12, 21, 13, 31, ? , ? 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0" y="3505200"/>
            <a:ext cx="9144000" cy="1752600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99, 77, 55, ?  , ? 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0" y="1752600"/>
            <a:ext cx="9144000" cy="1752600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3, 7, 11, 15, ?, ?, ?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0" y="0"/>
            <a:ext cx="9144000" cy="1828800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1, 2, 1, 3, 1, 4, ?  , ?  , ? , ?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219200" y="762000"/>
            <a:ext cx="7924800" cy="532447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       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4400" b="1" i="1" dirty="0" smtClean="0"/>
              <a:t>                </a:t>
            </a:r>
            <a:r>
              <a:rPr lang="ru-RU" sz="4400" b="1" i="1" dirty="0" smtClean="0">
                <a:solidFill>
                  <a:srgbClr val="00B0F0"/>
                </a:solidFill>
              </a:rPr>
              <a:t>1 сентября –</a:t>
            </a:r>
          </a:p>
          <a:p>
            <a:pPr>
              <a:buNone/>
            </a:pPr>
            <a:endParaRPr lang="ru-RU" sz="44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B0F0"/>
                </a:solidFill>
              </a:rPr>
              <a:t>                 особая дата!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Багетная рамка 9"/>
          <p:cNvSpPr/>
          <p:nvPr/>
        </p:nvSpPr>
        <p:spPr>
          <a:xfrm>
            <a:off x="3429000" y="4429125"/>
            <a:ext cx="4429125" cy="1143000"/>
          </a:xfrm>
          <a:prstGeom prst="beve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2214563" y="1143000"/>
            <a:ext cx="5786437" cy="857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chemeClr val="bg1"/>
                </a:solidFill>
                <a:latin typeface="Arial Narrow" pitchFamily="34" charset="0"/>
              </a:rPr>
              <a:t>Знаете ли вы?..</a:t>
            </a:r>
            <a:endParaRPr lang="ru-RU" sz="28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20" name="Picture 7" descr="D: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1563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00438" y="4429125"/>
            <a:ext cx="4271962" cy="1143000"/>
          </a:xfrm>
        </p:spPr>
        <p:txBody>
          <a:bodyPr/>
          <a:lstStyle/>
          <a:p>
            <a:r>
              <a:rPr lang="uk-UA" sz="2800" b="1" dirty="0" err="1" smtClean="0">
                <a:solidFill>
                  <a:schemeClr val="bg1"/>
                </a:solidFill>
                <a:latin typeface="Arial Narrow" pitchFamily="34" charset="0"/>
              </a:rPr>
              <a:t>Вспомни</a:t>
            </a:r>
            <a:r>
              <a:rPr lang="uk-UA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Arial Narrow" pitchFamily="34" charset="0"/>
              </a:rPr>
              <a:t>пословицу</a:t>
            </a:r>
            <a:endParaRPr lang="uk-UA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000250" y="22145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+mn-cs"/>
              </a:rPr>
              <a:t>Какое животное на суше прыгает выше всех?</a:t>
            </a:r>
            <a:endParaRPr lang="ru-RU" sz="4800" b="1" dirty="0">
              <a:solidFill>
                <a:srgbClr val="00206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1" name="Picture 12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3800" y="2819400"/>
            <a:ext cx="1066800" cy="1447800"/>
          </a:xfrm>
          <a:prstGeom prst="rect">
            <a:avLst/>
          </a:prstGeom>
        </p:spPr>
      </p:pic>
      <p:pic>
        <p:nvPicPr>
          <p:cNvPr id="12" name="Picture 45" descr="13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91000"/>
            <a:ext cx="11715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8182" t="10922" r="3189" b="5341"/>
          <a:stretch>
            <a:fillRect/>
          </a:stretch>
        </p:blipFill>
        <p:spPr bwMode="auto">
          <a:xfrm>
            <a:off x="1905000" y="1219200"/>
            <a:ext cx="571182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агетная рамка 6"/>
          <p:cNvSpPr/>
          <p:nvPr/>
        </p:nvSpPr>
        <p:spPr>
          <a:xfrm>
            <a:off x="0" y="1752600"/>
            <a:ext cx="9144000" cy="1752600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Старый друг ….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0" y="3505200"/>
            <a:ext cx="9144000" cy="1752600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За двумя зайцами погонишься - …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0" y="5105400"/>
            <a:ext cx="9144000" cy="1752600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Один ум хорошо, …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0" y="0"/>
            <a:ext cx="9144000" cy="1752600"/>
          </a:xfrm>
          <a:prstGeom prst="bevel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Семь раз отмерь, … 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 сентября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24863" cy="61198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81400" y="914400"/>
            <a:ext cx="510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325 году Константин Великий, римский император, сделавший христианство господствующей религией, созвал первый Вселенский собор, на котором, помимо прочего, было решено начинать </a:t>
            </a:r>
            <a:r>
              <a:rPr lang="ru-RU" sz="3200" b="1" dirty="0" smtClean="0"/>
              <a:t>новый год с 1 сентября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Константин Вели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2133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9144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Православная Русь начала отмечать начало нового года 1-ого сентября в конце 15 века. Первым годом, начавшимся на Руси с 1 сентября, был 1492-ой. И случилось это по указу  царя Иоанна III.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л и балалайк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19800" y="3124200"/>
            <a:ext cx="2319534" cy="2729770"/>
          </a:xfrm>
          <a:prstGeom prst="rect">
            <a:avLst/>
          </a:prstGeom>
        </p:spPr>
      </p:pic>
      <p:pic>
        <p:nvPicPr>
          <p:cNvPr id="6" name="Picture 3" descr="D:\MD\картинки\детские картинки-блестяшки анимашки\Клипарт 9\post-56918-125018307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62400"/>
            <a:ext cx="1981200" cy="1966929"/>
          </a:xfrm>
          <a:prstGeom prst="rect">
            <a:avLst/>
          </a:prstGeom>
          <a:noFill/>
        </p:spPr>
      </p:pic>
      <p:pic>
        <p:nvPicPr>
          <p:cNvPr id="8" name="Picture 3" descr="D:\MD\картинки\детские картинки-блестяшки анимашки\Клипарт 9\post-56918-125018307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962400"/>
            <a:ext cx="1981200" cy="1966929"/>
          </a:xfrm>
          <a:prstGeom prst="rect">
            <a:avLst/>
          </a:prstGeom>
          <a:noFill/>
        </p:spPr>
      </p:pic>
      <p:pic>
        <p:nvPicPr>
          <p:cNvPr id="9" name="Picture 3" descr="D:\MD\картинки\детские картинки-блестяшки анимашки\Клипарт 9\post-56918-125018307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3962400"/>
            <a:ext cx="1981200" cy="1966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Петр Перв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3263010" cy="42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38600" y="228600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Продолжалось сентябрьское “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новогодие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на Руси совсем не долго: уже в 1699 году Петр Первый издал указ о переносе Нового года на 1 января, чтобы не отличаться 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Почему Европа называется Европой"/>
              </a:rPr>
              <a:t>Европы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14800" y="2438400"/>
            <a:ext cx="411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традицию начинать учебный год по старинке 1 сентября оставили нетронутой. Вот почему именно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сентября дети идут в школу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потому что раньше этот день был первым днем не только учебного, но и календарного года!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0" y="762000"/>
            <a:ext cx="4343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1984 году Верховный Совет СССР учредил новый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– День Знаний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Датой же праздника стал самый любимый день всех первоклашек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сентября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ost-56918-125105129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72351" flipH="1">
            <a:off x="140504" y="295656"/>
            <a:ext cx="1105823" cy="1455074"/>
          </a:xfrm>
          <a:prstGeom prst="rect">
            <a:avLst/>
          </a:prstGeom>
        </p:spPr>
      </p:pic>
      <p:pic>
        <p:nvPicPr>
          <p:cNvPr id="7" name="Picture 3" descr="F:\Школа\Рисунки\мои рисунки\дети\1c843a75c361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733800"/>
            <a:ext cx="2819400" cy="2071692"/>
          </a:xfrm>
          <a:prstGeom prst="rect">
            <a:avLst/>
          </a:prstGeom>
          <a:noFill/>
        </p:spPr>
      </p:pic>
      <p:pic>
        <p:nvPicPr>
          <p:cNvPr id="10" name="Picture 5" descr="C41-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8600" y="3276600"/>
            <a:ext cx="2819400" cy="2514600"/>
          </a:xfrm>
          <a:prstGeom prst="rect">
            <a:avLst/>
          </a:prstGeom>
          <a:noFill/>
        </p:spPr>
      </p:pic>
      <p:pic>
        <p:nvPicPr>
          <p:cNvPr id="12" name="Picture 4" descr="F:\РАЗНОЕ\оформление презентаций\оформление\balloons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895600"/>
            <a:ext cx="843163" cy="1295400"/>
          </a:xfrm>
          <a:prstGeom prst="rect">
            <a:avLst/>
          </a:prstGeom>
          <a:noFill/>
        </p:spPr>
      </p:pic>
      <p:pic>
        <p:nvPicPr>
          <p:cNvPr id="13" name="Picture 4" descr="F:\РАЗНОЕ\оформление презентаций\оформление\balloons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57200"/>
            <a:ext cx="843163" cy="1295400"/>
          </a:xfrm>
          <a:prstGeom prst="rect">
            <a:avLst/>
          </a:prstGeom>
          <a:noFill/>
        </p:spPr>
      </p:pic>
      <p:pic>
        <p:nvPicPr>
          <p:cNvPr id="14" name="Picture 4" descr="F:\РАЗНОЕ\оформление презентаций\оформление\balloons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895600"/>
            <a:ext cx="843163" cy="1295400"/>
          </a:xfrm>
          <a:prstGeom prst="rect">
            <a:avLst/>
          </a:prstGeom>
          <a:noFill/>
        </p:spPr>
      </p:pic>
      <p:pic>
        <p:nvPicPr>
          <p:cNvPr id="15" name="Picture 4" descr="F:\РАЗНОЕ\оформление презентаций\оформление\balloons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419600"/>
            <a:ext cx="843163" cy="1295400"/>
          </a:xfrm>
          <a:prstGeom prst="rect">
            <a:avLst/>
          </a:prstGeom>
          <a:noFill/>
        </p:spPr>
      </p:pic>
      <p:pic>
        <p:nvPicPr>
          <p:cNvPr id="16" name="Picture 4" descr="F:\РАЗНОЕ\оформление презентаций\оформление\balloons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828800"/>
            <a:ext cx="843163" cy="1295400"/>
          </a:xfrm>
          <a:prstGeom prst="rect">
            <a:avLst/>
          </a:prstGeom>
          <a:noFill/>
        </p:spPr>
      </p:pic>
      <p:pic>
        <p:nvPicPr>
          <p:cNvPr id="17" name="Picture 4" descr="F:\РАЗНОЕ\оформление презентаций\оформление\balloons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572000"/>
            <a:ext cx="843163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6800" y="304800"/>
            <a:ext cx="670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     В </a:t>
            </a:r>
            <a:r>
              <a:rPr lang="ru-RU" sz="2000" b="1" i="1" dirty="0" smtClean="0"/>
              <a:t>Японии</a:t>
            </a:r>
            <a:r>
              <a:rPr lang="ru-RU" sz="2000" dirty="0" smtClean="0"/>
              <a:t> первый звонок звенит в апреле, а последний – в марте следующего года.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b="1" i="1" dirty="0" smtClean="0"/>
              <a:t>США</a:t>
            </a:r>
            <a:r>
              <a:rPr lang="ru-RU" sz="2000" dirty="0" smtClean="0"/>
              <a:t> вообще нет четко установленной даты первого дня нового учебного года. Дату определяет каждый образовательный округ: получается, что американские дети из разных штатов идут в школу в разные дни – кто-то в конце июля, кто-то в августе, а кто-то и в сентябре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В </a:t>
            </a:r>
            <a:r>
              <a:rPr lang="ru-RU" sz="2000" b="1" i="1" dirty="0" smtClean="0"/>
              <a:t>Австралии</a:t>
            </a:r>
            <a:r>
              <a:rPr lang="ru-RU" sz="2000" dirty="0" smtClean="0"/>
              <a:t> учебный год начинается в феврале.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 smtClean="0"/>
              <a:t>           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В </a:t>
            </a:r>
            <a:r>
              <a:rPr lang="ru-RU" sz="2000" b="1" i="1" dirty="0" smtClean="0"/>
              <a:t>Германии</a:t>
            </a:r>
            <a:r>
              <a:rPr lang="ru-RU" sz="2000" dirty="0" smtClean="0"/>
              <a:t> – в середине октября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8" name="Picture 4" descr="изучающий,классы,книги,люди,образование,письменные столы,проверки,ученики,школы,школьные принадлеж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81000"/>
            <a:ext cx="1045840" cy="104584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Pictures\люди\диты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0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91400" y="2590800"/>
            <a:ext cx="1295400" cy="1295400"/>
          </a:xfrm>
          <a:prstGeom prst="rect">
            <a:avLst/>
          </a:prstGeom>
          <a:noFill/>
          <a:ln/>
        </p:spPr>
      </p:pic>
      <p:pic>
        <p:nvPicPr>
          <p:cNvPr id="11" name="Picture 7" descr="Картинка 21 из 54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1143000" cy="1143000"/>
          </a:xfrm>
          <a:prstGeom prst="rect">
            <a:avLst/>
          </a:prstGeom>
          <a:noFill/>
        </p:spPr>
      </p:pic>
      <p:pic>
        <p:nvPicPr>
          <p:cNvPr id="12" name="Picture 3" descr="F:\ШКОЛА\КАРТИНКИ\3cc0d939e1fc3246b2ac17d954d50c2e-180x19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1148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PE07261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914400"/>
            <a:ext cx="952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Реэкспонирование  00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 r="39317"/>
          <a:stretch>
            <a:fillRect/>
          </a:stretch>
        </p:blipFill>
        <p:spPr bwMode="auto">
          <a:xfrm>
            <a:off x="0" y="1676400"/>
            <a:ext cx="1285419" cy="2514600"/>
          </a:xfrm>
          <a:prstGeom prst="rect">
            <a:avLst/>
          </a:prstGeom>
          <a:noFill/>
        </p:spPr>
      </p:pic>
      <p:pic>
        <p:nvPicPr>
          <p:cNvPr id="16" name="Рисунок 2" descr="77.png"/>
          <p:cNvPicPr>
            <a:picLocks noChangeAspect="1"/>
          </p:cNvPicPr>
          <p:nvPr/>
        </p:nvPicPr>
        <p:blipFill>
          <a:blip r:embed="rId11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3048000" y="4267200"/>
            <a:ext cx="1245873" cy="13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Багетная рамка 8"/>
          <p:cNvSpPr/>
          <p:nvPr/>
        </p:nvSpPr>
        <p:spPr>
          <a:xfrm>
            <a:off x="2928938" y="4214813"/>
            <a:ext cx="5214937" cy="1285875"/>
          </a:xfrm>
          <a:prstGeom prst="beve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214563" y="1214438"/>
            <a:ext cx="5786437" cy="85725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solidFill>
                  <a:schemeClr val="bg1"/>
                </a:solidFill>
                <a:latin typeface="Arial Narrow" pitchFamily="34" charset="0"/>
              </a:rPr>
              <a:t>Знаете ли вы?..</a:t>
            </a:r>
            <a:endParaRPr lang="ru-RU" sz="28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2286000"/>
            <a:ext cx="6286500" cy="185737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Какое насекомое имеет кровь белого цвета?</a:t>
            </a:r>
          </a:p>
        </p:txBody>
      </p:sp>
      <p:pic>
        <p:nvPicPr>
          <p:cNvPr id="3077" name="Picture 7" descr="D:\slova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1563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786063" y="4286250"/>
            <a:ext cx="5500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Реши примеры на синих,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а затем - на желтых карточках</a:t>
            </a:r>
            <a:r>
              <a:rPr lang="ru-RU" sz="32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.</a:t>
            </a:r>
          </a:p>
        </p:txBody>
      </p:sp>
      <p:pic>
        <p:nvPicPr>
          <p:cNvPr id="11" name="Picture 12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4800" y="2438400"/>
            <a:ext cx="1066800" cy="1371600"/>
          </a:xfrm>
          <a:prstGeom prst="rect">
            <a:avLst/>
          </a:prstGeom>
        </p:spPr>
      </p:pic>
      <p:pic>
        <p:nvPicPr>
          <p:cNvPr id="13" name="Picture 45" descr="13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91000"/>
            <a:ext cx="11715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1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785813"/>
            <a:ext cx="75009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214813"/>
            <a:ext cx="4572000" cy="128587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88 – 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500"/>
            <a:ext cx="4572000" cy="142875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34 + 13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428750"/>
            <a:ext cx="4572000" cy="142875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90 – 76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29250"/>
            <a:ext cx="4572000" cy="142875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45 – 9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85875"/>
            <a:ext cx="4572000" cy="157162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56 + 15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86250"/>
            <a:ext cx="4572000" cy="121443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91 – 45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0"/>
            <a:ext cx="4572000" cy="142875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60 – 17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857500"/>
            <a:ext cx="4572000" cy="1357313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29 + 71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500688"/>
            <a:ext cx="4572000" cy="1357312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48 – 32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4572000" cy="142875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80 –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598</Words>
  <Application>Microsoft Office PowerPoint</Application>
  <PresentationFormat>Экран (4:3)</PresentationFormat>
  <Paragraphs>87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Знаете ли вы?..</vt:lpstr>
      <vt:lpstr>Слайд 9</vt:lpstr>
      <vt:lpstr>Знаете ли вы?..</vt:lpstr>
      <vt:lpstr>Слайд 11</vt:lpstr>
      <vt:lpstr>Знаете ли вы?..</vt:lpstr>
      <vt:lpstr>Слайд 13</vt:lpstr>
      <vt:lpstr>Знаете ли вы?..</vt:lpstr>
      <vt:lpstr>Голиаф</vt:lpstr>
      <vt:lpstr>Знаете ли вы?..</vt:lpstr>
      <vt:lpstr>Слайд 17</vt:lpstr>
      <vt:lpstr>Знаете ли вы?..</vt:lpstr>
      <vt:lpstr>Слайд 19</vt:lpstr>
      <vt:lpstr>Знаете ли вы?..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66</cp:revision>
  <dcterms:created xsi:type="dcterms:W3CDTF">2011-08-29T18:50:56Z</dcterms:created>
  <dcterms:modified xsi:type="dcterms:W3CDTF">2011-08-31T01:06:56Z</dcterms:modified>
</cp:coreProperties>
</file>