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  <p:sldMasterId id="2147483714" r:id="rId5"/>
    <p:sldMasterId id="2147483726" r:id="rId6"/>
    <p:sldMasterId id="2147483738" r:id="rId7"/>
    <p:sldMasterId id="2147483750" r:id="rId8"/>
    <p:sldMasterId id="2147483762" r:id="rId9"/>
    <p:sldMasterId id="2147483774" r:id="rId10"/>
    <p:sldMasterId id="2147483786" r:id="rId11"/>
    <p:sldMasterId id="2147483798" r:id="rId12"/>
    <p:sldMasterId id="2147483810" r:id="rId13"/>
    <p:sldMasterId id="2147483822" r:id="rId14"/>
    <p:sldMasterId id="2147483834" r:id="rId15"/>
    <p:sldMasterId id="2147483846" r:id="rId16"/>
    <p:sldMasterId id="2147483858" r:id="rId17"/>
  </p:sldMasterIdLst>
  <p:notesMasterIdLst>
    <p:notesMasterId r:id="rId52"/>
  </p:notesMasterIdLst>
  <p:sldIdLst>
    <p:sldId id="256" r:id="rId18"/>
    <p:sldId id="257" r:id="rId19"/>
    <p:sldId id="259" r:id="rId20"/>
    <p:sldId id="258" r:id="rId21"/>
    <p:sldId id="260" r:id="rId22"/>
    <p:sldId id="280" r:id="rId23"/>
    <p:sldId id="281" r:id="rId24"/>
    <p:sldId id="283" r:id="rId25"/>
    <p:sldId id="282" r:id="rId26"/>
    <p:sldId id="284" r:id="rId27"/>
    <p:sldId id="285" r:id="rId28"/>
    <p:sldId id="286" r:id="rId29"/>
    <p:sldId id="288" r:id="rId30"/>
    <p:sldId id="290" r:id="rId31"/>
    <p:sldId id="289" r:id="rId32"/>
    <p:sldId id="292" r:id="rId33"/>
    <p:sldId id="293" r:id="rId34"/>
    <p:sldId id="291" r:id="rId35"/>
    <p:sldId id="269" r:id="rId36"/>
    <p:sldId id="266" r:id="rId37"/>
    <p:sldId id="270" r:id="rId38"/>
    <p:sldId id="267" r:id="rId39"/>
    <p:sldId id="273" r:id="rId40"/>
    <p:sldId id="264" r:id="rId41"/>
    <p:sldId id="271" r:id="rId42"/>
    <p:sldId id="272" r:id="rId43"/>
    <p:sldId id="263" r:id="rId44"/>
    <p:sldId id="274" r:id="rId45"/>
    <p:sldId id="268" r:id="rId46"/>
    <p:sldId id="275" r:id="rId47"/>
    <p:sldId id="265" r:id="rId48"/>
    <p:sldId id="276" r:id="rId49"/>
    <p:sldId id="277" r:id="rId50"/>
    <p:sldId id="278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5518D-8099-4AD6-92C4-7C63023D6C91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0D19B-DBAE-43E8-94F3-36C370C57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6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D19B-DBAE-43E8-94F3-36C370C577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8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9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752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835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603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535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142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506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292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115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063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534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413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372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195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609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557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511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138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281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189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440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4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780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088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30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806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141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132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723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055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493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744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26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15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773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75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957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733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103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393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568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679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960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4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486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105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143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04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702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510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38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981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421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850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77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219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767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949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646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794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076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723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732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959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9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5771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197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272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567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478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282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69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341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682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720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52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166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631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264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ADFF-782C-4AEA-8813-DF757D349C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DFE57-7BE1-4406-AB8A-72A58351EC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643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B0CB-D848-4604-991B-13B91F2C0BF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C3D45-09DC-4A3F-8C8B-3E537C02AA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150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7ACA-AF45-4493-942F-1A12C1A0906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1EDBB-62D5-4F98-B473-44AAB0559A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61213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2A9DE-404C-4F09-B7DA-9CF23785DF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8DD3B-A305-4BD9-A6F7-EFE92F4ED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403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4430-E94F-4510-83E7-263837ABA9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075EE-4484-4107-8BFA-9CFD0A1A48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673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EEAE-F8EC-463B-8D8C-CD9303C1BAD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9B44-4DEF-46D4-A94D-83588A2D14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0377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9BD-A5D3-4DE3-97CB-A0C8E9AD62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52F87-12DD-4737-9235-0B127917E6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7485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C29A-AA87-4FB0-96E2-1303D0023B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DD1DF-311E-4E48-AB5E-00BFA85869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18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983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9B91-1320-427A-8CD7-7AAE3AA1405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6AA4C-F026-485A-9E16-A0CED78E8D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106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ACD9-3584-4EA0-9EDF-EAB136EB3C1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C6E64-0B3D-42F5-9DBD-A845000808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2825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6C0B-1973-477D-854E-440B1028F8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EEE76-4112-45B9-A1A1-C05A4EFFBC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028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ADFF-782C-4AEA-8813-DF757D349C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DFE57-7BE1-4406-AB8A-72A58351EC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7964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B0CB-D848-4604-991B-13B91F2C0BF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C3D45-09DC-4A3F-8C8B-3E537C02AA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2633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7ACA-AF45-4493-942F-1A12C1A0906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1EDBB-62D5-4F98-B473-44AAB0559A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555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2A9DE-404C-4F09-B7DA-9CF23785DFC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8DD3B-A305-4BD9-A6F7-EFE92F4ED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074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4430-E94F-4510-83E7-263837ABA9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075EE-4484-4107-8BFA-9CFD0A1A48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0766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EEAE-F8EC-463B-8D8C-CD9303C1BAD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E9B44-4DEF-46D4-A94D-83588A2D14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364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9BD-A5D3-4DE3-97CB-A0C8E9AD62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52F87-12DD-4737-9235-0B127917E6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3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107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C29A-AA87-4FB0-96E2-1303D0023B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DD1DF-311E-4E48-AB5E-00BFA85869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474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9B91-1320-427A-8CD7-7AAE3AA1405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6AA4C-F026-485A-9E16-A0CED78E8D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62690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ACD9-3584-4EA0-9EDF-EAB136EB3C1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C6E64-0B3D-42F5-9DBD-A845000808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185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6C0B-1973-477D-854E-440B1028F8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EEE76-4112-45B9-A1A1-C05A4EFFBC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5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40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78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15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21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00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33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68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32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71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16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06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27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68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2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77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1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53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08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85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82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67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32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35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30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7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840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1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46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51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15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9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682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46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40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49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930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65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60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95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89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3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812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46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943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48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79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37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62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243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671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2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4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296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23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30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47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9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06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91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1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4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782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2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949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868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950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8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329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423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13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04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590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1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496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015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845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686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711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366714"/>
            <a:ext cx="596900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463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72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576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311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904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0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EAD1933-B11E-43BF-B514-EAEC70DDB47A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F1959D1-BE24-4E01-B101-2352103CA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0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5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1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7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0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5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3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22EC3F-D334-4792-8D63-15B9285C3F6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1FFED0-D2EA-4E42-BAF1-DF29D07BEF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22EC3F-D334-4792-8D63-15B9285C3F6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1FFED0-D2EA-4E42-BAF1-DF29D07BEF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6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2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4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7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4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7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889E-1C8D-4E1D-AA4C-CAAAFA794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2C15-D628-4435-A435-4DDB1383B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3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675249"/>
            <a:ext cx="10564837" cy="5500468"/>
          </a:xfrm>
        </p:spPr>
        <p:txBody>
          <a:bodyPr numCol="1"/>
          <a:lstStyle/>
          <a:p>
            <a:pPr algn="just"/>
            <a:r>
              <a:rPr lang="ru-RU" sz="4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Увеличить на </a:t>
            </a:r>
            <a:r>
              <a:rPr lang="ru-RU" sz="4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4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числа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2,  4,  3, 1,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5,  7, 8,  9,  10</a:t>
            </a:r>
          </a:p>
          <a:p>
            <a:endParaRPr lang="ru-RU" sz="4800" b="1" u="sng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уменьшить </a:t>
            </a:r>
            <a:r>
              <a:rPr lang="ru-RU" sz="4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4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4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числа: </a:t>
            </a:r>
            <a:endParaRPr lang="ru-RU" sz="4800" b="1" u="sng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0,   9,   5,  7,  6,  4,    10,   11,   12,   13</a:t>
            </a:r>
          </a:p>
          <a:p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88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098" y="464235"/>
            <a:ext cx="11605847" cy="1589648"/>
          </a:xfrm>
        </p:spPr>
        <p:txBody>
          <a:bodyPr/>
          <a:lstStyle/>
          <a:p>
            <a:r>
              <a:rPr lang="ru-RU" sz="4800" b="1" dirty="0">
                <a:solidFill>
                  <a:srgbClr val="FFFF00"/>
                </a:solidFill>
              </a:rPr>
              <a:t>Помоги </a:t>
            </a:r>
            <a:r>
              <a:rPr lang="ru-RU" sz="4800" b="1" dirty="0" smtClean="0">
                <a:solidFill>
                  <a:srgbClr val="FFFF00"/>
                </a:solidFill>
              </a:rPr>
              <a:t>Незнайке </a:t>
            </a:r>
            <a:r>
              <a:rPr lang="ru-RU" sz="4800" b="1" dirty="0">
                <a:solidFill>
                  <a:srgbClr val="FFFF00"/>
                </a:solidFill>
              </a:rPr>
              <a:t>найти пропущенное число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2419643"/>
            <a:ext cx="10564837" cy="3756073"/>
          </a:xfrm>
        </p:spPr>
        <p:txBody>
          <a:bodyPr numCol="1">
            <a:normAutofit lnSpcReduction="10000"/>
          </a:bodyPr>
          <a:lstStyle/>
          <a:p>
            <a:pPr lvl="0" algn="just">
              <a:buClr>
                <a:srgbClr val="B31166"/>
              </a:buClr>
              <a:tabLst>
                <a:tab pos="1171575" algn="l"/>
              </a:tabLst>
            </a:pPr>
            <a:r>
              <a:rPr lang="x-none" sz="4400" b="1" dirty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= 9</a:t>
            </a:r>
            <a:r>
              <a:rPr lang="ru-RU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	                    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9 - </a:t>
            </a:r>
            <a:r>
              <a:rPr lang="x-none" sz="4400" b="1" dirty="0" smtClean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ru-RU" sz="4400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buClr>
                <a:srgbClr val="B31166"/>
              </a:buClr>
              <a:tabLst>
                <a:tab pos="1171575" algn="l"/>
              </a:tabLst>
            </a:pPr>
            <a:r>
              <a:rPr lang="x-none" sz="4400" b="1" dirty="0" smtClean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- 7 = 9                                      9 - </a:t>
            </a:r>
            <a:r>
              <a:rPr lang="x-none" sz="4400" b="1" dirty="0" smtClean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sz="4400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buClr>
                <a:srgbClr val="B31166"/>
              </a:buClr>
              <a:tabLst>
                <a:tab pos="1171575" algn="l"/>
              </a:tabLst>
            </a:pPr>
            <a:r>
              <a:rPr lang="x-none" sz="4400" b="1" dirty="0" smtClean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- 6 = 9                                      9 - </a:t>
            </a:r>
            <a:r>
              <a:rPr lang="x-none" sz="4400" b="1" dirty="0" smtClean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ru-RU" sz="4400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buClr>
                <a:srgbClr val="B31166"/>
              </a:buClr>
              <a:tabLst>
                <a:tab pos="1171575" algn="l"/>
              </a:tabLst>
            </a:pPr>
            <a:r>
              <a:rPr lang="x-none" sz="4400" b="1" dirty="0" smtClean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- 5 = 9</a:t>
            </a:r>
            <a:r>
              <a:rPr lang="ru-RU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                        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9 - </a:t>
            </a:r>
            <a:r>
              <a:rPr lang="x-none" sz="4400" b="1" dirty="0" smtClean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ru-RU" sz="4400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buClr>
                <a:srgbClr val="B31166"/>
              </a:buClr>
              <a:tabLst>
                <a:tab pos="1171575" algn="l"/>
              </a:tabLst>
            </a:pPr>
            <a:r>
              <a:rPr lang="x-none" sz="4400" b="1" dirty="0" smtClean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- 4 = 9                                      9 - </a:t>
            </a:r>
            <a:r>
              <a:rPr lang="x-none" sz="4400" b="1" dirty="0" smtClean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ru-RU" sz="4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ru-RU" sz="3400" b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176" y="2166424"/>
            <a:ext cx="2179467" cy="38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5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098" y="464235"/>
            <a:ext cx="11605847" cy="158964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Поднимись по лестнице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2419643"/>
            <a:ext cx="10564837" cy="3756073"/>
          </a:xfrm>
        </p:spPr>
        <p:txBody>
          <a:bodyPr numCol="1">
            <a:normAutofit/>
          </a:bodyPr>
          <a:lstStyle/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226" y="-1"/>
            <a:ext cx="1753773" cy="224605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29047"/>
              </p:ext>
            </p:extLst>
          </p:nvPr>
        </p:nvGraphicFramePr>
        <p:xfrm>
          <a:off x="140679" y="2419644"/>
          <a:ext cx="12051322" cy="4196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7628"/>
                <a:gridCol w="2038132"/>
                <a:gridCol w="2038132"/>
                <a:gridCol w="2038132"/>
                <a:gridCol w="2038132"/>
                <a:gridCol w="1891166"/>
              </a:tblGrid>
              <a:tr h="51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x-none" sz="54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Wingdings" panose="05000000000000000000" pitchFamily="2" charset="2"/>
                        </a:rPr>
                        <a:t>o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1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x-non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Wingdings" panose="05000000000000000000" pitchFamily="2" charset="2"/>
                        </a:rPr>
                        <a:t>o</a:t>
                      </a: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lang="ru-RU" sz="3600" b="1" dirty="0" smtClean="0">
                          <a:effectLst/>
                        </a:rPr>
                        <a:t> </a:t>
                      </a:r>
                      <a:r>
                        <a:rPr lang="ru-RU" sz="3600" b="1" dirty="0">
                          <a:effectLst/>
                        </a:rPr>
                        <a:t>– 6 = 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1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x-non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Wingdings" panose="05000000000000000000" pitchFamily="2" charset="2"/>
                        </a:rPr>
                        <a:t>o</a:t>
                      </a: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lang="ru-RU" sz="3600" b="1" dirty="0" smtClean="0">
                          <a:effectLst/>
                        </a:rPr>
                        <a:t> </a:t>
                      </a:r>
                      <a:r>
                        <a:rPr lang="ru-RU" sz="3600" b="1" dirty="0">
                          <a:effectLst/>
                        </a:rPr>
                        <a:t>– 2 = 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1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x-non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Wingdings" panose="05000000000000000000" pitchFamily="2" charset="2"/>
                        </a:rPr>
                        <a:t>o</a:t>
                      </a: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lang="ru-RU" sz="3600" b="1" dirty="0" smtClean="0">
                          <a:effectLst/>
                        </a:rPr>
                        <a:t> </a:t>
                      </a:r>
                      <a:r>
                        <a:rPr lang="ru-RU" sz="3600" b="1" dirty="0">
                          <a:effectLst/>
                        </a:rPr>
                        <a:t>+ 5 = 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1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9 – 6 </a:t>
                      </a:r>
                      <a:r>
                        <a:rPr lang="ru-RU" sz="3600" b="1" dirty="0" smtClean="0">
                          <a:effectLst/>
                        </a:rPr>
                        <a:t>=</a:t>
                      </a:r>
                      <a:r>
                        <a:rPr kumimoji="0" lang="x-none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Calibri" panose="020F0502020204030204" pitchFamily="34" charset="0"/>
                          <a:cs typeface="Wingdings" panose="05000000000000000000" pitchFamily="2" charset="2"/>
                        </a:rPr>
                        <a:t>o</a:t>
                      </a: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lang="ru-RU" sz="3600" b="1" dirty="0" smtClean="0">
                          <a:effectLst/>
                        </a:rPr>
                        <a:t> 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</a:rPr>
                        <a:t> </a:t>
                      </a:r>
                      <a:endParaRPr lang="ru-RU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1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1 + 8 </a:t>
                      </a:r>
                      <a:r>
                        <a:rPr lang="ru-RU" sz="3600" b="1" dirty="0" smtClean="0">
                          <a:effectLst/>
                        </a:rPr>
                        <a:t>=</a:t>
                      </a:r>
                      <a:r>
                        <a:rPr lang="x-none" sz="3600" b="1" dirty="0" smtClean="0">
                          <a:solidFill>
                            <a:srgbClr val="FF0000"/>
                          </a:solidFill>
                          <a:latin typeface="Wingdings" panose="05000000000000000000" pitchFamily="2" charset="2"/>
                          <a:ea typeface="Calibri" panose="020F0502020204030204" pitchFamily="34" charset="0"/>
                          <a:cs typeface="Wingdings" panose="05000000000000000000" pitchFamily="2" charset="2"/>
                        </a:rPr>
                        <a:t>o</a:t>
                      </a:r>
                      <a:r>
                        <a:rPr lang="ru-RU" sz="3600" b="1" dirty="0" smtClean="0">
                          <a:effectLst/>
                        </a:rPr>
                        <a:t> 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</a:rPr>
                        <a:t> 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1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4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098" y="464235"/>
            <a:ext cx="11605847" cy="102694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Контрольный лист с.21, №3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2419643"/>
            <a:ext cx="10564837" cy="3756073"/>
          </a:xfrm>
        </p:spPr>
        <p:txBody>
          <a:bodyPr numCol="1"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2 + 5 = 7        2 </a:t>
            </a:r>
            <a:r>
              <a:rPr lang="ru-RU" sz="4800" b="1" dirty="0">
                <a:solidFill>
                  <a:schemeClr val="bg1"/>
                </a:solidFill>
              </a:rPr>
              <a:t>+ 6 </a:t>
            </a:r>
            <a:r>
              <a:rPr lang="ru-RU" sz="4800" b="1" dirty="0" smtClean="0">
                <a:solidFill>
                  <a:schemeClr val="bg1"/>
                </a:solidFill>
              </a:rPr>
              <a:t>= 8          2 </a:t>
            </a:r>
            <a:r>
              <a:rPr lang="ru-RU" sz="4800" b="1" dirty="0">
                <a:solidFill>
                  <a:schemeClr val="bg1"/>
                </a:solidFill>
              </a:rPr>
              <a:t>+ </a:t>
            </a:r>
            <a:r>
              <a:rPr lang="ru-RU" sz="4800" b="1" dirty="0" smtClean="0">
                <a:solidFill>
                  <a:schemeClr val="bg1"/>
                </a:solidFill>
              </a:rPr>
              <a:t>7= 9</a:t>
            </a:r>
            <a:endParaRPr lang="ru-RU" sz="4800" b="1" dirty="0">
              <a:solidFill>
                <a:schemeClr val="bg1"/>
              </a:solidFill>
            </a:endParaRPr>
          </a:p>
          <a:p>
            <a:r>
              <a:rPr lang="ru-RU" sz="4800" b="1" dirty="0" smtClean="0">
                <a:solidFill>
                  <a:schemeClr val="bg1"/>
                </a:solidFill>
              </a:rPr>
              <a:t>3 </a:t>
            </a:r>
            <a:r>
              <a:rPr lang="ru-RU" sz="4800" b="1" dirty="0">
                <a:solidFill>
                  <a:schemeClr val="bg1"/>
                </a:solidFill>
              </a:rPr>
              <a:t>+ 5 </a:t>
            </a:r>
            <a:r>
              <a:rPr lang="ru-RU" sz="4800" b="1" dirty="0" smtClean="0">
                <a:solidFill>
                  <a:schemeClr val="bg1"/>
                </a:solidFill>
              </a:rPr>
              <a:t>= 8        3 </a:t>
            </a:r>
            <a:r>
              <a:rPr lang="ru-RU" sz="4800" b="1" dirty="0">
                <a:solidFill>
                  <a:schemeClr val="bg1"/>
                </a:solidFill>
              </a:rPr>
              <a:t>+ 6 </a:t>
            </a:r>
            <a:r>
              <a:rPr lang="ru-RU" sz="4800" b="1" dirty="0" smtClean="0">
                <a:solidFill>
                  <a:schemeClr val="bg1"/>
                </a:solidFill>
              </a:rPr>
              <a:t>= 9          3 </a:t>
            </a:r>
            <a:r>
              <a:rPr lang="ru-RU" sz="4800" b="1" dirty="0">
                <a:solidFill>
                  <a:schemeClr val="bg1"/>
                </a:solidFill>
              </a:rPr>
              <a:t>+ </a:t>
            </a:r>
            <a:r>
              <a:rPr lang="ru-RU" sz="4800" b="1" dirty="0" smtClean="0">
                <a:solidFill>
                  <a:schemeClr val="bg1"/>
                </a:solidFill>
              </a:rPr>
              <a:t>7=10</a:t>
            </a:r>
            <a:endParaRPr lang="ru-RU" sz="4800" b="1" dirty="0">
              <a:solidFill>
                <a:schemeClr val="bg1"/>
              </a:solidFill>
            </a:endParaRPr>
          </a:p>
          <a:p>
            <a:r>
              <a:rPr lang="ru-RU" sz="4800" b="1" dirty="0" smtClean="0">
                <a:solidFill>
                  <a:schemeClr val="bg1"/>
                </a:solidFill>
              </a:rPr>
              <a:t>4 + 5 = 9        4 + 6 =10         2</a:t>
            </a:r>
            <a:r>
              <a:rPr lang="ru-RU" sz="6000" b="1" dirty="0" smtClean="0">
                <a:solidFill>
                  <a:schemeClr val="bg1"/>
                </a:solidFill>
              </a:rPr>
              <a:t>+</a:t>
            </a:r>
            <a:r>
              <a:rPr lang="ru-RU" sz="4800" b="1" dirty="0" smtClean="0">
                <a:solidFill>
                  <a:schemeClr val="bg1"/>
                </a:solidFill>
              </a:rPr>
              <a:t>8=10</a:t>
            </a:r>
            <a:endParaRPr lang="ru-RU" sz="5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ru-RU" sz="4800" dirty="0" smtClean="0"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348" y="0"/>
            <a:ext cx="1055077" cy="18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633046"/>
            <a:ext cx="10747717" cy="5542671"/>
          </a:xfrm>
        </p:spPr>
        <p:txBody>
          <a:bodyPr numCol="1"/>
          <a:lstStyle/>
          <a:p>
            <a:pPr algn="just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стройке</a:t>
            </a:r>
          </a:p>
          <a:p>
            <a:pPr algn="just"/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1365053"/>
            <a:ext cx="11015003" cy="492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633046"/>
            <a:ext cx="10747717" cy="5542671"/>
          </a:xfrm>
        </p:spPr>
        <p:txBody>
          <a:bodyPr numCol="1"/>
          <a:lstStyle/>
          <a:p>
            <a:pPr algn="just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 цепочку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2146461"/>
            <a:ext cx="9655699" cy="283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633046"/>
            <a:ext cx="10747717" cy="5542671"/>
          </a:xfrm>
        </p:spPr>
        <p:txBody>
          <a:bodyPr numCol="1"/>
          <a:lstStyle/>
          <a:p>
            <a:pPr algn="just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пример следующий?</a:t>
            </a:r>
          </a:p>
          <a:p>
            <a:pPr indent="228600" algn="just">
              <a:tabLst>
                <a:tab pos="1076325" algn="l"/>
                <a:tab pos="2162175" algn="l"/>
                <a:tab pos="3238500" algn="l"/>
              </a:tabLst>
            </a:pP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– 4 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10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7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2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+ 5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6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+ 4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tabLst>
                <a:tab pos="1076325" algn="l"/>
                <a:tab pos="2162175" algn="l"/>
                <a:tab pos="3238500" algn="l"/>
              </a:tabLst>
            </a:pP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– 5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10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8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2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+ 6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7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+ 3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tabLst>
                <a:tab pos="1076325" algn="l"/>
                <a:tab pos="2162175" algn="l"/>
                <a:tab pos="3238500" algn="l"/>
              </a:tabLst>
            </a:pP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– 6 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10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9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2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+ 7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8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+ 2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tabLst>
                <a:tab pos="1076325" algn="l"/>
                <a:tab pos="2162175" algn="l"/>
                <a:tab pos="3238500" algn="l"/>
              </a:tabLst>
            </a:pP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…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…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…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407964"/>
            <a:ext cx="10747717" cy="5767754"/>
          </a:xfrm>
        </p:spPr>
        <p:txBody>
          <a:bodyPr numCol="1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Круговые примеры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5" y="1139484"/>
            <a:ext cx="10747717" cy="47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вал 12"/>
          <p:cNvSpPr/>
          <p:nvPr/>
        </p:nvSpPr>
        <p:spPr>
          <a:xfrm>
            <a:off x="3052689" y="1659987"/>
            <a:ext cx="1153551" cy="10410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27271" y="2180492"/>
            <a:ext cx="871868" cy="133643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018585" y="2700997"/>
            <a:ext cx="1139483" cy="7033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30656" y="1332913"/>
            <a:ext cx="900332" cy="11887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917723" y="956606"/>
            <a:ext cx="1463039" cy="26587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20562306">
            <a:off x="7449173" y="1401364"/>
            <a:ext cx="1786597" cy="1108449"/>
          </a:xfrm>
          <a:prstGeom prst="ellipse">
            <a:avLst/>
          </a:prstGeom>
          <a:solidFill>
            <a:srgbClr val="2112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1650002">
            <a:off x="6700504" y="4311684"/>
            <a:ext cx="1795849" cy="111389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27271" y="5078437"/>
            <a:ext cx="2180163" cy="6682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96" y="1814732"/>
            <a:ext cx="10742610" cy="447352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844" y="633046"/>
            <a:ext cx="10902462" cy="5542671"/>
          </a:xfrm>
        </p:spPr>
        <p:txBody>
          <a:bodyPr numCol="1"/>
          <a:lstStyle/>
          <a:p>
            <a:pPr algn="just"/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Узнай  слово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18585" y="4078683"/>
            <a:ext cx="590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9428" y="4078683"/>
            <a:ext cx="638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07595" y="4078683"/>
            <a:ext cx="647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74614" y="4051495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18051" y="3938954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70283" y="4078683"/>
            <a:ext cx="434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1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633046"/>
            <a:ext cx="10747717" cy="5542671"/>
          </a:xfrm>
        </p:spPr>
        <p:txBody>
          <a:bodyPr numCol="1"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 значения выражений, не делая вычислений</a:t>
            </a:r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 … 8 +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7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 … 7 + 1</a:t>
            </a:r>
          </a:p>
          <a:p>
            <a:pPr algn="just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+ 2 … 6 –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         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4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+ 0 … 4 – 0</a:t>
            </a:r>
          </a:p>
          <a:p>
            <a:pPr algn="just"/>
            <a:endParaRPr lang="ru-RU" sz="4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rot="5400000">
            <a:off x="2006189" y="3411129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595538" y="714357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rot="5400000">
            <a:off x="7078287" y="3482567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667636" y="785795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8" name="Овал 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Овал 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" name="Рисунок 13" descr="Новая открытка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38745" y="1857364"/>
            <a:ext cx="1714512" cy="2214578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3391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633046"/>
            <a:ext cx="10747717" cy="5542671"/>
          </a:xfrm>
        </p:spPr>
        <p:txBody>
          <a:bodyPr numCol="1"/>
          <a:lstStyle/>
          <a:p>
            <a:pPr algn="just"/>
            <a:r>
              <a:rPr lang="ru-RU" sz="4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сумму </a:t>
            </a:r>
            <a:r>
              <a:rPr lang="ru-RU" sz="4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чисел: </a:t>
            </a:r>
          </a:p>
          <a:p>
            <a:pPr algn="just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5,   3</a:t>
            </a:r>
            <a:r>
              <a:rPr lang="ru-RU" sz="4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6,   5</a:t>
            </a:r>
            <a:r>
              <a:rPr lang="ru-RU" sz="4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3,   6</a:t>
            </a:r>
            <a:r>
              <a:rPr lang="ru-RU" sz="4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7</a:t>
            </a:r>
            <a:r>
              <a:rPr lang="ru-RU" sz="4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2,   6</a:t>
            </a:r>
            <a:r>
              <a:rPr lang="ru-RU" sz="4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15271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rot="5400000">
            <a:off x="2006189" y="3411129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595538" y="714357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rot="5400000">
            <a:off x="7078287" y="3482567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667636" y="785795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8" name="Овал 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" name="Рисунок 19" descr="Крош 6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10182" y="1714488"/>
            <a:ext cx="1285884" cy="200026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7374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rot="5400000">
            <a:off x="2006189" y="3411129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595538" y="714357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rot="5400000">
            <a:off x="7078287" y="3482567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667636" y="785795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8" name="Овал 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Рисунок 14" descr="Нюша 1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10182" y="2143116"/>
            <a:ext cx="1428760" cy="2071702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3848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rot="5400000">
            <a:off x="2006189" y="3411129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595538" y="714357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rot="5400000">
            <a:off x="7078287" y="3482567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667636" y="785795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8" name="Овал 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Овал 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Рисунок 14" descr="с 8 марта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99FF"/>
              </a:clrFrom>
              <a:clrTo>
                <a:srgbClr val="FF99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24496" y="1928802"/>
            <a:ext cx="1357322" cy="2071702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667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rot="5400000">
            <a:off x="2006189" y="3411129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595538" y="714357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rot="5400000">
            <a:off x="7078287" y="3482567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667636" y="785795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8" name="Овал 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Овал 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 descr="Нюша 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52992" y="1214423"/>
            <a:ext cx="1714512" cy="2526649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4106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rot="5400000">
            <a:off x="2006189" y="3411129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595538" y="714357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rot="5400000">
            <a:off x="7078287" y="3482567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667636" y="785795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8" name="Овал 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 descr="Новая открытка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24430" y="2000240"/>
            <a:ext cx="1934906" cy="2214578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7541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 rot="16200000" flipH="1">
            <a:off x="3184914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rot="5400000">
            <a:off x="2077627" y="3411129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666976" y="714357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8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rot="5400000">
            <a:off x="7078287" y="3482567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667636" y="785795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8" name="Овал 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Рисунок 11" descr="Крош 4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24430" y="1785926"/>
            <a:ext cx="1643074" cy="2500330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719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rot="5400000">
            <a:off x="2006189" y="3411129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595538" y="714357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rot="5400000">
            <a:off x="7078287" y="3482567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667636" y="785795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8" name="Овал 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" name="Овал 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Рисунок 11" descr="Нюша 5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42068" y="1571612"/>
            <a:ext cx="1511188" cy="235745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42304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>
            <a:stCxn id="5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4"/>
          </p:cNvCxnSpPr>
          <p:nvPr/>
        </p:nvCxnSpPr>
        <p:spPr>
          <a:xfrm rot="5400000">
            <a:off x="2006189" y="3411129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2595538" y="714357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5</a:t>
            </a:r>
          </a:p>
        </p:txBody>
      </p:sp>
      <p:cxnSp>
        <p:nvCxnSpPr>
          <p:cNvPr id="15" name="Прямая соединительная линия 14"/>
          <p:cNvCxnSpPr>
            <a:stCxn id="1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7" idx="4"/>
          </p:cNvCxnSpPr>
          <p:nvPr/>
        </p:nvCxnSpPr>
        <p:spPr>
          <a:xfrm rot="5400000">
            <a:off x="7078287" y="3482567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667636" y="785795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8" name="Овал 1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0" name="Овал 1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9" name="Рисунок 28" descr="с новым годом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67306" y="2214554"/>
            <a:ext cx="1776632" cy="1857388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9993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rot="5400000">
            <a:off x="2006191" y="3411131"/>
            <a:ext cx="1893083" cy="10001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452662" y="714357"/>
            <a:ext cx="2000264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10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rot="5400000">
            <a:off x="7078289" y="3482569"/>
            <a:ext cx="1893083" cy="10001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524760" y="785795"/>
            <a:ext cx="2000264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8" name="Овал 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Овал 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Рисунок 20" descr="Крош 7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38744" y="1500175"/>
            <a:ext cx="1571636" cy="2190765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41958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rot="5400000">
            <a:off x="2006189" y="3411129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595538" y="714357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8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rot="5400000">
            <a:off x="7078287" y="3482567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667636" y="785795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8" name="Овал 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0" name="Овал 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4" name="Рисунок 13" descr="Новая открытка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95869" y="1928802"/>
            <a:ext cx="1796035" cy="2214578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1651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976" y="552287"/>
            <a:ext cx="10774449" cy="1487528"/>
          </a:xfrm>
        </p:spPr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группы можно разделить данные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2700997"/>
            <a:ext cx="10564837" cy="3474720"/>
          </a:xfrm>
        </p:spPr>
        <p:txBody>
          <a:bodyPr numCol="1">
            <a:normAutofit/>
          </a:bodyPr>
          <a:lstStyle/>
          <a:p>
            <a:pPr indent="228600">
              <a:tabLst>
                <a:tab pos="1076325" algn="l"/>
                <a:tab pos="2162175" algn="l"/>
                <a:tab pos="3238500" algn="l"/>
              </a:tabLs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– 2	6 + 3	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+ 7	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8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4</a:t>
            </a:r>
          </a:p>
          <a:p>
            <a:pPr indent="228600">
              <a:tabLst>
                <a:tab pos="1076325" algn="l"/>
                <a:tab pos="2162175" algn="l"/>
                <a:tab pos="3238500" algn="l"/>
              </a:tabLst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– 4 	5 + 2	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+ 6	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7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</a:t>
            </a:r>
          </a:p>
          <a:p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99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stCxn id="14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4" idx="4"/>
          </p:cNvCxnSpPr>
          <p:nvPr/>
        </p:nvCxnSpPr>
        <p:spPr>
          <a:xfrm rot="5400000">
            <a:off x="2006191" y="3411131"/>
            <a:ext cx="1893083" cy="10001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452662" y="714357"/>
            <a:ext cx="2000264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10</a:t>
            </a:r>
          </a:p>
        </p:txBody>
      </p:sp>
      <p:cxnSp>
        <p:nvCxnSpPr>
          <p:cNvPr id="15" name="Прямая соединительная линия 14"/>
          <p:cNvCxnSpPr>
            <a:stCxn id="1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7" idx="4"/>
          </p:cNvCxnSpPr>
          <p:nvPr/>
        </p:nvCxnSpPr>
        <p:spPr>
          <a:xfrm rot="5400000">
            <a:off x="7078289" y="3482569"/>
            <a:ext cx="1893083" cy="10001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524760" y="785795"/>
            <a:ext cx="2000264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8" name="Овал 1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1" name="Овал 2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2" name="Рисунок 21" descr="Нюша 7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60996" y="1714488"/>
            <a:ext cx="1277946" cy="200026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6951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>
            <a:stCxn id="4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stCxn id="4" idx="4"/>
          </p:cNvCxnSpPr>
          <p:nvPr/>
        </p:nvCxnSpPr>
        <p:spPr>
          <a:xfrm rot="5400000">
            <a:off x="2006189" y="3411129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595538" y="714357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5" name="Прямая соединительная линия 4"/>
          <p:cNvCxnSpPr>
            <a:stCxn id="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7" idx="4"/>
          </p:cNvCxnSpPr>
          <p:nvPr/>
        </p:nvCxnSpPr>
        <p:spPr>
          <a:xfrm rot="5400000">
            <a:off x="7078287" y="3482567"/>
            <a:ext cx="1893083" cy="10001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667636" y="785795"/>
            <a:ext cx="1714512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Овал 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4" name="Рисунок 13" descr="с днём защитника отечества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CC01"/>
              </a:clrFrom>
              <a:clrTo>
                <a:srgbClr val="FFCC0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24430" y="1643050"/>
            <a:ext cx="1857388" cy="2428892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272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stCxn id="14" idx="4"/>
          </p:cNvCxnSpPr>
          <p:nvPr/>
        </p:nvCxnSpPr>
        <p:spPr>
          <a:xfrm rot="16200000" flipH="1">
            <a:off x="3113476" y="3303971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4" idx="4"/>
          </p:cNvCxnSpPr>
          <p:nvPr/>
        </p:nvCxnSpPr>
        <p:spPr>
          <a:xfrm rot="5400000">
            <a:off x="2006191" y="3411131"/>
            <a:ext cx="1893083" cy="10001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452662" y="714357"/>
            <a:ext cx="2000264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10</a:t>
            </a:r>
          </a:p>
        </p:txBody>
      </p:sp>
      <p:cxnSp>
        <p:nvCxnSpPr>
          <p:cNvPr id="15" name="Прямая соединительная линия 14"/>
          <p:cNvCxnSpPr>
            <a:stCxn id="17" idx="4"/>
          </p:cNvCxnSpPr>
          <p:nvPr/>
        </p:nvCxnSpPr>
        <p:spPr>
          <a:xfrm rot="16200000" flipH="1">
            <a:off x="8185574" y="3375409"/>
            <a:ext cx="1893082" cy="12144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7" idx="4"/>
          </p:cNvCxnSpPr>
          <p:nvPr/>
        </p:nvCxnSpPr>
        <p:spPr>
          <a:xfrm rot="5400000">
            <a:off x="7078289" y="3482569"/>
            <a:ext cx="1893083" cy="10001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524760" y="785795"/>
            <a:ext cx="2000264" cy="225029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8" name="Овал 17"/>
          <p:cNvSpPr/>
          <p:nvPr/>
        </p:nvSpPr>
        <p:spPr>
          <a:xfrm>
            <a:off x="4095736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809720" y="4857736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0" name="Овал 19"/>
          <p:cNvSpPr/>
          <p:nvPr/>
        </p:nvSpPr>
        <p:spPr>
          <a:xfrm>
            <a:off x="6810380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21" name="Овал 20"/>
          <p:cNvSpPr/>
          <p:nvPr/>
        </p:nvSpPr>
        <p:spPr>
          <a:xfrm>
            <a:off x="9096396" y="4929174"/>
            <a:ext cx="1285884" cy="142876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3" name="Рисунок 22" descr="Нюша 6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24496" y="1714489"/>
            <a:ext cx="1357322" cy="2026557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9771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/>
          <a:lstStyle/>
          <a:p>
            <a:r>
              <a:rPr lang="ru-RU" dirty="0" smtClean="0"/>
              <a:t>Задачи: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03512" y="955617"/>
            <a:ext cx="8964488" cy="5145435"/>
          </a:xfrm>
        </p:spPr>
        <p:txBody>
          <a:bodyPr/>
          <a:lstStyle/>
          <a:p>
            <a:pPr lvl="0">
              <a:lnSpc>
                <a:spcPct val="80000"/>
              </a:lnSpc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latin typeface="Comic Sans MS"/>
              </a:rPr>
              <a:t>1. В одной корзине 8 мячей, а в другой- 5 мячей. Сколько мячей в двух корзинах?</a:t>
            </a:r>
          </a:p>
          <a:p>
            <a:pPr lvl="0">
              <a:lnSpc>
                <a:spcPct val="80000"/>
              </a:lnSpc>
              <a:buFontTx/>
              <a:buChar char="•"/>
              <a:defRPr/>
            </a:pPr>
            <a:endParaRPr lang="ru-RU" sz="2400" dirty="0">
              <a:solidFill>
                <a:srgbClr val="000000"/>
              </a:solidFill>
              <a:latin typeface="Comic Sans MS"/>
            </a:endParaRPr>
          </a:p>
          <a:p>
            <a:pPr lvl="0">
              <a:lnSpc>
                <a:spcPct val="80000"/>
              </a:lnSpc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latin typeface="Comic Sans MS"/>
              </a:rPr>
              <a:t>2. В одной корзине 8 мячей, а в другой- на 5мячей меньше .Сколько мячей  во второй корзине?</a:t>
            </a:r>
          </a:p>
          <a:p>
            <a:pPr lvl="0">
              <a:lnSpc>
                <a:spcPct val="80000"/>
              </a:lnSpc>
              <a:buFontTx/>
              <a:buChar char="•"/>
              <a:defRPr/>
            </a:pPr>
            <a:endParaRPr lang="ru-RU" sz="2400" dirty="0">
              <a:solidFill>
                <a:srgbClr val="000000"/>
              </a:solidFill>
              <a:latin typeface="Comic Sans MS"/>
            </a:endParaRPr>
          </a:p>
          <a:p>
            <a:pPr lvl="0">
              <a:lnSpc>
                <a:spcPct val="80000"/>
              </a:lnSpc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latin typeface="Comic Sans MS"/>
              </a:rPr>
              <a:t>В одной корзине 8 мячей, а в другой- на 5 мячей больше. Сколько мячей во второй  корзине?</a:t>
            </a:r>
          </a:p>
          <a:p>
            <a:pPr lvl="0">
              <a:lnSpc>
                <a:spcPct val="80000"/>
              </a:lnSpc>
              <a:buFontTx/>
              <a:buChar char="•"/>
              <a:defRPr/>
            </a:pPr>
            <a:endParaRPr lang="ru-RU" sz="2400" dirty="0">
              <a:solidFill>
                <a:srgbClr val="000000"/>
              </a:solidFill>
              <a:latin typeface="Comic Sans MS"/>
            </a:endParaRPr>
          </a:p>
          <a:p>
            <a:pPr lvl="0">
              <a:lnSpc>
                <a:spcPct val="80000"/>
              </a:lnSpc>
              <a:buFontTx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latin typeface="Comic Sans MS"/>
              </a:rPr>
              <a:t>4. В одной корзине 8 мячей, а в другой-5 мячей. На сколько мячей  больше во второй корзине, чем в  первой?</a:t>
            </a:r>
          </a:p>
          <a:p>
            <a:pPr marL="558800" indent="0">
              <a:lnSpc>
                <a:spcPct val="80000"/>
              </a:lnSpc>
              <a:buNone/>
              <a:defRPr/>
            </a:pPr>
            <a:endParaRPr lang="ru-RU" sz="1200" dirty="0">
              <a:solidFill>
                <a:srgbClr val="000000"/>
              </a:solidFill>
              <a:latin typeface="Comic Sans MS"/>
            </a:endParaRPr>
          </a:p>
          <a:p>
            <a:pPr marL="558800" indent="0">
              <a:lnSpc>
                <a:spcPct val="80000"/>
              </a:lnSpc>
              <a:buNone/>
              <a:defRPr/>
            </a:pPr>
            <a:r>
              <a:rPr lang="ru-RU" sz="2400" dirty="0">
                <a:solidFill>
                  <a:srgbClr val="000000"/>
                </a:solidFill>
                <a:latin typeface="Comic Sans MS"/>
              </a:rPr>
              <a:t>         5. В корзине было 8 мячей, взяли 5 мячей. </a:t>
            </a:r>
          </a:p>
          <a:p>
            <a:pPr marL="558800" indent="0">
              <a:lnSpc>
                <a:spcPct val="80000"/>
              </a:lnSpc>
              <a:buNone/>
              <a:defRPr/>
            </a:pPr>
            <a:r>
              <a:rPr lang="ru-RU" sz="2400" dirty="0">
                <a:solidFill>
                  <a:srgbClr val="000000"/>
                </a:solidFill>
                <a:latin typeface="Comic Sans MS"/>
              </a:rPr>
              <a:t>          Сколько мячей  осталось?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2A909B-BBEF-430F-966A-87AC261A45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9C3AA5-3CA6-491C-BC31-38622A17D9A7}" type="slidenum">
              <a:rPr lang="ru-RU">
                <a:solidFill>
                  <a:srgbClr val="898989"/>
                </a:solidFill>
              </a:rPr>
              <a:pPr/>
              <a:t>33</a:t>
            </a:fld>
            <a:endParaRPr 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507288" cy="4205063"/>
          </a:xfrm>
        </p:spPr>
        <p:txBody>
          <a:bodyPr/>
          <a:lstStyle/>
          <a:p>
            <a:r>
              <a:rPr lang="ru-RU" dirty="0"/>
              <a:t>Выбери задачу которая решается так: 8+5=13(м.)</a:t>
            </a:r>
          </a:p>
          <a:p>
            <a:r>
              <a:rPr lang="ru-RU" dirty="0"/>
              <a:t>Их  две (1, 3)</a:t>
            </a:r>
          </a:p>
          <a:p>
            <a:r>
              <a:rPr lang="ru-RU" dirty="0"/>
              <a:t>Почему 3  задачу ты решал так? </a:t>
            </a:r>
          </a:p>
          <a:p>
            <a:r>
              <a:rPr lang="ru-RU" dirty="0"/>
              <a:t>В условие задачи говорится  на 5 мячей  </a:t>
            </a:r>
            <a:r>
              <a:rPr lang="ru-RU" dirty="0" smtClean="0"/>
              <a:t>больше.</a:t>
            </a:r>
          </a:p>
          <a:p>
            <a:r>
              <a:rPr lang="ru-RU" dirty="0" smtClean="0"/>
              <a:t>Объясни </a:t>
            </a:r>
            <a:r>
              <a:rPr lang="ru-RU" dirty="0"/>
              <a:t>решение первой задачи.</a:t>
            </a:r>
          </a:p>
          <a:p>
            <a:pPr marL="892175"/>
            <a:r>
              <a:rPr lang="ru-RU" dirty="0" smtClean="0"/>
              <a:t>В </a:t>
            </a:r>
            <a:r>
              <a:rPr lang="ru-RU" dirty="0"/>
              <a:t>первой задаче надо узнать сколько мячей в двух корзинах ,поэтому решаем задачу действием </a:t>
            </a:r>
            <a:r>
              <a:rPr lang="ru-RU" dirty="0" smtClean="0"/>
              <a:t>  сложения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2A9DE-404C-4F09-B7DA-9CF23785DF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DD3B-A305-4BD9-A6F7-EFE92F4ED48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731520"/>
            <a:ext cx="10846190" cy="5444197"/>
          </a:xfrm>
        </p:spPr>
        <p:txBody>
          <a:bodyPr numCol="1"/>
          <a:lstStyle/>
          <a:p>
            <a:pPr lvl="0">
              <a:buClr>
                <a:srgbClr val="B31166"/>
              </a:buClr>
            </a:pP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Сравни. Ответь:</a:t>
            </a:r>
          </a:p>
          <a:p>
            <a:pPr lvl="0">
              <a:buClr>
                <a:srgbClr val="B31166"/>
              </a:buClr>
            </a:pP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сколько больше? </a:t>
            </a:r>
          </a:p>
          <a:p>
            <a:pPr lvl="0">
              <a:buClr>
                <a:srgbClr val="B31166"/>
              </a:buClr>
            </a:pP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меньше? </a:t>
            </a:r>
          </a:p>
          <a:p>
            <a:pPr lvl="0">
              <a:buClr>
                <a:srgbClr val="B31166"/>
              </a:buClr>
            </a:pPr>
            <a:r>
              <a:rPr lang="ru-RU" sz="5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10*8</a:t>
            </a:r>
            <a:r>
              <a:rPr lang="ru-RU" sz="5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5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2*12     </a:t>
            </a:r>
            <a:r>
              <a:rPr lang="ru-RU" sz="5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6*5  </a:t>
            </a:r>
            <a:r>
              <a:rPr lang="ru-RU" sz="5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3*8      </a:t>
            </a:r>
            <a:r>
              <a:rPr lang="ru-RU" sz="5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9*6</a:t>
            </a:r>
          </a:p>
          <a:p>
            <a:pPr lvl="0">
              <a:buClr>
                <a:srgbClr val="B31166"/>
              </a:buClr>
            </a:pPr>
            <a:endParaRPr lang="ru-RU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98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976" y="464235"/>
            <a:ext cx="10774449" cy="3221500"/>
          </a:xfrm>
        </p:spPr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Прочитай примеры </a:t>
            </a: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вычитание с использованием слов</a:t>
            </a: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уменьшаемое, вычитаемое, разность (значение разности)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3910818"/>
            <a:ext cx="10564837" cy="2264898"/>
          </a:xfrm>
        </p:spPr>
        <p:txBody>
          <a:bodyPr numCol="1">
            <a:normAutofit/>
          </a:bodyPr>
          <a:lstStyle/>
          <a:p>
            <a:pPr indent="228600" algn="just">
              <a:tabLst>
                <a:tab pos="1076325" algn="l"/>
                <a:tab pos="2162175" algn="l"/>
                <a:tab pos="3238500" algn="l"/>
              </a:tabLst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3     8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    7 – 4       6 – 5      4 - 4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tabLst>
                <a:tab pos="1076325" algn="l"/>
                <a:tab pos="2162175" algn="l"/>
                <a:tab pos="3238500" algn="l"/>
              </a:tabLst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4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0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     9 -  4      8 - 2  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5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976" y="464235"/>
            <a:ext cx="10774449" cy="815925"/>
          </a:xfrm>
        </p:spPr>
        <p:txBody>
          <a:bodyPr/>
          <a:lstStyle/>
          <a:p>
            <a:r>
              <a:rPr lang="ru-RU" sz="6000" b="1" dirty="0">
                <a:solidFill>
                  <a:srgbClr val="EBEBEB"/>
                </a:solidFill>
              </a:rPr>
              <a:t>Назови соседа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422" y="1055077"/>
            <a:ext cx="1954005" cy="28308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65" y="3784208"/>
            <a:ext cx="1757635" cy="22669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57" y="1294226"/>
            <a:ext cx="11324492" cy="4909625"/>
          </a:xfrm>
        </p:spPr>
        <p:txBody>
          <a:bodyPr numCol="1">
            <a:normAutofit/>
          </a:bodyPr>
          <a:lstStyle/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" y="1223204"/>
            <a:ext cx="7526216" cy="232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8" y="3657600"/>
            <a:ext cx="7427741" cy="2546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49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964" y="506438"/>
            <a:ext cx="11352627" cy="1617784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Помоги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Смурфику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найти пропущенное число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333" y="2124222"/>
            <a:ext cx="10058400" cy="4107765"/>
          </a:xfrm>
        </p:spPr>
        <p:txBody>
          <a:bodyPr numCol="1">
            <a:normAutofit fontScale="85000" lnSpcReduction="10000"/>
          </a:bodyPr>
          <a:lstStyle/>
          <a:p>
            <a:pPr algn="just">
              <a:tabLst>
                <a:tab pos="1171575" algn="l"/>
              </a:tabLst>
            </a:pPr>
            <a:r>
              <a:rPr lang="ru-RU" sz="5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sz="5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x-none" sz="5700" b="1" dirty="0">
                <a:solidFill>
                  <a:schemeClr val="bg1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5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8			</a:t>
            </a:r>
            <a:r>
              <a:rPr lang="ru-RU" sz="5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6 </a:t>
            </a:r>
            <a:r>
              <a:rPr lang="ru-RU" sz="5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x-none" sz="5700" b="1" dirty="0">
                <a:solidFill>
                  <a:schemeClr val="bg1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5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9</a:t>
            </a:r>
          </a:p>
          <a:p>
            <a:pPr lvl="0" algn="just">
              <a:buClr>
                <a:srgbClr val="B31166"/>
              </a:buClr>
              <a:tabLst>
                <a:tab pos="1171575" algn="l"/>
              </a:tabLst>
            </a:pPr>
            <a:r>
              <a:rPr lang="ru-RU" sz="5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</a:t>
            </a:r>
            <a:r>
              <a:rPr lang="ru-RU" sz="5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x-none" sz="5700" b="1" dirty="0">
                <a:solidFill>
                  <a:schemeClr val="bg1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5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5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                          </a:t>
            </a:r>
            <a:r>
              <a:rPr lang="ru-RU" sz="5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57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x-none" sz="5700" b="1" dirty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57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5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</a:p>
          <a:p>
            <a:pPr lvl="0" algn="just">
              <a:buClr>
                <a:srgbClr val="B31166"/>
              </a:buClr>
              <a:tabLst>
                <a:tab pos="1171575" algn="l"/>
              </a:tabLst>
            </a:pPr>
            <a:r>
              <a:rPr lang="ru-RU" sz="5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+ </a:t>
            </a:r>
            <a:r>
              <a:rPr lang="x-none" sz="5700" b="1" dirty="0" smtClean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5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7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8 </a:t>
            </a:r>
            <a:r>
              <a:rPr lang="ru-RU" sz="5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5 + </a:t>
            </a:r>
            <a:r>
              <a:rPr lang="x-none" sz="5700" b="1" dirty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57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9</a:t>
            </a:r>
          </a:p>
          <a:p>
            <a:pPr lvl="0" algn="just">
              <a:buClr>
                <a:srgbClr val="B31166"/>
              </a:buClr>
              <a:tabLst>
                <a:tab pos="1171575" algn="l"/>
              </a:tabLst>
            </a:pPr>
            <a:r>
              <a:rPr lang="ru-RU" sz="5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+ </a:t>
            </a:r>
            <a:r>
              <a:rPr lang="x-none" sz="5700" b="1" dirty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57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8	</a:t>
            </a:r>
            <a:r>
              <a:rPr lang="ru-RU" sz="5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7 + </a:t>
            </a:r>
            <a:r>
              <a:rPr lang="x-none" sz="5700" b="1" dirty="0" smtClean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5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7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ru-RU" sz="5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</a:p>
          <a:p>
            <a:pPr lvl="0" algn="just">
              <a:buClr>
                <a:srgbClr val="B31166"/>
              </a:buClr>
              <a:tabLst>
                <a:tab pos="1171575" algn="l"/>
              </a:tabLst>
            </a:pPr>
            <a:r>
              <a:rPr lang="ru-RU" sz="5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+ </a:t>
            </a:r>
            <a:r>
              <a:rPr lang="x-none" sz="5700" b="1" dirty="0" smtClean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5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8                           4 </a:t>
            </a:r>
            <a:r>
              <a:rPr lang="ru-RU" sz="57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x-none" sz="5700" b="1" dirty="0">
                <a:solidFill>
                  <a:prstClr val="white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o</a:t>
            </a:r>
            <a:r>
              <a:rPr lang="ru-RU" sz="57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5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endParaRPr lang="ru-RU" sz="4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548" y="2026702"/>
            <a:ext cx="3038621" cy="42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7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4235"/>
            <a:ext cx="11310425" cy="886263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Игра «Молчанка с Пинки Пай»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277" y="3901184"/>
            <a:ext cx="2066723" cy="295681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8" y="1505243"/>
            <a:ext cx="10564837" cy="4670473"/>
          </a:xfrm>
        </p:spPr>
        <p:txBody>
          <a:bodyPr numCol="1">
            <a:normAutofit/>
          </a:bodyPr>
          <a:lstStyle/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498"/>
            <a:ext cx="9692640" cy="5507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775" y="464234"/>
            <a:ext cx="10774449" cy="73152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Засели домики для Пинки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458" y="1350498"/>
            <a:ext cx="2694037" cy="5021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5" y="1772528"/>
            <a:ext cx="8454684" cy="4599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74" y="1617783"/>
            <a:ext cx="8311151" cy="46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608</TotalTime>
  <Words>494</Words>
  <Application>Microsoft Office PowerPoint</Application>
  <PresentationFormat>Широкоэкранный</PresentationFormat>
  <Paragraphs>177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34</vt:i4>
      </vt:variant>
    </vt:vector>
  </HeadingPairs>
  <TitlesOfParts>
    <vt:vector size="58" baseType="lpstr">
      <vt:lpstr>Arial</vt:lpstr>
      <vt:lpstr>Calibri</vt:lpstr>
      <vt:lpstr>Century Gothic</vt:lpstr>
      <vt:lpstr>Comic Sans MS</vt:lpstr>
      <vt:lpstr>Times New Roman</vt:lpstr>
      <vt:lpstr>Wingdings</vt:lpstr>
      <vt:lpstr>Wingdings 3</vt:lpstr>
      <vt:lpstr>Ион (конференц-зал)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Презентация PowerPoint</vt:lpstr>
      <vt:lpstr>Презентация PowerPoint</vt:lpstr>
      <vt:lpstr>На какие группы можно разделить данные выражения?</vt:lpstr>
      <vt:lpstr>Презентация PowerPoint</vt:lpstr>
      <vt:lpstr>Прочитай примеры на вычитание с использованием слов:  уменьшаемое, вычитаемое, разность (значение разности).</vt:lpstr>
      <vt:lpstr>Назови соседа</vt:lpstr>
      <vt:lpstr>2. Помоги Смурфику найти пропущенное число</vt:lpstr>
      <vt:lpstr>Игра «Молчанка с Пинки Пай»</vt:lpstr>
      <vt:lpstr>Засели домики для Пинки</vt:lpstr>
      <vt:lpstr>Помоги Незнайке найти пропущенное число</vt:lpstr>
      <vt:lpstr>Поднимись по лестнице</vt:lpstr>
      <vt:lpstr>Контрольный лист с.21, №3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Задачи:</vt:lpstr>
      <vt:lpstr>Задания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POlzovatel</cp:lastModifiedBy>
  <cp:revision>32</cp:revision>
  <dcterms:created xsi:type="dcterms:W3CDTF">2014-02-18T17:19:09Z</dcterms:created>
  <dcterms:modified xsi:type="dcterms:W3CDTF">2016-01-20T12:25:35Z</dcterms:modified>
</cp:coreProperties>
</file>