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305" r:id="rId3"/>
    <p:sldId id="282" r:id="rId4"/>
    <p:sldId id="313" r:id="rId5"/>
    <p:sldId id="314" r:id="rId6"/>
    <p:sldId id="283" r:id="rId7"/>
    <p:sldId id="307" r:id="rId8"/>
    <p:sldId id="308" r:id="rId9"/>
    <p:sldId id="261" r:id="rId10"/>
    <p:sldId id="311" r:id="rId11"/>
    <p:sldId id="312" r:id="rId12"/>
    <p:sldId id="31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888"/>
    <a:srgbClr val="3333CC"/>
    <a:srgbClr val="FF9933"/>
    <a:srgbClr val="FF9900"/>
    <a:srgbClr val="CC0066"/>
    <a:srgbClr val="57D3FF"/>
    <a:srgbClr val="FF6600"/>
    <a:srgbClr val="FF99CC"/>
    <a:srgbClr val="007434"/>
    <a:srgbClr val="A0F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28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89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531665"/>
            <a:ext cx="8424936" cy="532859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>Проект</a:t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«</a:t>
            </a:r>
            <a:r>
              <a:rPr lang="ru-RU" sz="2800" b="1" i="1" dirty="0" smtClean="0">
                <a:solidFill>
                  <a:srgbClr val="020888"/>
                </a:solidFill>
                <a:latin typeface="Arial Narrow" pitchFamily="34" charset="0"/>
              </a:rPr>
              <a:t>Комплексный подход к </a:t>
            </a:r>
            <a:br>
              <a:rPr lang="ru-RU" sz="2800" b="1" i="1" dirty="0" smtClean="0">
                <a:solidFill>
                  <a:srgbClr val="020888"/>
                </a:solidFill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020888"/>
                </a:solidFill>
                <a:latin typeface="Arial Narrow" pitchFamily="34" charset="0"/>
              </a:rPr>
              <a:t>организации оздоровительной работы в условиях дошкольного </a:t>
            </a:r>
            <a:r>
              <a:rPr lang="ru-RU" sz="2800" b="1" i="1" smtClean="0">
                <a:solidFill>
                  <a:srgbClr val="020888"/>
                </a:solidFill>
                <a:latin typeface="Arial Narrow" pitchFamily="34" charset="0"/>
              </a:rPr>
              <a:t>образовательного  </a:t>
            </a:r>
            <a:r>
              <a:rPr lang="ru-RU" sz="2800" b="1" i="1" smtClean="0">
                <a:solidFill>
                  <a:srgbClr val="020888"/>
                </a:solidFill>
                <a:latin typeface="Arial Narrow" pitchFamily="34" charset="0"/>
              </a:rPr>
              <a:t>учреждения»</a:t>
            </a:r>
            <a:r>
              <a:rPr lang="ru-RU" sz="2800" b="1" i="1" dirty="0" smtClean="0">
                <a:solidFill>
                  <a:srgbClr val="020888"/>
                </a:solidFill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rgbClr val="020888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4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400" b="1" i="1" dirty="0" smtClean="0">
                <a:solidFill>
                  <a:srgbClr val="3333CC"/>
                </a:solidFill>
                <a:latin typeface="Arial Narrow" pitchFamily="34" charset="0"/>
              </a:rPr>
              <a:t>                                                                         </a:t>
            </a:r>
            <a: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  <a:t>Работу подготовила: </a:t>
            </a:r>
            <a:b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</a:br>
            <a: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  <a:t>                                                                                       </a:t>
            </a:r>
            <a:r>
              <a:rPr lang="ru-RU" sz="1600" b="1" i="1" dirty="0" err="1" smtClean="0">
                <a:solidFill>
                  <a:srgbClr val="020888"/>
                </a:solidFill>
                <a:latin typeface="Arial Narrow" pitchFamily="34" charset="0"/>
              </a:rPr>
              <a:t>Н.М.Васюнкова</a:t>
            </a:r>
            <a: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  <a:t> – старший воспитатель </a:t>
            </a:r>
            <a:b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</a:br>
            <a: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  <a:t>                                                               МБДОУ МО </a:t>
            </a:r>
            <a:r>
              <a:rPr lang="ru-RU" sz="1600" b="1" i="1" dirty="0" err="1" smtClean="0">
                <a:solidFill>
                  <a:srgbClr val="020888"/>
                </a:solidFill>
                <a:latin typeface="Arial Narrow" pitchFamily="34" charset="0"/>
              </a:rPr>
              <a:t>г.Краснодар</a:t>
            </a:r>
            <a: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  <a:t> «Детский сад № 91»</a:t>
            </a:r>
            <a:b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</a:br>
            <a: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  <a:t/>
            </a:r>
            <a:br>
              <a:rPr lang="ru-RU" sz="1600" b="1" i="1" dirty="0" smtClean="0">
                <a:solidFill>
                  <a:srgbClr val="020888"/>
                </a:solidFill>
                <a:latin typeface="Arial Narrow" pitchFamily="34" charset="0"/>
              </a:rPr>
            </a:br>
            <a:r>
              <a:rPr lang="ru-RU" sz="2800" b="1" i="1" dirty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800" b="1" i="1" dirty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endParaRPr lang="ru-RU" sz="3600" b="1" i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600200" y="476672"/>
            <a:ext cx="70866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2100" b="1" dirty="0" smtClean="0">
                <a:solidFill>
                  <a:srgbClr val="0208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Муниципальное бюджетное дошкольное образовательное учреждение муниципального образования город Краснодар «Детский сад общеразвивающего вида № 91»</a:t>
            </a:r>
            <a:endParaRPr lang="ru-RU" sz="2100" dirty="0">
              <a:solidFill>
                <a:srgbClr val="020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767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57341"/>
              </p:ext>
            </p:extLst>
          </p:nvPr>
        </p:nvGraphicFramePr>
        <p:xfrm>
          <a:off x="107505" y="188640"/>
          <a:ext cx="8856983" cy="4063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7984"/>
                <a:gridCol w="5881247"/>
                <a:gridCol w="1377752"/>
              </a:tblGrid>
              <a:tr h="194598">
                <a:tc gridSpan="3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III</a:t>
                      </a:r>
                      <a:r>
                        <a:rPr lang="ru-RU" sz="1600" dirty="0">
                          <a:effectLst/>
                        </a:rPr>
                        <a:t> этап – практический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5033" marR="2503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7224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5033" marR="25033" marT="0" marB="0"/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Создание условий для психологического комфорта и сохранения здоровья детей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5033" marR="25033" marT="0" marB="0"/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Октябрь 2014 – </a:t>
                      </a:r>
                      <a:endParaRPr lang="ru-RU" sz="1400" dirty="0" smtClean="0">
                        <a:effectLst/>
                      </a:endParaRPr>
                    </a:p>
                    <a:p>
                      <a:pPr indent="266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март </a:t>
                      </a:r>
                      <a:r>
                        <a:rPr lang="ru-RU" sz="1400" dirty="0">
                          <a:effectLst/>
                        </a:rPr>
                        <a:t>2015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5033" marR="25033" marT="0" marB="0"/>
                </a:tc>
              </a:tr>
              <a:tr h="2620546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5033" marR="25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1. Создать </a:t>
                      </a:r>
                      <a:r>
                        <a:rPr lang="ru-RU" sz="1400" dirty="0">
                          <a:effectLst/>
                        </a:rPr>
                        <a:t>и поддержать условия для творческой работы педагогов;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Информирование </a:t>
                      </a:r>
                      <a:r>
                        <a:rPr lang="ru-RU" sz="1400" dirty="0">
                          <a:effectLst/>
                        </a:rPr>
                        <a:t>сотрудников и родителей о реализации проекта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Внедрение </a:t>
                      </a:r>
                      <a:r>
                        <a:rPr lang="ru-RU" sz="1400" dirty="0">
                          <a:effectLst/>
                        </a:rPr>
                        <a:t>современных форм работы с семьей по формированию потребности воспитанников в здоровом образе жизни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Ввести </a:t>
                      </a:r>
                      <a:r>
                        <a:rPr lang="ru-RU" sz="1400" dirty="0">
                          <a:effectLst/>
                        </a:rPr>
                        <a:t>в систему физкультурно-оздоровительной работы и  </a:t>
                      </a:r>
                      <a:r>
                        <a:rPr lang="ru-RU" sz="1400" dirty="0" err="1">
                          <a:effectLst/>
                        </a:rPr>
                        <a:t>воспитательно</a:t>
                      </a:r>
                      <a:r>
                        <a:rPr lang="ru-RU" sz="1400" dirty="0">
                          <a:effectLst/>
                        </a:rPr>
                        <a:t>-образовательного процесса во всех возрастных группах,  использование некоторых упражнений </a:t>
                      </a:r>
                      <a:r>
                        <a:rPr lang="ru-RU" sz="1400" dirty="0" err="1">
                          <a:effectLst/>
                        </a:rPr>
                        <a:t>стретчинга</a:t>
                      </a:r>
                      <a:r>
                        <a:rPr lang="ru-RU" sz="1400" dirty="0">
                          <a:effectLst/>
                        </a:rPr>
                        <a:t>, степ-гимнастики.   4. Активно </a:t>
                      </a:r>
                      <a:r>
                        <a:rPr lang="ru-RU" sz="1400" dirty="0" err="1">
                          <a:effectLst/>
                        </a:rPr>
                        <a:t>исрользовать</a:t>
                      </a:r>
                      <a:r>
                        <a:rPr lang="ru-RU" sz="1400" dirty="0">
                          <a:effectLst/>
                        </a:rPr>
                        <a:t>  и обучать воспитанников дыхательные упражнениям, физкультминуткам, пальчиковым  гимнастикам, релаксации, </a:t>
                      </a:r>
                      <a:r>
                        <a:rPr lang="ru-RU" sz="1400" dirty="0" err="1">
                          <a:effectLst/>
                        </a:rPr>
                        <a:t>психогимнастики</a:t>
                      </a:r>
                      <a:r>
                        <a:rPr lang="ru-RU" sz="1400" dirty="0">
                          <a:effectLst/>
                        </a:rPr>
                        <a:t> и т.д., 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Осуществлять  </a:t>
                      </a:r>
                      <a:r>
                        <a:rPr lang="ru-RU" sz="1400" dirty="0">
                          <a:effectLst/>
                        </a:rPr>
                        <a:t>гендерный подход  при организации педагогического </a:t>
                      </a:r>
                      <a:r>
                        <a:rPr lang="ru-RU" sz="1400" dirty="0" smtClean="0">
                          <a:effectLst/>
                        </a:rPr>
                        <a:t>процесса.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6.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Разработать </a:t>
                      </a:r>
                      <a:r>
                        <a:rPr lang="ru-RU" sz="1400" dirty="0">
                          <a:effectLst/>
                        </a:rPr>
                        <a:t>перспективное планирование и начать работу кружка «В гости к </a:t>
                      </a:r>
                      <a:r>
                        <a:rPr lang="ru-RU" sz="1400" dirty="0" err="1">
                          <a:effectLst/>
                        </a:rPr>
                        <a:t>Здоровинке</a:t>
                      </a:r>
                      <a:r>
                        <a:rPr lang="ru-RU" sz="1400" dirty="0">
                          <a:effectLst/>
                        </a:rPr>
                        <a:t>», постоянно анализировать результаты работы по </a:t>
                      </a:r>
                      <a:r>
                        <a:rPr lang="ru-RU" sz="1400" dirty="0" err="1">
                          <a:effectLst/>
                        </a:rPr>
                        <a:t>здоровьесбережению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25033" marR="25033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G:\степы\DSCN10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54"/>
          <a:stretch/>
        </p:blipFill>
        <p:spPr bwMode="auto">
          <a:xfrm>
            <a:off x="5364088" y="4356830"/>
            <a:ext cx="3648026" cy="2348753"/>
          </a:xfrm>
          <a:prstGeom prst="rect">
            <a:avLst/>
          </a:prstGeom>
          <a:noFill/>
          <a:ln w="53975" cmpd="tri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:\DCIM\103PHOTO\SAM_5738 - копия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28475"/>
            <a:ext cx="1776450" cy="2348880"/>
          </a:xfrm>
          <a:prstGeom prst="rect">
            <a:avLst/>
          </a:prstGeom>
          <a:noFill/>
          <a:ln w="53975" cmpd="tri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esktop\олеся сценакрии\в ДМЦ\тур. тропа\IMG_2991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362137"/>
            <a:ext cx="3099975" cy="2325139"/>
          </a:xfrm>
          <a:prstGeom prst="rect">
            <a:avLst/>
          </a:prstGeom>
          <a:noFill/>
          <a:ln w="53975" cmpd="tri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298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79128"/>
              </p:ext>
            </p:extLst>
          </p:nvPr>
        </p:nvGraphicFramePr>
        <p:xfrm>
          <a:off x="107504" y="68399"/>
          <a:ext cx="8784976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991"/>
                <a:gridCol w="5345210"/>
                <a:gridCol w="1854775"/>
              </a:tblGrid>
              <a:tr h="208872">
                <a:tc gridSpan="3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IV</a:t>
                      </a:r>
                      <a:r>
                        <a:rPr lang="ru-RU" sz="1600" dirty="0">
                          <a:effectLst/>
                        </a:rPr>
                        <a:t> этап- заключительный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042" marR="3104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72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042" marR="31042" marT="0" marB="0"/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Совершенствование результатов проекта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042" marR="31042" marT="0" marB="0"/>
                </a:tc>
                <a:tc rowSpan="3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Апрель – май </a:t>
                      </a:r>
                      <a:r>
                        <a:rPr lang="ru-RU" sz="1400" dirty="0" smtClean="0">
                          <a:effectLst/>
                        </a:rPr>
                        <a:t>201</a:t>
                      </a:r>
                      <a:r>
                        <a:rPr lang="en-US" sz="1400" dirty="0" smtClean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042" marR="31042" marT="0" marB="0"/>
                </a:tc>
              </a:tr>
              <a:tr h="800677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042" marR="310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1. Содействовать развитию физических, познавательных, музыкальных возможностей детей;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2. Развивать познавательную активность детей;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3. Активно вовлекать в работу родителей по воспитанию и формированию основ ЗОЖ. </a:t>
                      </a:r>
                      <a:endParaRPr lang="ru-RU" sz="16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31042" marR="310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0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042" marR="31042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1042" marR="3104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511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25187"/>
            <a:ext cx="2971676" cy="24317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1\Desktop\олеся сценакрии\в ДМЦ\олимп+спорт\SAM_3562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97" y="3699743"/>
            <a:ext cx="3068962" cy="2357224"/>
          </a:xfrm>
          <a:prstGeom prst="rect">
            <a:avLst/>
          </a:prstGeom>
          <a:noFill/>
          <a:ln w="53975" cmpd="tri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1\Desktop\олеся сценакрии\в ДМЦ\Photos 15.54 09-06-2007\DSC01392-26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99743"/>
            <a:ext cx="2376264" cy="2971356"/>
          </a:xfrm>
          <a:prstGeom prst="rect">
            <a:avLst/>
          </a:prstGeom>
          <a:noFill/>
          <a:ln w="53975" cmpd="tri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550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5118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20888"/>
                </a:solidFill>
              </a:rPr>
              <a:t>Спасибо за внимание!</a:t>
            </a:r>
            <a:endParaRPr lang="ru-RU" sz="4800" b="1" i="1" dirty="0">
              <a:solidFill>
                <a:srgbClr val="020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224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105472"/>
            <a:ext cx="7772400" cy="532859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800" b="1" i="1" dirty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800" b="1" i="1" dirty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endParaRPr lang="ru-RU" sz="3600" b="1" i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332656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Статья 18. Дошкольное образование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b="1" dirty="0">
                <a:solidFill>
                  <a:srgbClr val="020888"/>
                </a:solidFill>
              </a:rPr>
              <a:t>. Для воспитания детей дошкольного возраста, охраны и укрепления их физического и психического здоровья, развития индивидуальных способностей и необходимой коррекции нарушений развития этих </a:t>
            </a:r>
            <a:r>
              <a:rPr lang="ru-RU" b="1" dirty="0" smtClean="0">
                <a:solidFill>
                  <a:srgbClr val="020888"/>
                </a:solidFill>
              </a:rPr>
              <a:t>детей, </a:t>
            </a:r>
            <a:r>
              <a:rPr lang="ru-RU" b="1" dirty="0">
                <a:solidFill>
                  <a:srgbClr val="020888"/>
                </a:solidFill>
              </a:rPr>
              <a:t>в помощь семье действует сеть дошкольных образовательных учреждений.</a:t>
            </a:r>
          </a:p>
          <a:p>
            <a:pPr algn="r"/>
            <a:r>
              <a:rPr lang="ru-RU" b="1" dirty="0">
                <a:solidFill>
                  <a:srgbClr val="020888"/>
                </a:solidFill>
              </a:rPr>
              <a:t>(федеральный закон от 29.12.2012 N 273-ФЗ "Об образовании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Российской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Федерации»)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99695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2.6. </a:t>
            </a:r>
            <a:r>
              <a:rPr lang="ru-RU" b="1" dirty="0">
                <a:solidFill>
                  <a:srgbClr val="020888"/>
                </a:solidFill>
              </a:rPr>
              <a:t>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20888"/>
                </a:solidFill>
              </a:rPr>
              <a:t>социально-коммуникативное развитие;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20888"/>
                </a:solidFill>
              </a:rPr>
              <a:t>познавательное развитие; речевое развитие;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20888"/>
                </a:solidFill>
              </a:rPr>
              <a:t>художественно-эстетическое развитие;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20888"/>
                </a:solidFill>
              </a:rPr>
              <a:t>физическое развитие. </a:t>
            </a:r>
          </a:p>
          <a:p>
            <a:r>
              <a:rPr lang="ru-RU" b="1" dirty="0">
                <a:solidFill>
                  <a:srgbClr val="020888"/>
                </a:solidFill>
              </a:rPr>
              <a:t>                                                                         (ФГОС  ДО 17.10.2013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1316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11960" y="1431502"/>
            <a:ext cx="4462264" cy="538609"/>
          </a:xfrm>
        </p:spPr>
        <p:txBody>
          <a:bodyPr>
            <a:spAutoFit/>
          </a:bodyPr>
          <a:lstStyle/>
          <a:p>
            <a:pPr algn="r"/>
            <a:r>
              <a:rPr lang="en-US" sz="1800" b="1" i="1" dirty="0" smtClean="0">
                <a:solidFill>
                  <a:srgbClr val="020888"/>
                </a:solidFill>
                <a:latin typeface="Arial Narrow" pitchFamily="34" charset="0"/>
              </a:rPr>
              <a:t/>
            </a:r>
            <a:br>
              <a:rPr lang="en-US" sz="1800" b="1" i="1" dirty="0" smtClean="0">
                <a:solidFill>
                  <a:srgbClr val="020888"/>
                </a:solidFill>
                <a:latin typeface="Arial Narrow" pitchFamily="34" charset="0"/>
              </a:rPr>
            </a:br>
            <a:endParaRPr lang="ru-RU" sz="11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Picture 2" descr="F:\турист. тропа мдоу 173\small_7781320996272281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010">
            <a:off x="397123" y="4088083"/>
            <a:ext cx="3046479" cy="2284859"/>
          </a:xfrm>
          <a:prstGeom prst="rect">
            <a:avLst/>
          </a:prstGeom>
          <a:noFill/>
          <a:ln w="53975" cmpd="tri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\Pictures\5a44de0a93408a5a0c30ac9934b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206">
            <a:off x="5885892" y="2388380"/>
            <a:ext cx="2796235" cy="3446522"/>
          </a:xfrm>
          <a:prstGeom prst="rect">
            <a:avLst/>
          </a:prstGeom>
          <a:noFill/>
          <a:ln w="53975" cmpd="tri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ручное управление 2"/>
          <p:cNvSpPr/>
          <p:nvPr/>
        </p:nvSpPr>
        <p:spPr>
          <a:xfrm>
            <a:off x="4067944" y="2996952"/>
            <a:ext cx="1296144" cy="2592288"/>
          </a:xfrm>
          <a:prstGeom prst="flowChartManualOperati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4355976" y="5949280"/>
            <a:ext cx="720080" cy="678854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1\Pictures\пи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44" y="404664"/>
            <a:ext cx="2872863" cy="2037581"/>
          </a:xfrm>
          <a:prstGeom prst="rect">
            <a:avLst/>
          </a:prstGeom>
          <a:noFill/>
          <a:ln w="53975" cmpd="tri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презент\imgpreview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58892"/>
            <a:ext cx="2341072" cy="1556813"/>
          </a:xfrm>
          <a:prstGeom prst="rect">
            <a:avLst/>
          </a:prstGeom>
          <a:noFill/>
          <a:ln w="53975" cmpd="tri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155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105472"/>
            <a:ext cx="7772400" cy="532859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800" b="1" i="1" dirty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800" b="1" i="1" dirty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endParaRPr lang="ru-RU" sz="3600" b="1" i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89345"/>
              </p:ext>
            </p:extLst>
          </p:nvPr>
        </p:nvGraphicFramePr>
        <p:xfrm>
          <a:off x="251520" y="188640"/>
          <a:ext cx="8712968" cy="677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684"/>
                <a:gridCol w="6702284"/>
              </a:tblGrid>
              <a:tr h="76374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База исследования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МБДОУ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МО г.Краснодар 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«Детский сад № 91»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38986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Участники проекта: 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Дети, инструктор по физической культуре, воспитатели, специалисты ДОУ, заведующий ДОУ, родители.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4704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Тип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проекта 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Долгосрочный (1 год)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9718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Этапы</a:t>
                      </a:r>
                      <a:r>
                        <a:rPr lang="ru-RU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работы</a:t>
                      </a:r>
                      <a:endParaRPr lang="ru-RU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I этап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 – подготовительный</a:t>
                      </a:r>
                      <a:br>
                        <a:rPr lang="ru-RU" sz="18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II этап 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 – прогностический</a:t>
                      </a:r>
                      <a:br>
                        <a:rPr lang="ru-RU" sz="18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III этап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 –  практический</a:t>
                      </a:r>
                      <a:br>
                        <a:rPr lang="ru-RU" sz="1800" b="1" dirty="0" smtClean="0">
                          <a:solidFill>
                            <a:srgbClr val="002060"/>
                          </a:solidFill>
                        </a:rPr>
                      </a:br>
                      <a:r>
                        <a:rPr lang="ru-RU" sz="1800" b="1" i="1" dirty="0" smtClean="0">
                          <a:solidFill>
                            <a:srgbClr val="002060"/>
                          </a:solidFill>
                        </a:rPr>
                        <a:t>IV этап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 – заключительный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60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Условия реализации проекта</a:t>
                      </a:r>
                      <a:endParaRPr lang="ru-RU" sz="180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здоровьесберегающих технологий по всем разделам образовательной программы;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Соблюдение рационального режима дня, обеспечивающего смену разнообразной деятельности и отдыха;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Использование современных прогрессивных методов и приемов обучения;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Индивидуальный подход к ребенку сообразно его уровню развития, биологическому и психологическому возрасту;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различных форм систематической работы с родителями;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Рациональная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организация предметно-пространственной среды</a:t>
                      </a: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ru-RU" sz="18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450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36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800" b="1" i="1" dirty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800" b="1" i="1" dirty="0">
                <a:solidFill>
                  <a:srgbClr val="3333CC"/>
                </a:solidFill>
                <a:latin typeface="Arial Narrow" pitchFamily="34" charset="0"/>
              </a:rPr>
            </a:br>
            <a:r>
              <a:rPr lang="ru-RU" sz="2800" b="1" i="1" dirty="0" smtClean="0">
                <a:solidFill>
                  <a:srgbClr val="3333CC"/>
                </a:solidFill>
                <a:latin typeface="Arial Narrow" pitchFamily="34" charset="0"/>
              </a:rPr>
              <a:t/>
            </a:r>
            <a:br>
              <a:rPr lang="ru-RU" sz="2800" b="1" i="1" dirty="0" smtClean="0">
                <a:solidFill>
                  <a:srgbClr val="3333CC"/>
                </a:solidFill>
                <a:latin typeface="Arial Narrow" pitchFamily="34" charset="0"/>
              </a:rPr>
            </a:br>
            <a:endParaRPr lang="ru-RU" sz="3600" b="1" i="1" dirty="0">
              <a:solidFill>
                <a:srgbClr val="3333CC"/>
              </a:solidFill>
              <a:latin typeface="Arial Narrow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9184" y="2332"/>
            <a:ext cx="716530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20888"/>
                </a:solidFill>
              </a:rPr>
              <a:t>                 Предварительная работа</a:t>
            </a:r>
          </a:p>
          <a:p>
            <a:pPr marL="0" indent="0">
              <a:buNone/>
            </a:pPr>
            <a:r>
              <a:rPr lang="ru-RU" sz="2600" b="1" dirty="0" smtClean="0">
                <a:solidFill>
                  <a:srgbClr val="020888"/>
                </a:solidFill>
              </a:rPr>
              <a:t>   Обобщены опыты работы, получены       рецензии на программы:</a:t>
            </a:r>
          </a:p>
          <a:p>
            <a:pPr>
              <a:buFontTx/>
              <a:buChar char="-"/>
            </a:pPr>
            <a:r>
              <a:rPr lang="ru-RU" sz="2600" b="1" dirty="0" err="1" smtClean="0">
                <a:solidFill>
                  <a:srgbClr val="020888"/>
                </a:solidFill>
              </a:rPr>
              <a:t>художествено</a:t>
            </a:r>
            <a:r>
              <a:rPr lang="ru-RU" sz="2600" b="1" dirty="0" smtClean="0">
                <a:solidFill>
                  <a:srgbClr val="020888"/>
                </a:solidFill>
              </a:rPr>
              <a:t>-эстетического развития;</a:t>
            </a:r>
          </a:p>
          <a:p>
            <a:pPr>
              <a:buFontTx/>
              <a:buChar char="-"/>
            </a:pPr>
            <a:r>
              <a:rPr lang="ru-RU" sz="2600" b="1" dirty="0">
                <a:solidFill>
                  <a:srgbClr val="020888"/>
                </a:solidFill>
              </a:rPr>
              <a:t>ф</a:t>
            </a:r>
            <a:r>
              <a:rPr lang="ru-RU" sz="2600" b="1" dirty="0" smtClean="0">
                <a:solidFill>
                  <a:srgbClr val="020888"/>
                </a:solidFill>
              </a:rPr>
              <a:t>изического развития;</a:t>
            </a:r>
          </a:p>
          <a:p>
            <a:pPr>
              <a:buFontTx/>
              <a:buChar char="-"/>
            </a:pPr>
            <a:r>
              <a:rPr lang="ru-RU" sz="2600" b="1" dirty="0">
                <a:solidFill>
                  <a:srgbClr val="020888"/>
                </a:solidFill>
              </a:rPr>
              <a:t>к</a:t>
            </a:r>
            <a:r>
              <a:rPr lang="ru-RU" sz="2600" b="1" dirty="0" smtClean="0">
                <a:solidFill>
                  <a:srgbClr val="020888"/>
                </a:solidFill>
              </a:rPr>
              <a:t>оммуникативно-личностного развития</a:t>
            </a:r>
          </a:p>
          <a:p>
            <a:pPr>
              <a:buFontTx/>
              <a:buChar char="-"/>
            </a:pPr>
            <a:r>
              <a:rPr lang="ru-RU" sz="2600" b="1" dirty="0">
                <a:solidFill>
                  <a:srgbClr val="020888"/>
                </a:solidFill>
              </a:rPr>
              <a:t>п</a:t>
            </a:r>
            <a:r>
              <a:rPr lang="ru-RU" sz="2600" b="1" dirty="0" smtClean="0">
                <a:solidFill>
                  <a:srgbClr val="020888"/>
                </a:solidFill>
              </a:rPr>
              <a:t>реобразование предметно-пространственной среды</a:t>
            </a:r>
            <a:endParaRPr lang="ru-RU" sz="2600" b="1" dirty="0">
              <a:solidFill>
                <a:srgbClr val="020888"/>
              </a:solidFill>
            </a:endParaRPr>
          </a:p>
        </p:txBody>
      </p:sp>
      <p:pic>
        <p:nvPicPr>
          <p:cNvPr id="5" name="Picture 3" descr="H:\SAM_03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52315"/>
            <a:ext cx="3159223" cy="2369417"/>
          </a:xfrm>
          <a:prstGeom prst="rect">
            <a:avLst/>
          </a:prstGeom>
          <a:noFill/>
          <a:ln w="41275" cmpd="dbl">
            <a:solidFill>
              <a:srgbClr val="02088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G:\DCIM\109NIKON\DSCN9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3002606" cy="2252209"/>
          </a:xfrm>
          <a:prstGeom prst="rect">
            <a:avLst/>
          </a:prstGeom>
          <a:noFill/>
          <a:ln w="38100" cmpd="thickThin">
            <a:solidFill>
              <a:srgbClr val="02088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ФОТО\_DSC7144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/>
          <a:stretch>
            <a:fillRect/>
          </a:stretch>
        </p:blipFill>
        <p:spPr bwMode="auto">
          <a:xfrm>
            <a:off x="5731220" y="4479724"/>
            <a:ext cx="3240023" cy="2106165"/>
          </a:xfrm>
          <a:prstGeom prst="rect">
            <a:avLst/>
          </a:prstGeom>
          <a:noFill/>
          <a:ln w="53975" cmpd="tri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DCIM\103PHOTO\SAM_5718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0" y="116632"/>
            <a:ext cx="1678586" cy="2403658"/>
          </a:xfrm>
          <a:prstGeom prst="rect">
            <a:avLst/>
          </a:prstGeom>
          <a:noFill/>
          <a:ln w="38100" cmpd="sng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9118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061980" y="2455211"/>
            <a:ext cx="0" cy="1177871"/>
          </a:xfrm>
          <a:prstGeom prst="line">
            <a:avLst/>
          </a:prstGeom>
          <a:noFill/>
          <a:ln w="1270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3573201" y="2081670"/>
            <a:ext cx="2795844" cy="747082"/>
          </a:xfrm>
          <a:prstGeom prst="line">
            <a:avLst/>
          </a:prstGeom>
          <a:noFill/>
          <a:ln w="127000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2768645" y="2455211"/>
            <a:ext cx="864096" cy="1199537"/>
          </a:xfrm>
          <a:prstGeom prst="line">
            <a:avLst/>
          </a:prstGeom>
          <a:noFill/>
          <a:ln w="1270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440160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020888"/>
                </a:solidFill>
              </a:rPr>
              <a:t>   </a:t>
            </a:r>
            <a:br>
              <a:rPr lang="en-US" sz="2000" b="1" dirty="0" smtClean="0">
                <a:solidFill>
                  <a:srgbClr val="020888"/>
                </a:solidFill>
              </a:rPr>
            </a:br>
            <a:r>
              <a:rPr lang="ru-RU" sz="3200" b="1" u="sng" dirty="0" smtClean="0">
                <a:solidFill>
                  <a:srgbClr val="020888"/>
                </a:solidFill>
                <a:latin typeface="Arial Narrow" pitchFamily="34" charset="0"/>
              </a:rPr>
              <a:t>Цель:</a:t>
            </a:r>
            <a:r>
              <a:rPr lang="ru-RU" sz="2000" b="1" dirty="0" smtClean="0">
                <a:solidFill>
                  <a:srgbClr val="020888"/>
                </a:solidFill>
                <a:latin typeface="Arial Narrow" pitchFamily="34" charset="0"/>
              </a:rPr>
              <a:t>  формирование у детей здорового образа жизни, его направленность на укрепление здоровья, физического, психического развития и эмоционального благополучия ребёнка.</a:t>
            </a:r>
            <a:br>
              <a:rPr lang="ru-RU" sz="2000" b="1" dirty="0" smtClean="0">
                <a:solidFill>
                  <a:srgbClr val="020888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20888"/>
                </a:solidFill>
                <a:latin typeface="Arial Narrow" pitchFamily="34" charset="0"/>
              </a:rPr>
              <a:t>  </a:t>
            </a:r>
            <a:r>
              <a:rPr lang="ru-RU" sz="2000" b="1" dirty="0" smtClean="0">
                <a:solidFill>
                  <a:srgbClr val="020888"/>
                </a:solidFill>
              </a:rPr>
              <a:t/>
            </a:r>
            <a:br>
              <a:rPr lang="ru-RU" sz="2000" b="1" dirty="0" smtClean="0">
                <a:solidFill>
                  <a:srgbClr val="020888"/>
                </a:solidFill>
              </a:rPr>
            </a:br>
            <a:endParaRPr lang="ru-RU" sz="2000" b="1" i="1" dirty="0">
              <a:solidFill>
                <a:srgbClr val="020888"/>
              </a:solidFill>
              <a:latin typeface="Arial Narrow" pitchFamily="34" charset="0"/>
            </a:endParaRPr>
          </a:p>
        </p:txBody>
      </p:sp>
      <p:sp>
        <p:nvSpPr>
          <p:cNvPr id="27" name="Заголовок 3"/>
          <p:cNvSpPr txBox="1">
            <a:spLocks/>
          </p:cNvSpPr>
          <p:nvPr/>
        </p:nvSpPr>
        <p:spPr>
          <a:xfrm>
            <a:off x="323528" y="1844824"/>
            <a:ext cx="3168352" cy="61206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b="1" dirty="0" smtClean="0">
              <a:solidFill>
                <a:srgbClr val="020888"/>
              </a:solidFill>
            </a:endParaRPr>
          </a:p>
          <a:p>
            <a:r>
              <a:rPr lang="ru-RU" sz="3200" b="1" u="sng" dirty="0" smtClean="0">
                <a:solidFill>
                  <a:srgbClr val="020888"/>
                </a:solidFill>
              </a:rPr>
              <a:t>Задачи:</a:t>
            </a:r>
            <a:r>
              <a:rPr lang="ru-RU" sz="2000" b="1" dirty="0" smtClean="0">
                <a:solidFill>
                  <a:srgbClr val="020888"/>
                </a:solidFill>
                <a:latin typeface="Arial Narrow" pitchFamily="34" charset="0"/>
              </a:rPr>
              <a:t/>
            </a:r>
            <a:br>
              <a:rPr lang="ru-RU" sz="2000" b="1" dirty="0" smtClean="0">
                <a:solidFill>
                  <a:srgbClr val="020888"/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20888"/>
                </a:solidFill>
                <a:latin typeface="Arial Narrow" pitchFamily="34" charset="0"/>
              </a:rPr>
              <a:t>  </a:t>
            </a:r>
            <a:r>
              <a:rPr lang="ru-RU" sz="2000" b="1" dirty="0" smtClean="0">
                <a:solidFill>
                  <a:srgbClr val="020888"/>
                </a:solidFill>
              </a:rPr>
              <a:t/>
            </a:r>
            <a:br>
              <a:rPr lang="ru-RU" sz="2000" b="1" dirty="0" smtClean="0">
                <a:solidFill>
                  <a:srgbClr val="020888"/>
                </a:solidFill>
              </a:rPr>
            </a:br>
            <a:endParaRPr lang="ru-RU" sz="2000" b="1" i="1" dirty="0">
              <a:solidFill>
                <a:srgbClr val="020888"/>
              </a:solidFill>
              <a:latin typeface="Arial Narrow" pitchFamily="34" charset="0"/>
            </a:endParaRPr>
          </a:p>
        </p:txBody>
      </p:sp>
      <p:sp>
        <p:nvSpPr>
          <p:cNvPr id="37" name="Заголовок 3"/>
          <p:cNvSpPr txBox="1">
            <a:spLocks/>
          </p:cNvSpPr>
          <p:nvPr/>
        </p:nvSpPr>
        <p:spPr>
          <a:xfrm>
            <a:off x="608405" y="3637627"/>
            <a:ext cx="2160240" cy="273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b="1" u="sng" dirty="0">
                <a:solidFill>
                  <a:srgbClr val="007434"/>
                </a:solidFill>
                <a:latin typeface="Arial Narrow" pitchFamily="34" charset="0"/>
              </a:rPr>
              <a:t>Образовательные : </a:t>
            </a:r>
            <a:r>
              <a:rPr lang="ru-RU" sz="1600" b="1" i="1" dirty="0">
                <a:solidFill>
                  <a:srgbClr val="007434"/>
                </a:solidFill>
                <a:latin typeface="Arial Narrow" pitchFamily="34" charset="0"/>
              </a:rPr>
              <a:t>формирование двигательных умений и навыков, развитие двигательных функций, накопление и обогащение двигательного опыта </a:t>
            </a:r>
          </a:p>
        </p:txBody>
      </p:sp>
      <p:sp>
        <p:nvSpPr>
          <p:cNvPr id="38" name="Заголовок 3"/>
          <p:cNvSpPr txBox="1">
            <a:spLocks/>
          </p:cNvSpPr>
          <p:nvPr/>
        </p:nvSpPr>
        <p:spPr>
          <a:xfrm>
            <a:off x="3635896" y="3573016"/>
            <a:ext cx="2232248" cy="2798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b="1" u="sng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Оздоровительные: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охрана жизни и укрепление здоровья, физическое совершенствование функций организма , повышение работоспособности</a:t>
            </a:r>
          </a:p>
        </p:txBody>
      </p:sp>
      <p:sp>
        <p:nvSpPr>
          <p:cNvPr id="39" name="Заголовок 3"/>
          <p:cNvSpPr txBox="1">
            <a:spLocks/>
          </p:cNvSpPr>
          <p:nvPr/>
        </p:nvSpPr>
        <p:spPr>
          <a:xfrm>
            <a:off x="6369045" y="2828752"/>
            <a:ext cx="2376264" cy="26762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b="1" i="1" u="sng" dirty="0">
                <a:solidFill>
                  <a:srgbClr val="002060"/>
                </a:solidFill>
                <a:latin typeface="Arial Narrow" pitchFamily="34" charset="0"/>
              </a:rPr>
              <a:t>Воспитательные:</a:t>
            </a:r>
            <a:r>
              <a:rPr lang="ru-RU" sz="1600" b="1" i="1" dirty="0">
                <a:solidFill>
                  <a:srgbClr val="002060"/>
                </a:solidFill>
                <a:latin typeface="Arial Narrow" pitchFamily="34" charset="0"/>
              </a:rPr>
              <a:t> формирование интереса и потребности в занятиях физическими упражнениями, всестороннее развитие </a:t>
            </a:r>
            <a:r>
              <a:rPr lang="ru-RU" sz="1600" b="1" i="1" dirty="0" smtClean="0">
                <a:solidFill>
                  <a:srgbClr val="002060"/>
                </a:solidFill>
                <a:latin typeface="Arial Narrow" pitchFamily="34" charset="0"/>
              </a:rPr>
              <a:t>ребёнка, повышение педагогической компетентности родителей</a:t>
            </a:r>
            <a:endParaRPr lang="ru-RU" sz="1600" b="1" i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46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6"/>
          <p:cNvSpPr>
            <a:spLocks noChangeShapeType="1"/>
          </p:cNvSpPr>
          <p:nvPr/>
        </p:nvSpPr>
        <p:spPr bwMode="auto">
          <a:xfrm>
            <a:off x="1061980" y="1628800"/>
            <a:ext cx="0" cy="2004283"/>
          </a:xfrm>
          <a:prstGeom prst="line">
            <a:avLst/>
          </a:prstGeom>
          <a:noFill/>
          <a:ln w="1270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3491880" y="1628800"/>
            <a:ext cx="2952328" cy="1199952"/>
          </a:xfrm>
          <a:prstGeom prst="line">
            <a:avLst/>
          </a:prstGeom>
          <a:noFill/>
          <a:ln w="127000">
            <a:solidFill>
              <a:srgbClr val="00B0F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2267744" y="1628800"/>
            <a:ext cx="1364997" cy="2025949"/>
          </a:xfrm>
          <a:prstGeom prst="line">
            <a:avLst/>
          </a:prstGeom>
          <a:noFill/>
          <a:ln w="127000">
            <a:solidFill>
              <a:srgbClr val="00B0F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496944" cy="1440160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rgbClr val="020888"/>
                </a:solidFill>
              </a:rPr>
              <a:t> </a:t>
            </a:r>
            <a:r>
              <a:rPr lang="ru-RU" sz="3200" b="1" u="sng" dirty="0" smtClean="0">
                <a:solidFill>
                  <a:srgbClr val="020888"/>
                </a:solidFill>
                <a:latin typeface="Arial Narrow" pitchFamily="34" charset="0"/>
              </a:rPr>
              <a:t>Гипотеза:</a:t>
            </a:r>
            <a:r>
              <a:rPr lang="ru-RU" sz="2400" b="1" dirty="0" smtClean="0">
                <a:solidFill>
                  <a:srgbClr val="020888"/>
                </a:solidFill>
                <a:latin typeface="Arial Narrow" pitchFamily="34" charset="0"/>
              </a:rPr>
              <a:t> физическое, психическое и социальное благополучие ребёнка буде сохраняться, укрепляться и совершенствоваться при условии:</a:t>
            </a:r>
            <a:endParaRPr lang="ru-RU" sz="2000" b="1" i="1" dirty="0">
              <a:solidFill>
                <a:srgbClr val="020888"/>
              </a:solidFill>
              <a:latin typeface="Arial Narrow" pitchFamily="34" charset="0"/>
            </a:endParaRPr>
          </a:p>
        </p:txBody>
      </p:sp>
      <p:sp>
        <p:nvSpPr>
          <p:cNvPr id="37" name="Заголовок 3"/>
          <p:cNvSpPr txBox="1">
            <a:spLocks/>
          </p:cNvSpPr>
          <p:nvPr/>
        </p:nvSpPr>
        <p:spPr>
          <a:xfrm>
            <a:off x="608405" y="3637627"/>
            <a:ext cx="2160240" cy="27363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Реализуется система активного включения во взаимодействие всех субъектов педагогического процесса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Заголовок 3"/>
          <p:cNvSpPr txBox="1">
            <a:spLocks/>
          </p:cNvSpPr>
          <p:nvPr/>
        </p:nvSpPr>
        <p:spPr>
          <a:xfrm>
            <a:off x="3635896" y="3573016"/>
            <a:ext cx="2232248" cy="2798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b="1" dirty="0">
                <a:solidFill>
                  <a:srgbClr val="002060"/>
                </a:solidFill>
              </a:rPr>
              <a:t>Созданы определенные педагогические условия: открытость ДОУ, использование интерактивных форм взаимодействия участников педагогического </a:t>
            </a:r>
            <a:r>
              <a:rPr lang="ru-RU" sz="1600" b="1" dirty="0" smtClean="0">
                <a:solidFill>
                  <a:srgbClr val="002060"/>
                </a:solidFill>
              </a:rPr>
              <a:t>процесса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39" name="Заголовок 3"/>
          <p:cNvSpPr txBox="1">
            <a:spLocks/>
          </p:cNvSpPr>
          <p:nvPr/>
        </p:nvSpPr>
        <p:spPr>
          <a:xfrm>
            <a:off x="6369045" y="2828752"/>
            <a:ext cx="2376264" cy="29045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srgbClr val="020888"/>
                </a:solidFill>
              </a:rPr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567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48680"/>
            <a:ext cx="871296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tx2">
                    <a:lumMod val="75000"/>
                  </a:schemeClr>
                </a:solidFill>
              </a:rPr>
              <a:t>Ожидаемый </a:t>
            </a:r>
            <a:r>
              <a:rPr lang="ru-RU" sz="3600" b="1" u="sng" dirty="0">
                <a:solidFill>
                  <a:schemeClr val="tx2">
                    <a:lumMod val="75000"/>
                  </a:schemeClr>
                </a:solidFill>
              </a:rPr>
              <a:t>результат:</a:t>
            </a:r>
          </a:p>
          <a:p>
            <a:pPr lvl="0" algn="ctr"/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Снижение уровня заболеваемости.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Сформированность осознанной потребности в ведении здорового образа жизни.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Благотворное влияние сохранение и укрепление здоровья, развития физических и нравственных качеств, расширение кругозора.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Дальнейшее развитие плодотворного взаимодействия между детским садом и семьёй.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Обобщение приобретённого опыта (методические пособия, программы)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endParaRPr lang="ru-RU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47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70375"/>
              </p:ext>
            </p:extLst>
          </p:nvPr>
        </p:nvGraphicFramePr>
        <p:xfrm>
          <a:off x="2555776" y="3501008"/>
          <a:ext cx="6278880" cy="3163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840"/>
                <a:gridCol w="2573020"/>
                <a:gridCol w="2573020"/>
              </a:tblGrid>
              <a:tr h="0">
                <a:tc gridSpan="3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II </a:t>
                      </a:r>
                      <a:r>
                        <a:rPr lang="ru-RU" sz="1800" dirty="0">
                          <a:effectLst/>
                        </a:rPr>
                        <a:t>этап - прогностический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Введение здоровьесберегающих технологий в воспитательно- образовательный процесс ДОУ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Август- </a:t>
                      </a:r>
                      <a:r>
                        <a:rPr lang="ru-RU" sz="1400" dirty="0" smtClean="0">
                          <a:effectLst/>
                        </a:rPr>
                        <a:t>октябрь 201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Подобрать формы и методы оздоровления детей 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Подобрать комплекс оздоровительных мероприятий для возможной реализации в разных возрастных группах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4858792"/>
              </p:ext>
            </p:extLst>
          </p:nvPr>
        </p:nvGraphicFramePr>
        <p:xfrm>
          <a:off x="179512" y="116632"/>
          <a:ext cx="6278880" cy="3110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2840"/>
                <a:gridCol w="3623533"/>
                <a:gridCol w="1522507"/>
              </a:tblGrid>
              <a:tr h="290335">
                <a:tc gridSpan="3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 </a:t>
                      </a:r>
                      <a:r>
                        <a:rPr lang="ru-RU" sz="1800" dirty="0">
                          <a:effectLst/>
                        </a:rPr>
                        <a:t>этап - подготовительный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1392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Цель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Изучение возможностей и потребностей педагогического коллектива и родителей по оздоровлению детей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indent="2667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Май – июль </a:t>
                      </a:r>
                      <a:r>
                        <a:rPr lang="ru-RU" sz="1400" dirty="0" smtClean="0">
                          <a:effectLst/>
                        </a:rPr>
                        <a:t>    201</a:t>
                      </a:r>
                      <a:r>
                        <a:rPr lang="en-US" sz="1400" dirty="0" smtClean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696356">
                <a:tc>
                  <a:txBody>
                    <a:bodyPr/>
                    <a:lstStyle/>
                    <a:p>
                      <a:pPr indent="2667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Проведение педагогического мониторинга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Изучение уровня осведомленности и мотивации родителей в вопросах формирования, укрепления и поддержания здоровья дошкольников (анкетирование)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3.Изучение  научно-методической литературы по проблеме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4128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646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Wingdings</vt:lpstr>
      <vt:lpstr>Тема Office</vt:lpstr>
      <vt:lpstr>    Проект «Комплексный подход к  организации оздоровительной работы в условиях дошкольного образовательного  учреждения»                                                                           Работу подготовила:                                                                                         Н.М.Васюнкова – старший воспитатель                                                                 МБДОУ МО г.Краснодар «Детский сад № 91»    </vt:lpstr>
      <vt:lpstr>      </vt:lpstr>
      <vt:lpstr> </vt:lpstr>
      <vt:lpstr>      </vt:lpstr>
      <vt:lpstr>      </vt:lpstr>
      <vt:lpstr>    Цель:  формирование у детей здорового образа жизни, его направленность на укрепление здоровья, физического, психического развития и эмоционального благополучия ребёнка.    </vt:lpstr>
      <vt:lpstr> Гипотеза: физическое, психическое и социальное благополучие ребёнка буде сохраняться, укрепляться и совершенствоваться при условии: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234</cp:revision>
  <dcterms:created xsi:type="dcterms:W3CDTF">2013-01-06T18:32:13Z</dcterms:created>
  <dcterms:modified xsi:type="dcterms:W3CDTF">2016-01-21T20:05:18Z</dcterms:modified>
</cp:coreProperties>
</file>