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C40B27-9D90-4352-8487-E8E05A234712}"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33A89A-1F53-45F3-9ABA-44B936EE3E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00"/>
            </a:gs>
            <a:gs pos="16000">
              <a:schemeClr val="accent6">
                <a:lumMod val="75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40B27-9D90-4352-8487-E8E05A234712}" type="datetimeFigureOut">
              <a:rPr lang="ru-RU" smtClean="0"/>
              <a:pPr/>
              <a:t>19.03.2014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3A89A-1F53-45F3-9ABA-44B936EE3E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2976" y="4572008"/>
            <a:ext cx="721523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effectLst/>
                <a:latin typeface="Times New Roman" pitchFamily="18" charset="0"/>
                <a:cs typeface="Times New Roman" pitchFamily="18" charset="0"/>
              </a:rPr>
              <a:t>Приобщение дошкольников к здоровому образу жизни  через подвижные игры</a:t>
            </a:r>
            <a:endParaRPr kumimoji="0" lang="ru-RU" sz="4000" b="1" i="0" u="none" strike="noStrike" cap="none" normalizeH="0" baseline="0" dirty="0" smtClean="0">
              <a:ln>
                <a:noFill/>
              </a:ln>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3665066" cy="261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72816"/>
            <a:ext cx="4608512" cy="2799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85728"/>
            <a:ext cx="7630616" cy="928694"/>
          </a:xfrm>
        </p:spPr>
        <p:txBody>
          <a:bodyPr>
            <a:noAutofit/>
          </a:bodyPr>
          <a:lstStyle/>
          <a:p>
            <a:r>
              <a:rPr lang="ru-RU" sz="3600" b="1" dirty="0" smtClean="0">
                <a:latin typeface="Garamond Premr Pro" pitchFamily="18" charset="0"/>
              </a:rPr>
              <a:t>Подвижные игры в жизни детей</a:t>
            </a:r>
            <a:br>
              <a:rPr lang="ru-RU" sz="3600" b="1" dirty="0" smtClean="0">
                <a:latin typeface="Garamond Premr Pro" pitchFamily="18" charset="0"/>
              </a:rPr>
            </a:br>
            <a:endParaRPr lang="ru-RU" sz="3600" b="1" dirty="0">
              <a:latin typeface="Garamond Premr Pro" pitchFamily="18" charset="0"/>
            </a:endParaRPr>
          </a:p>
        </p:txBody>
      </p:sp>
      <p:sp>
        <p:nvSpPr>
          <p:cNvPr id="3" name="Прямоугольник 2"/>
          <p:cNvSpPr/>
          <p:nvPr/>
        </p:nvSpPr>
        <p:spPr>
          <a:xfrm>
            <a:off x="395536" y="889884"/>
            <a:ext cx="8136904" cy="5262979"/>
          </a:xfrm>
          <a:prstGeom prst="rect">
            <a:avLst/>
          </a:prstGeom>
        </p:spPr>
        <p:txBody>
          <a:bodyPr wrap="square">
            <a:spAutoFit/>
          </a:bodyPr>
          <a:lstStyle/>
          <a:p>
            <a:pPr algn="ctr"/>
            <a:r>
              <a:rPr lang="ru-RU" sz="2400" b="1" dirty="0" smtClean="0">
                <a:latin typeface="Times New Roman" pitchFamily="18" charset="0"/>
                <a:cs typeface="Times New Roman" pitchFamily="18" charset="0"/>
              </a:rPr>
              <a:t>Подвижные </a:t>
            </a:r>
            <a:r>
              <a:rPr lang="ru-RU" sz="2400" b="1" dirty="0">
                <a:latin typeface="Times New Roman" pitchFamily="18" charset="0"/>
                <a:cs typeface="Times New Roman" pitchFamily="18" charset="0"/>
              </a:rPr>
              <a:t>игры для дошкольников разных возрастных групп играют важную роль в их правильном и гармоничном развитии. В первую очередь необходимо сказать о физическом формировании детей, на которое активные игры оказывают непосредственное влияние. Во время таких развлечений дети совершенствуют свою ловкость, координацию движений, учатся менять скорость движения и, конечно же, тренируют различные группы мышц. Следует учитывать, что активные дети в перспективе чаще занимаются спортом, а значит, имеют меньше проблем со здоровьем и лишним весом. Помните, что привычка вести здоровый и подвижный образ жизни закладывается у детей </a:t>
            </a: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взрослыми</a:t>
            </a:r>
            <a:r>
              <a:rPr lang="ru-RU" sz="2400" b="1"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229200"/>
            <a:ext cx="187220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1" y="476672"/>
            <a:ext cx="7848872" cy="424847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i="1" dirty="0" smtClean="0">
                <a:solidFill>
                  <a:schemeClr val="tx1"/>
                </a:solidFill>
                <a:latin typeface="Times New Roman" pitchFamily="18" charset="0"/>
                <a:cs typeface="Times New Roman" pitchFamily="18" charset="0"/>
              </a:rPr>
              <a:t>Классификация подвижных игр</a:t>
            </a:r>
            <a:endParaRPr lang="ru-RU" sz="4800" b="1" dirty="0" smtClean="0">
              <a:solidFill>
                <a:schemeClr val="tx1"/>
              </a:solidFill>
              <a:latin typeface="Times New Roman" pitchFamily="18" charset="0"/>
              <a:cs typeface="Times New Roman" pitchFamily="18" charset="0"/>
            </a:endParaRPr>
          </a:p>
          <a:p>
            <a:pPr algn="ctr"/>
            <a:r>
              <a:rPr lang="ru-RU" sz="3200" b="1" dirty="0" smtClean="0">
                <a:solidFill>
                  <a:schemeClr val="tx1"/>
                </a:solidFill>
                <a:latin typeface="Times New Roman" pitchFamily="18" charset="0"/>
                <a:cs typeface="Times New Roman" pitchFamily="18" charset="0"/>
              </a:rPr>
              <a:t>Игры высокой подвижности</a:t>
            </a:r>
          </a:p>
          <a:p>
            <a:pPr algn="ctr"/>
            <a:r>
              <a:rPr lang="ru-RU" sz="3200" b="1" dirty="0" smtClean="0">
                <a:solidFill>
                  <a:schemeClr val="tx1"/>
                </a:solidFill>
                <a:latin typeface="Times New Roman" pitchFamily="18" charset="0"/>
                <a:cs typeface="Times New Roman" pitchFamily="18" charset="0"/>
              </a:rPr>
              <a:t>Игры средней подвижности</a:t>
            </a:r>
          </a:p>
          <a:p>
            <a:pPr algn="ctr"/>
            <a:r>
              <a:rPr lang="ru-RU" sz="3200" b="1" dirty="0" smtClean="0">
                <a:solidFill>
                  <a:schemeClr val="tx1"/>
                </a:solidFill>
                <a:latin typeface="Times New Roman" pitchFamily="18" charset="0"/>
                <a:cs typeface="Times New Roman" pitchFamily="18" charset="0"/>
              </a:rPr>
              <a:t>Игры малой подвижности</a:t>
            </a:r>
            <a:endParaRPr lang="ru-RU" sz="3200" b="1" dirty="0">
              <a:solidFill>
                <a:schemeClr val="tx1"/>
              </a:solidFill>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358" y="4581128"/>
            <a:ext cx="2556122" cy="186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293096"/>
            <a:ext cx="2736304" cy="214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956376" y="5517232"/>
            <a:ext cx="544714" cy="554974"/>
          </a:xfrm>
        </p:spPr>
        <p:txBody>
          <a:bodyPr>
            <a:normAutofit/>
          </a:bodyPr>
          <a:lstStyle/>
          <a:p>
            <a:pPr algn="l">
              <a:buFont typeface="Wingdings" pitchFamily="2" charset="2"/>
              <a:buChar char="Ø"/>
            </a:pPr>
            <a:endParaRPr lang="ru-RU" sz="1800" b="1" dirty="0" smtClean="0">
              <a:solidFill>
                <a:schemeClr val="tx1"/>
              </a:solidFill>
              <a:latin typeface="Times New Roman" pitchFamily="18" charset="0"/>
              <a:cs typeface="Times New Roman" pitchFamily="18" charset="0"/>
            </a:endParaRPr>
          </a:p>
          <a:p>
            <a:pPr algn="l">
              <a:buFont typeface="Wingdings" pitchFamily="2" charset="2"/>
              <a:buChar char="Ø"/>
            </a:pPr>
            <a:endParaRPr lang="ru-RU" sz="1800" b="1" dirty="0">
              <a:solidFill>
                <a:schemeClr val="tx1"/>
              </a:solidFill>
              <a:latin typeface="Times New Roman" pitchFamily="18" charset="0"/>
              <a:cs typeface="Times New Roman" pitchFamily="18" charset="0"/>
            </a:endParaRPr>
          </a:p>
        </p:txBody>
      </p:sp>
      <p:sp>
        <p:nvSpPr>
          <p:cNvPr id="2" name="Прямоугольник 1"/>
          <p:cNvSpPr/>
          <p:nvPr/>
        </p:nvSpPr>
        <p:spPr>
          <a:xfrm>
            <a:off x="611560" y="612845"/>
            <a:ext cx="7344816" cy="5324535"/>
          </a:xfrm>
          <a:prstGeom prst="rect">
            <a:avLst/>
          </a:prstGeom>
        </p:spPr>
        <p:txBody>
          <a:bodyPr wrap="square">
            <a:spAutoFit/>
          </a:bodyPr>
          <a:lstStyle/>
          <a:p>
            <a:pPr algn="ctr"/>
            <a:r>
              <a:rPr lang="ru-RU" sz="2000" b="1" dirty="0">
                <a:latin typeface="Times New Roman" pitchFamily="18" charset="0"/>
                <a:cs typeface="Times New Roman" pitchFamily="18" charset="0"/>
              </a:rPr>
              <a:t>Подвижные игры оказывают благоприятное влияние на рост, развитие и укрепление костно-связочного аппарата, мышечной системы, на формирование правильной осанки у детей, а также повышают функциональную деятельность организма</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Подвижные игры в большой степени способствуют воспитанию физических качеств:</a:t>
            </a:r>
          </a:p>
          <a:p>
            <a:pPr algn="ctr"/>
            <a:endParaRPr lang="ru-RU" sz="2000" b="1" dirty="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быстроты;</a:t>
            </a:r>
          </a:p>
          <a:p>
            <a:pPr algn="ctr"/>
            <a:endParaRPr lang="ru-RU" sz="2000" b="1" dirty="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ловкости</a:t>
            </a:r>
            <a:r>
              <a:rPr lang="ru-RU" sz="2000" b="1" dirty="0">
                <a:latin typeface="Times New Roman" pitchFamily="18" charset="0"/>
                <a:cs typeface="Times New Roman" pitchFamily="18" charset="0"/>
              </a:rPr>
              <a:t>;</a:t>
            </a:r>
          </a:p>
          <a:p>
            <a:pPr algn="ctr"/>
            <a:endParaRPr lang="ru-RU" sz="2000" b="1" dirty="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силы;</a:t>
            </a:r>
          </a:p>
          <a:p>
            <a:pPr algn="ctr"/>
            <a:endParaRPr lang="ru-RU" sz="2000" b="1" dirty="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выносливости</a:t>
            </a:r>
            <a:r>
              <a:rPr lang="ru-RU" sz="2000" b="1" dirty="0">
                <a:latin typeface="Times New Roman" pitchFamily="18" charset="0"/>
                <a:cs typeface="Times New Roman" pitchFamily="18" charset="0"/>
              </a:rPr>
              <a:t>;</a:t>
            </a:r>
          </a:p>
          <a:p>
            <a:pPr algn="ctr"/>
            <a:endParaRPr lang="ru-RU" sz="2000" b="1" dirty="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гибкости,</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645024"/>
            <a:ext cx="2592288" cy="293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2"/>
            <a:ext cx="7772400" cy="5374379"/>
          </a:xfrm>
        </p:spPr>
        <p:txBody>
          <a:bodyPr>
            <a:normAutofit/>
          </a:bodyPr>
          <a:lstStyle/>
          <a:p>
            <a:r>
              <a:rPr lang="ru-RU" sz="4000" b="1" dirty="0" smtClean="0">
                <a:latin typeface="Times New Roman" pitchFamily="18" charset="0"/>
                <a:cs typeface="Times New Roman" pitchFamily="18" charset="0"/>
              </a:rPr>
              <a:t>Подвижные игры делятся на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игры с бегом</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игры с прыжками</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игры с лазанье и </a:t>
            </a:r>
            <a:r>
              <a:rPr lang="ru-RU" sz="4000" b="1" dirty="0" err="1" smtClean="0">
                <a:latin typeface="Times New Roman" pitchFamily="18" charset="0"/>
                <a:cs typeface="Times New Roman" pitchFamily="18" charset="0"/>
              </a:rPr>
              <a:t>подлезанием</a:t>
            </a:r>
            <a:r>
              <a:rPr lang="ru-RU" sz="4000" b="1" dirty="0" smtClean="0">
                <a:latin typeface="Times New Roman" pitchFamily="18" charset="0"/>
                <a:cs typeface="Times New Roman" pitchFamily="18" charset="0"/>
              </a:rPr>
              <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игры метанием и ловлей</a:t>
            </a:r>
            <a:br>
              <a:rPr lang="ru-RU" sz="4000" b="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 игры на координацию  в пространстве</a:t>
            </a:r>
            <a:endParaRPr lang="ru-RU" sz="4000" b="1" dirty="0">
              <a:latin typeface="Times New Roman" pitchFamily="18" charset="0"/>
              <a:cs typeface="Times New Roman" pitchFamily="18" charset="0"/>
            </a:endParaRPr>
          </a:p>
        </p:txBody>
      </p:sp>
      <p:sp>
        <p:nvSpPr>
          <p:cNvPr id="3" name="Прямоугольник 2"/>
          <p:cNvSpPr/>
          <p:nvPr/>
        </p:nvSpPr>
        <p:spPr>
          <a:xfrm>
            <a:off x="4453217" y="3244334"/>
            <a:ext cx="237566" cy="369332"/>
          </a:xfrm>
          <a:prstGeom prst="rect">
            <a:avLst/>
          </a:prstGeom>
        </p:spPr>
        <p:txBody>
          <a:bodyPr wrap="none">
            <a:spAutoFit/>
          </a:bodyPr>
          <a:lstStyle/>
          <a:p>
            <a:r>
              <a:rPr lang="ru-RU"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653136"/>
            <a:ext cx="2376264" cy="193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548987"/>
            <a:ext cx="2736304" cy="200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sz="3600" b="1" dirty="0">
                <a:latin typeface="Times New Roman" pitchFamily="18" charset="0"/>
                <a:cs typeface="Times New Roman" pitchFamily="18" charset="0"/>
              </a:rPr>
              <a:t>Правила в подвижной игре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носят </a:t>
            </a:r>
            <a:r>
              <a:rPr lang="ru-RU" sz="3600" b="1" dirty="0">
                <a:latin typeface="Times New Roman" pitchFamily="18" charset="0"/>
                <a:cs typeface="Times New Roman" pitchFamily="18" charset="0"/>
              </a:rPr>
              <a:t>организующий характер: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они </a:t>
            </a:r>
            <a:r>
              <a:rPr lang="ru-RU" sz="3600" b="1" dirty="0">
                <a:latin typeface="Times New Roman" pitchFamily="18" charset="0"/>
                <a:cs typeface="Times New Roman" pitchFamily="18" charset="0"/>
              </a:rPr>
              <a:t>определяют ход игры, последовательность выполнения действий, взаимоотношения участников игры, поведение каждого играющего. Правила показывают, </a:t>
            </a: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как </a:t>
            </a:r>
            <a:r>
              <a:rPr lang="ru-RU" sz="3600" b="1" dirty="0">
                <a:latin typeface="Times New Roman" pitchFamily="18" charset="0"/>
                <a:cs typeface="Times New Roman" pitchFamily="18" charset="0"/>
              </a:rPr>
              <a:t>должны вести себя все дети во время игры. </a:t>
            </a:r>
            <a:endParaRPr lang="ru-RU" sz="36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25144"/>
            <a:ext cx="295232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60648"/>
            <a:ext cx="243001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3"/>
            <a:ext cx="7772400" cy="5233213"/>
          </a:xfrm>
        </p:spPr>
        <p:txBody>
          <a:bodyPr>
            <a:normAutofit/>
          </a:bodyPr>
          <a:lstStyle/>
          <a:p>
            <a:r>
              <a:rPr lang="ru-RU" sz="3200" b="1" dirty="0">
                <a:latin typeface="Times New Roman" pitchFamily="18" charset="0"/>
                <a:cs typeface="Times New Roman" pitchFamily="18" charset="0"/>
              </a:rPr>
              <a:t>По образному </a:t>
            </a:r>
            <a:r>
              <a:rPr lang="ru-RU" sz="3200" b="1" dirty="0" smtClean="0">
                <a:latin typeface="Times New Roman" pitchFamily="18" charset="0"/>
                <a:cs typeface="Times New Roman" pitchFamily="18" charset="0"/>
              </a:rPr>
              <a:t>содержанию </a:t>
            </a:r>
            <a:r>
              <a:rPr lang="ru-RU" sz="3200" b="1" dirty="0">
                <a:latin typeface="Times New Roman" pitchFamily="18" charset="0"/>
                <a:cs typeface="Times New Roman" pitchFamily="18" charset="0"/>
              </a:rPr>
              <a:t>подвижные игры делятся </a:t>
            </a:r>
            <a:r>
              <a:rPr lang="ru-RU" sz="3200" b="1" dirty="0" smtClean="0">
                <a:latin typeface="Times New Roman" pitchFamily="18" charset="0"/>
                <a:cs typeface="Times New Roman" pitchFamily="18" charset="0"/>
              </a:rPr>
              <a:t>на:</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сюжетные и </a:t>
            </a:r>
            <a:r>
              <a:rPr lang="ru-RU" sz="3200" b="1" dirty="0" smtClean="0">
                <a:latin typeface="Times New Roman" pitchFamily="18" charset="0"/>
                <a:cs typeface="Times New Roman" pitchFamily="18" charset="0"/>
              </a:rPr>
              <a:t>бессюжетные</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 Для </a:t>
            </a:r>
            <a:r>
              <a:rPr lang="ru-RU" sz="3200" b="1" dirty="0">
                <a:latin typeface="Times New Roman" pitchFamily="18" charset="0"/>
                <a:cs typeface="Times New Roman" pitchFamily="18" charset="0"/>
              </a:rPr>
              <a:t>сюжетных игр характерны роли с соответствующими для них двигательными действиями. Сюжет может быть образный </a:t>
            </a:r>
            <a:br>
              <a:rPr lang="ru-RU" sz="3200" b="1" dirty="0">
                <a:latin typeface="Times New Roman" pitchFamily="18" charset="0"/>
                <a:cs typeface="Times New Roman" pitchFamily="18" charset="0"/>
              </a:rPr>
            </a:br>
            <a:r>
              <a:rPr lang="ru-RU" sz="3200" b="1" dirty="0" smtClean="0">
                <a:latin typeface="Times New Roman" pitchFamily="18" charset="0"/>
                <a:cs typeface="Times New Roman" pitchFamily="18" charset="0"/>
              </a:rPr>
              <a:t>- В </a:t>
            </a:r>
            <a:r>
              <a:rPr lang="ru-RU" sz="3200" b="1" dirty="0">
                <a:latin typeface="Times New Roman" pitchFamily="18" charset="0"/>
                <a:cs typeface="Times New Roman" pitchFamily="18" charset="0"/>
              </a:rPr>
              <a:t>бессюжетных играх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t>
            </a:r>
            <a:r>
              <a:rPr lang="ru-RU" sz="3200" b="1" dirty="0">
                <a:latin typeface="Times New Roman" pitchFamily="18" charset="0"/>
                <a:cs typeface="Times New Roman" pitchFamily="18" charset="0"/>
              </a:rPr>
              <a:t>все дети выполняют одинаковые движения</a:t>
            </a:r>
            <a:endParaRPr lang="ru-RU" sz="32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013176"/>
            <a:ext cx="295232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013176"/>
            <a:ext cx="244827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9858" y="404664"/>
            <a:ext cx="7172542" cy="5262979"/>
          </a:xfrm>
          <a:prstGeom prst="rect">
            <a:avLst/>
          </a:prstGeom>
        </p:spPr>
        <p:txBody>
          <a:bodyPr wrap="square">
            <a:spAutoFit/>
          </a:bodyPr>
          <a:lstStyle/>
          <a:p>
            <a:pPr algn="ctr"/>
            <a:r>
              <a:rPr lang="ru-RU" sz="2400" b="1" dirty="0">
                <a:latin typeface="Times New Roman" pitchFamily="18" charset="0"/>
                <a:cs typeface="Times New Roman" pitchFamily="18" charset="0"/>
              </a:rPr>
              <a:t>Для игры характерно особое явление, свойственное только ей, - растущее напряжение, радость, сильные переживания и незатухающий интерес к успеху. Возбуждение, которое переживает ребенок в игре, приводит весь организм в исключительное физиологическое состояние, которое способствует тому, что ребенок добивается таких результатов в движении, которых в других условиях, вне игры, он никогда бы не добился. Подвижные игры являются прекрасным средством развития и совершенствования движений детей</a:t>
            </a:r>
            <a:r>
              <a:rPr lang="ru-RU" sz="2400" b="1" dirty="0" smtClean="0">
                <a:latin typeface="Times New Roman" pitchFamily="18" charset="0"/>
                <a:cs typeface="Times New Roman" pitchFamily="18" charset="0"/>
              </a:rPr>
              <a:t>,</a:t>
            </a:r>
          </a:p>
          <a:p>
            <a:pPr algn="ct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укрепления и </a:t>
            </a: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закаливания организма</a:t>
            </a:r>
            <a:endParaRPr lang="ru-RU" sz="24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816025"/>
            <a:ext cx="280831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772400" cy="1643074"/>
          </a:xfrm>
        </p:spPr>
        <p:txBody>
          <a:bodyPr>
            <a:normAutofit fontScale="90000"/>
          </a:bodyPr>
          <a:lstStyle/>
          <a:p>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endParaRPr lang="ru-RU" sz="8900" dirty="0"/>
          </a:p>
        </p:txBody>
      </p:sp>
      <p:sp>
        <p:nvSpPr>
          <p:cNvPr id="3" name="Прямоугольник 2"/>
          <p:cNvSpPr/>
          <p:nvPr/>
        </p:nvSpPr>
        <p:spPr>
          <a:xfrm>
            <a:off x="2286000" y="2690336"/>
            <a:ext cx="4572000" cy="2677656"/>
          </a:xfrm>
          <a:prstGeom prst="rect">
            <a:avLst/>
          </a:prstGeom>
        </p:spPr>
        <p:txBody>
          <a:bodyPr>
            <a:spAutoFit/>
          </a:bodyPr>
          <a:lstStyle/>
          <a:p>
            <a:pPr algn="ctr"/>
            <a:r>
              <a:rPr lang="ru-RU" sz="2400" b="1" dirty="0" smtClean="0">
                <a:latin typeface="Times New Roman" pitchFamily="18" charset="0"/>
                <a:cs typeface="Times New Roman" pitchFamily="18" charset="0"/>
              </a:rPr>
              <a:t>Ценность </a:t>
            </a:r>
            <a:r>
              <a:rPr lang="ru-RU" sz="2400" b="1" dirty="0">
                <a:latin typeface="Times New Roman" pitchFamily="18" charset="0"/>
                <a:cs typeface="Times New Roman" pitchFamily="18" charset="0"/>
              </a:rPr>
              <a:t>подвижных игр в том, что они основываются на различных видах необходимых движений, и в том, что эти движения выполняются в самых разнообразных условиях.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302433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581128"/>
            <a:ext cx="266429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14769"/>
            <a:ext cx="2952328" cy="232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749032"/>
            <a:ext cx="2592288" cy="17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307</Words>
  <Application>Microsoft Office PowerPoint</Application>
  <PresentationFormat>Экран (4:3)</PresentationFormat>
  <Paragraphs>29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Подвижные игры в жизни детей </vt:lpstr>
      <vt:lpstr>Презентация PowerPoint</vt:lpstr>
      <vt:lpstr>Презентация PowerPoint</vt:lpstr>
      <vt:lpstr>Подвижные игры делятся на  - игры с бегом - игры с прыжками - игры с лазанье и подлезанием - игры метанием и ловлей - игры на координацию  в пространстве</vt:lpstr>
      <vt:lpstr>Правила в подвижной игре  носят организующий характер:  они определяют ход игры, последовательность выполнения действий, взаимоотношения участников игры, поведение каждого играющего. Правила показывают,  как должны вести себя все дети во время игры. </vt:lpstr>
      <vt:lpstr>По образному содержанию подвижные игры делятся на:  сюжетные и бессюжетные  - Для сюжетных игр характерны роли с соответствующими для них двигательными действиями. Сюжет может быть образный  - В бессюжетных играх   все дети выполняют одинаковые движения</vt:lpstr>
      <vt:lpstr>Презентация PowerPoint</vt:lpstr>
      <vt:lpstr>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Alexander</cp:lastModifiedBy>
  <cp:revision>47</cp:revision>
  <dcterms:created xsi:type="dcterms:W3CDTF">2013-02-24T11:34:36Z</dcterms:created>
  <dcterms:modified xsi:type="dcterms:W3CDTF">2014-03-19T11:51:30Z</dcterms:modified>
</cp:coreProperties>
</file>